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theme/themeOverride4.xml" ContentType="application/vnd.openxmlformats-officedocument.themeOverr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0"/>
  </p:notesMasterIdLst>
  <p:handoutMasterIdLst>
    <p:handoutMasterId r:id="rId41"/>
  </p:handoutMasterIdLst>
  <p:sldIdLst>
    <p:sldId id="268" r:id="rId2"/>
    <p:sldId id="281" r:id="rId3"/>
    <p:sldId id="280" r:id="rId4"/>
    <p:sldId id="270" r:id="rId5"/>
    <p:sldId id="275" r:id="rId6"/>
    <p:sldId id="272" r:id="rId7"/>
    <p:sldId id="273" r:id="rId8"/>
    <p:sldId id="274" r:id="rId9"/>
    <p:sldId id="271" r:id="rId10"/>
    <p:sldId id="266" r:id="rId11"/>
    <p:sldId id="278" r:id="rId12"/>
    <p:sldId id="279" r:id="rId13"/>
    <p:sldId id="267" r:id="rId14"/>
    <p:sldId id="260" r:id="rId15"/>
    <p:sldId id="265" r:id="rId16"/>
    <p:sldId id="257" r:id="rId17"/>
    <p:sldId id="258" r:id="rId18"/>
    <p:sldId id="259" r:id="rId19"/>
    <p:sldId id="263" r:id="rId20"/>
    <p:sldId id="261" r:id="rId21"/>
    <p:sldId id="264" r:id="rId22"/>
    <p:sldId id="262" r:id="rId23"/>
    <p:sldId id="282" r:id="rId24"/>
    <p:sldId id="299" r:id="rId25"/>
    <p:sldId id="307" r:id="rId26"/>
    <p:sldId id="284" r:id="rId27"/>
    <p:sldId id="286" r:id="rId28"/>
    <p:sldId id="301" r:id="rId29"/>
    <p:sldId id="293" r:id="rId30"/>
    <p:sldId id="294" r:id="rId31"/>
    <p:sldId id="287" r:id="rId32"/>
    <p:sldId id="288" r:id="rId33"/>
    <p:sldId id="306" r:id="rId34"/>
    <p:sldId id="305" r:id="rId35"/>
    <p:sldId id="300" r:id="rId36"/>
    <p:sldId id="302" r:id="rId37"/>
    <p:sldId id="303" r:id="rId38"/>
    <p:sldId id="304" r:id="rId39"/>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C23F"/>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34" autoAdjust="0"/>
    <p:restoredTop sz="76658" autoAdjust="0"/>
  </p:normalViewPr>
  <p:slideViewPr>
    <p:cSldViewPr>
      <p:cViewPr varScale="1">
        <p:scale>
          <a:sx n="75" d="100"/>
          <a:sy n="75" d="100"/>
        </p:scale>
        <p:origin x="-1140" y="-84"/>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300"/>
    </p:cViewPr>
  </p:sorterViewPr>
  <p:notesViewPr>
    <p:cSldViewPr>
      <p:cViewPr varScale="1">
        <p:scale>
          <a:sx n="82" d="100"/>
          <a:sy n="82" d="100"/>
        </p:scale>
        <p:origin x="-206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40349B3-E742-419A-993B-D7200A4E0D35}" type="datetimeFigureOut">
              <a:rPr lang="fr-FR"/>
              <a:pPr>
                <a:defRPr/>
              </a:pPr>
              <a:t>08/09/2018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3C2070D-A8A6-42A0-8514-9121EA43D06F}"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A81015F-9C9C-4FCE-825F-64FFA1D6A18A}" type="datetimeFigureOut">
              <a:rPr lang="fr-FR"/>
              <a:pPr>
                <a:defRPr/>
              </a:pPr>
              <a:t>08/09/2018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F21A55F-37BF-4C48-B199-8C3382531674}"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3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Nous allons aborder le problème de l’intégration d’éoliennes en milieu urbain</a:t>
            </a:r>
          </a:p>
          <a:p>
            <a:pPr eaLnBrk="1" hangingPunct="1">
              <a:spcBef>
                <a:spcPct val="0"/>
              </a:spcBef>
            </a:pPr>
            <a:endParaRPr lang="fr-FR" smtClean="0"/>
          </a:p>
          <a:p>
            <a:pPr eaLnBrk="1" hangingPunct="1">
              <a:spcBef>
                <a:spcPct val="0"/>
              </a:spcBef>
            </a:pPr>
            <a:r>
              <a:rPr lang="fr-FR" smtClean="0"/>
              <a:t>Et notamment les notions : </a:t>
            </a:r>
          </a:p>
          <a:p>
            <a:pPr eaLnBrk="1" hangingPunct="1">
              <a:spcBef>
                <a:spcPct val="0"/>
              </a:spcBef>
            </a:pPr>
            <a:r>
              <a:rPr lang="fr-FR" smtClean="0"/>
              <a:t>		</a:t>
            </a:r>
          </a:p>
          <a:p>
            <a:pPr eaLnBrk="1" hangingPunct="1">
              <a:spcBef>
                <a:spcPct val="0"/>
              </a:spcBef>
            </a:pPr>
            <a:r>
              <a:rPr lang="fr-FR" smtClean="0"/>
              <a:t>	- de Performance, d’intégration dans les structures urbaines</a:t>
            </a:r>
          </a:p>
          <a:p>
            <a:pPr eaLnBrk="1" hangingPunct="1">
              <a:spcBef>
                <a:spcPct val="0"/>
              </a:spcBef>
            </a:pPr>
            <a:r>
              <a:rPr lang="fr-FR" smtClean="0"/>
              <a:t>	- D’aspect législatifs, économiques et financières</a:t>
            </a:r>
          </a:p>
          <a:p>
            <a:pPr eaLnBrk="1" hangingPunct="1">
              <a:spcBef>
                <a:spcPct val="0"/>
              </a:spcBef>
            </a:pPr>
            <a:r>
              <a:rPr lang="fr-FR" smtClean="0"/>
              <a:t>	</a:t>
            </a:r>
          </a:p>
          <a:p>
            <a:pPr eaLnBrk="1" hangingPunct="1">
              <a:spcBef>
                <a:spcPct val="0"/>
              </a:spcBef>
            </a:pPr>
            <a:r>
              <a:rPr lang="fr-FR" smtClean="0"/>
              <a:t>	</a:t>
            </a:r>
          </a:p>
        </p:txBody>
      </p:sp>
      <p:sp>
        <p:nvSpPr>
          <p:cNvPr id="1638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626D36-A340-4C35-AFB6-A05C011B250E}" type="slidenum">
              <a:rPr lang="fr-FR" smtClean="0"/>
              <a:pPr/>
              <a:t>1</a:t>
            </a:fld>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sz="500" smtClean="0"/>
              <a:t>L‘éolienne à axe </a:t>
            </a:r>
            <a:r>
              <a:rPr lang="fr-FR" sz="500" b="1" smtClean="0"/>
              <a:t>HORIZONTAL</a:t>
            </a:r>
            <a:r>
              <a:rPr lang="fr-FR" sz="500" smtClean="0"/>
              <a:t> est </a:t>
            </a:r>
            <a:r>
              <a:rPr lang="fr-FR" sz="500" b="1" smtClean="0"/>
              <a:t>plus efficace </a:t>
            </a:r>
            <a:r>
              <a:rPr lang="fr-FR" sz="500" smtClean="0"/>
              <a:t>dans les lieux où les vents sont plutôt stables, mais elle peut être </a:t>
            </a:r>
            <a:r>
              <a:rPr lang="fr-FR" sz="500" b="1" smtClean="0"/>
              <a:t>bruyante</a:t>
            </a:r>
            <a:r>
              <a:rPr lang="fr-FR" sz="500" smtClean="0"/>
              <a:t>. Elle est également </a:t>
            </a:r>
            <a:r>
              <a:rPr lang="fr-FR" sz="500" b="1" smtClean="0"/>
              <a:t>moins coûteuse </a:t>
            </a:r>
            <a:r>
              <a:rPr lang="fr-FR" sz="500" smtClean="0"/>
              <a:t>et possède une technologie plus développée dans le monde,</a:t>
            </a:r>
          </a:p>
          <a:p>
            <a:endParaRPr lang="fr-FR" sz="500" smtClean="0"/>
          </a:p>
          <a:p>
            <a:r>
              <a:rPr lang="fr-FR" sz="500" smtClean="0"/>
              <a:t>L‘éolienne à axe  </a:t>
            </a:r>
            <a:r>
              <a:rPr lang="fr-FR" sz="500" b="1" smtClean="0"/>
              <a:t>VERTICAL</a:t>
            </a:r>
            <a:r>
              <a:rPr lang="fr-FR" sz="500" smtClean="0"/>
              <a:t> est plus adaptée aux endroits où les vents sont </a:t>
            </a:r>
            <a:r>
              <a:rPr lang="fr-FR" sz="500" b="1" smtClean="0"/>
              <a:t>faibles et turbulents</a:t>
            </a:r>
            <a:r>
              <a:rPr lang="fr-FR" sz="500" smtClean="0"/>
              <a:t>, sensibles du point de vue </a:t>
            </a:r>
            <a:r>
              <a:rPr lang="fr-FR" sz="500" b="1" smtClean="0"/>
              <a:t>des nuisances sonores</a:t>
            </a:r>
            <a:r>
              <a:rPr lang="fr-FR" sz="500" smtClean="0"/>
              <a:t>, sensibles du point de vue de l'impact </a:t>
            </a:r>
            <a:r>
              <a:rPr lang="fr-FR" sz="500" b="1" smtClean="0"/>
              <a:t>esthétique</a:t>
            </a:r>
            <a:r>
              <a:rPr lang="fr-FR" sz="500" smtClean="0"/>
              <a:t> et aux coins de murs extérieurs des bâtiments,</a:t>
            </a:r>
          </a:p>
          <a:p>
            <a:endParaRPr lang="fr-FR" sz="500" smtClean="0"/>
          </a:p>
          <a:p>
            <a:r>
              <a:rPr lang="fr-FR" sz="500" smtClean="0"/>
              <a:t>L‘éolienne à axe  </a:t>
            </a:r>
            <a:r>
              <a:rPr lang="fr-FR" sz="500" b="1" smtClean="0"/>
              <a:t>VERTICAL</a:t>
            </a:r>
            <a:r>
              <a:rPr lang="fr-FR" sz="500" smtClean="0"/>
              <a:t> de type </a:t>
            </a:r>
            <a:r>
              <a:rPr lang="fr-FR" sz="500" b="1" smtClean="0"/>
              <a:t>DARRIEUS</a:t>
            </a:r>
            <a:r>
              <a:rPr lang="fr-FR" sz="500" smtClean="0"/>
              <a:t> est </a:t>
            </a:r>
            <a:r>
              <a:rPr lang="fr-FR" sz="500" b="1" smtClean="0"/>
              <a:t>plus discrète </a:t>
            </a:r>
            <a:r>
              <a:rPr lang="fr-FR" sz="500" smtClean="0"/>
              <a:t>et </a:t>
            </a:r>
            <a:r>
              <a:rPr lang="fr-FR" sz="500" b="1" smtClean="0"/>
              <a:t>plus efficace </a:t>
            </a:r>
            <a:r>
              <a:rPr lang="fr-FR" sz="500" smtClean="0"/>
              <a:t>pour un vent stable. Pourtant, il arrive souvent qu‘elle ne puisse </a:t>
            </a:r>
            <a:r>
              <a:rPr lang="fr-FR" sz="500" b="1" smtClean="0"/>
              <a:t>pas démarrer toute seule</a:t>
            </a:r>
            <a:r>
              <a:rPr lang="fr-FR" sz="500" smtClean="0"/>
              <a:t>. Elle est alors hybridée avec une SAVONIUS,</a:t>
            </a:r>
          </a:p>
          <a:p>
            <a:endParaRPr lang="fr-FR" sz="500" smtClean="0"/>
          </a:p>
          <a:p>
            <a:r>
              <a:rPr lang="fr-FR" sz="500" smtClean="0"/>
              <a:t>L‘éolienne à axe  </a:t>
            </a:r>
            <a:r>
              <a:rPr lang="fr-FR" sz="500" b="1" smtClean="0"/>
              <a:t>VERTICAL</a:t>
            </a:r>
            <a:r>
              <a:rPr lang="fr-FR" sz="500" smtClean="0"/>
              <a:t> de type </a:t>
            </a:r>
            <a:r>
              <a:rPr lang="fr-FR" sz="500" b="1" smtClean="0"/>
              <a:t>SAVONIUS</a:t>
            </a:r>
            <a:r>
              <a:rPr lang="fr-FR" sz="500" smtClean="0"/>
              <a:t> est </a:t>
            </a:r>
            <a:r>
              <a:rPr lang="fr-FR" sz="500" b="1" smtClean="0"/>
              <a:t>plus silencieuse</a:t>
            </a:r>
            <a:r>
              <a:rPr lang="fr-FR" sz="500" smtClean="0"/>
              <a:t>, </a:t>
            </a:r>
            <a:r>
              <a:rPr lang="fr-FR" sz="500" b="1" smtClean="0"/>
              <a:t>plus robuste </a:t>
            </a:r>
            <a:r>
              <a:rPr lang="fr-FR" sz="500" smtClean="0"/>
              <a:t>(pas besoin de protection dans un vent fort), et demande </a:t>
            </a:r>
            <a:r>
              <a:rPr lang="fr-FR" sz="500" b="1" smtClean="0"/>
              <a:t>moins d'entretien </a:t>
            </a:r>
            <a:r>
              <a:rPr lang="fr-FR" sz="500" smtClean="0"/>
              <a:t>et offre moins de risques de dommage (p. ex. casse de pale ou blessure des oiseaux) </a:t>
            </a:r>
          </a:p>
          <a:p>
            <a:pPr eaLnBrk="1" hangingPunct="1"/>
            <a:endParaRPr lang="fr-FR" sz="500" smtClean="0"/>
          </a:p>
          <a:p>
            <a:pPr eaLnBrk="1" hangingPunct="1"/>
            <a:endParaRPr lang="fr-FR" sz="500" smtClean="0"/>
          </a:p>
          <a:p>
            <a:pPr eaLnBrk="1" hangingPunct="1"/>
            <a:endParaRPr lang="fr-FR" sz="500" smtClean="0"/>
          </a:p>
          <a:p>
            <a:pPr eaLnBrk="1" hangingPunct="1"/>
            <a:r>
              <a:rPr lang="fr-FR" sz="600" u="sng" smtClean="0">
                <a:solidFill>
                  <a:srgbClr val="FF0000"/>
                </a:solidFill>
              </a:rPr>
              <a:t>Du point de vue énergétique</a:t>
            </a:r>
            <a:r>
              <a:rPr lang="fr-FR" sz="600" smtClean="0">
                <a:solidFill>
                  <a:srgbClr val="FF0000"/>
                </a:solidFill>
              </a:rPr>
              <a:t>, la </a:t>
            </a:r>
            <a:r>
              <a:rPr lang="fr-FR" sz="600" b="1" smtClean="0">
                <a:solidFill>
                  <a:srgbClr val="FF0000"/>
                </a:solidFill>
              </a:rPr>
              <a:t>turbulence</a:t>
            </a:r>
            <a:r>
              <a:rPr lang="fr-FR" sz="600" smtClean="0">
                <a:solidFill>
                  <a:srgbClr val="FF0000"/>
                </a:solidFill>
              </a:rPr>
              <a:t> est supposée </a:t>
            </a:r>
            <a:r>
              <a:rPr lang="fr-FR" sz="600" b="1" smtClean="0">
                <a:solidFill>
                  <a:srgbClr val="FF0000"/>
                </a:solidFill>
              </a:rPr>
              <a:t>réduire de 15 % l’énergie </a:t>
            </a:r>
            <a:r>
              <a:rPr lang="fr-FR" sz="600" smtClean="0">
                <a:solidFill>
                  <a:srgbClr val="FF0000"/>
                </a:solidFill>
              </a:rPr>
              <a:t>dans un espace ouvert </a:t>
            </a:r>
            <a:r>
              <a:rPr lang="fr-FR" sz="600" b="1" smtClean="0">
                <a:solidFill>
                  <a:srgbClr val="FF0000"/>
                </a:solidFill>
              </a:rPr>
              <a:t>rural</a:t>
            </a:r>
            <a:r>
              <a:rPr lang="fr-FR" sz="600" smtClean="0">
                <a:solidFill>
                  <a:srgbClr val="FF0000"/>
                </a:solidFill>
              </a:rPr>
              <a:t> et de </a:t>
            </a:r>
            <a:r>
              <a:rPr lang="fr-FR" sz="600" b="1" smtClean="0">
                <a:solidFill>
                  <a:srgbClr val="FF0000"/>
                </a:solidFill>
              </a:rPr>
              <a:t>50 %</a:t>
            </a:r>
            <a:r>
              <a:rPr lang="fr-FR" sz="600" smtClean="0">
                <a:solidFill>
                  <a:srgbClr val="FF0000"/>
                </a:solidFill>
              </a:rPr>
              <a:t> dans un espace ouvert </a:t>
            </a:r>
            <a:r>
              <a:rPr lang="fr-FR" sz="600" b="1" smtClean="0">
                <a:solidFill>
                  <a:srgbClr val="FF0000"/>
                </a:solidFill>
              </a:rPr>
              <a:t>urbain</a:t>
            </a:r>
            <a:r>
              <a:rPr lang="fr-FR" sz="600" smtClean="0">
                <a:solidFill>
                  <a:srgbClr val="FF0000"/>
                </a:solidFill>
              </a:rPr>
              <a:t>. </a:t>
            </a:r>
          </a:p>
          <a:p>
            <a:pPr eaLnBrk="1" hangingPunct="1"/>
            <a:endParaRPr lang="fr-FR" sz="500" smtClean="0"/>
          </a:p>
          <a:p>
            <a:pPr eaLnBrk="1" hangingPunct="1"/>
            <a:r>
              <a:rPr lang="fr-FR" sz="500" smtClean="0"/>
              <a:t>Ainsi, une éolienne à axe </a:t>
            </a:r>
            <a:r>
              <a:rPr lang="fr-FR" sz="500" b="1" smtClean="0"/>
              <a:t>HORIZONTAL</a:t>
            </a:r>
            <a:r>
              <a:rPr lang="fr-FR" sz="500" smtClean="0"/>
              <a:t> de 600 W peut produire 250 à 1500 kWh d'énergie en milieu rural, mais de 50 à 250 kWh en milieu urbain </a:t>
            </a:r>
            <a:r>
              <a:rPr lang="fr-FR" sz="400" smtClean="0"/>
              <a:t>(Allen et al. [12], Moriarty [13])</a:t>
            </a:r>
            <a:r>
              <a:rPr lang="fr-FR" sz="500" smtClean="0"/>
              <a:t>. </a:t>
            </a:r>
          </a:p>
          <a:p>
            <a:endParaRPr lang="fr-FR" smtClean="0"/>
          </a:p>
          <a:p>
            <a:pPr eaLnBrk="1" hangingPunct="1">
              <a:spcBef>
                <a:spcPts val="400"/>
              </a:spcBef>
              <a:buClr>
                <a:schemeClr val="accent1"/>
              </a:buClr>
              <a:buSzPct val="68000"/>
              <a:buFont typeface="Wingdings 3" pitchFamily="18" charset="2"/>
              <a:buChar char=""/>
            </a:pPr>
            <a:r>
              <a:rPr lang="fr-FR" smtClean="0"/>
              <a:t>Donc le </a:t>
            </a:r>
            <a:r>
              <a:rPr lang="fr-FR" b="1" smtClean="0"/>
              <a:t>vent faible et la turbulence importante </a:t>
            </a:r>
            <a:r>
              <a:rPr lang="fr-FR" smtClean="0"/>
              <a:t>rendent une éolienne urbaine </a:t>
            </a:r>
            <a:r>
              <a:rPr lang="fr-FR" b="1" smtClean="0"/>
              <a:t>peu productive</a:t>
            </a:r>
            <a:r>
              <a:rPr lang="fr-FR" smtClean="0"/>
              <a:t>. On trouve ainsi que le coefficient de rendement d'une </a:t>
            </a:r>
            <a:r>
              <a:rPr lang="fr-FR" b="1" smtClean="0"/>
              <a:t>grande éolienne</a:t>
            </a:r>
            <a:r>
              <a:rPr lang="fr-FR" smtClean="0"/>
              <a:t> classique est d'environ </a:t>
            </a:r>
            <a:r>
              <a:rPr lang="fr-FR" b="1" smtClean="0"/>
              <a:t>30 %</a:t>
            </a:r>
            <a:r>
              <a:rPr lang="fr-FR" smtClean="0"/>
              <a:t>, alors que celui d'une </a:t>
            </a:r>
            <a:r>
              <a:rPr lang="fr-FR" b="1" smtClean="0"/>
              <a:t>micro-éolienne</a:t>
            </a:r>
            <a:r>
              <a:rPr lang="fr-FR" smtClean="0"/>
              <a:t> se situe entre </a:t>
            </a:r>
            <a:r>
              <a:rPr lang="fr-FR" b="1" smtClean="0"/>
              <a:t>2 % et 6,4 % </a:t>
            </a:r>
            <a:r>
              <a:rPr lang="fr-FR" smtClean="0"/>
              <a:t>(Zeng 2011, [14]). </a:t>
            </a:r>
          </a:p>
          <a:p>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945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Qu’est-ce qui différencie les éoliennes de puissance que l’on voit sur nos collines, des éoliennes urbaines :</a:t>
            </a:r>
          </a:p>
          <a:p>
            <a:pPr eaLnBrk="1" hangingPunct="1">
              <a:spcBef>
                <a:spcPct val="0"/>
              </a:spcBef>
            </a:pPr>
            <a:endParaRPr lang="fr-FR" smtClean="0"/>
          </a:p>
          <a:p>
            <a:pPr eaLnBrk="1" hangingPunct="1">
              <a:spcBef>
                <a:spcPct val="0"/>
              </a:spcBef>
            </a:pPr>
            <a:r>
              <a:rPr lang="fr-FR" smtClean="0"/>
              <a:t>Simplement le type de vent . Nous avons affaire à des vents perturbés par l’environnement c-à-d des vents turbulents</a:t>
            </a:r>
          </a:p>
          <a:p>
            <a:pPr eaLnBrk="1" hangingPunct="1">
              <a:spcBef>
                <a:spcPct val="0"/>
              </a:spcBef>
            </a:pPr>
            <a:endParaRPr lang="fr-FR" smtClean="0"/>
          </a:p>
          <a:p>
            <a:pPr eaLnBrk="1" hangingPunct="1">
              <a:spcBef>
                <a:spcPct val="0"/>
              </a:spcBef>
            </a:pPr>
            <a:r>
              <a:rPr lang="fr-FR" smtClean="0"/>
              <a:t>L’implantation d’éoliennes urbaines est tributaire de contraintes particulières :</a:t>
            </a:r>
          </a:p>
          <a:p>
            <a:pPr eaLnBrk="1" hangingPunct="1">
              <a:spcBef>
                <a:spcPct val="0"/>
              </a:spcBef>
            </a:pPr>
            <a:endParaRPr lang="fr-FR" smtClean="0"/>
          </a:p>
          <a:p>
            <a:pPr eaLnBrk="1" hangingPunct="1">
              <a:spcBef>
                <a:spcPct val="0"/>
              </a:spcBef>
            </a:pPr>
            <a:r>
              <a:rPr lang="fr-FR" smtClean="0"/>
              <a:t>	- potentiel énergétique faible </a:t>
            </a:r>
            <a:r>
              <a:rPr lang="fr-FR" smtClean="0">
                <a:sym typeface="Wingdings" pitchFamily="2" charset="2"/>
              </a:rPr>
              <a:t> </a:t>
            </a:r>
            <a:r>
              <a:rPr lang="fr-FR" smtClean="0"/>
              <a:t>des vents faibles  (près du sol) et turbulents</a:t>
            </a:r>
          </a:p>
          <a:p>
            <a:pPr eaLnBrk="1" hangingPunct="1">
              <a:spcBef>
                <a:spcPct val="0"/>
              </a:spcBef>
            </a:pPr>
            <a:endParaRPr lang="fr-FR" smtClean="0"/>
          </a:p>
          <a:p>
            <a:pPr eaLnBrk="1" hangingPunct="1">
              <a:spcBef>
                <a:spcPct val="0"/>
              </a:spcBef>
            </a:pPr>
            <a:r>
              <a:rPr lang="fr-FR" smtClean="0"/>
              <a:t>	- des contraintes d’aménagement dues à la proximité des habitations (notamment de bruit, les ombres portées, …)</a:t>
            </a:r>
          </a:p>
          <a:p>
            <a:pPr eaLnBrk="1" hangingPunct="1">
              <a:spcBef>
                <a:spcPct val="0"/>
              </a:spcBef>
            </a:pPr>
            <a:endParaRPr lang="fr-FR" smtClean="0"/>
          </a:p>
          <a:p>
            <a:pPr eaLnBrk="1" hangingPunct="1">
              <a:spcBef>
                <a:spcPct val="0"/>
              </a:spcBef>
            </a:pPr>
            <a:r>
              <a:rPr lang="fr-FR" smtClean="0"/>
              <a:t>	- des contraintes économiques </a:t>
            </a:r>
            <a:r>
              <a:rPr lang="fr-FR" smtClean="0">
                <a:sym typeface="Wingdings" pitchFamily="2" charset="2"/>
              </a:rPr>
              <a:t> </a:t>
            </a:r>
            <a:r>
              <a:rPr lang="fr-FR" smtClean="0"/>
              <a:t>viabilité du projet</a:t>
            </a:r>
          </a:p>
          <a:p>
            <a:pPr eaLnBrk="1" hangingPunct="1">
              <a:spcBef>
                <a:spcPct val="0"/>
              </a:spcBef>
            </a:pPr>
            <a:endParaRPr lang="fr-FR" smtClean="0"/>
          </a:p>
          <a:p>
            <a:pPr eaLnBrk="1" hangingPunct="1">
              <a:spcBef>
                <a:spcPct val="0"/>
              </a:spcBef>
            </a:pPr>
            <a:r>
              <a:rPr lang="fr-FR" smtClean="0"/>
              <a:t>         - des contrintes d’acceptabilité de la part des riverains </a:t>
            </a:r>
            <a:r>
              <a:rPr lang="fr-FR" smtClean="0">
                <a:sym typeface="Wingdings" pitchFamily="2" charset="2"/>
              </a:rPr>
              <a:t> notions législatives</a:t>
            </a:r>
            <a:endParaRPr lang="fr-FR" smtClean="0"/>
          </a:p>
        </p:txBody>
      </p:sp>
      <p:sp>
        <p:nvSpPr>
          <p:cNvPr id="19459"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7C5824-3405-40CF-8815-51206CA95D90}" type="slidenum">
              <a:rPr lang="fr-FR" smtClean="0"/>
              <a:pPr/>
              <a:t>3</a:t>
            </a:fld>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253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z="1400" smtClean="0"/>
              <a:t>La puissance du vent est proportionnelle à la surface et au cube de la vitesse du vent</a:t>
            </a:r>
          </a:p>
          <a:p>
            <a:pPr eaLnBrk="1" hangingPunct="1">
              <a:spcBef>
                <a:spcPct val="0"/>
              </a:spcBef>
            </a:pPr>
            <a:endParaRPr lang="fr-FR" sz="1400" smtClean="0"/>
          </a:p>
          <a:p>
            <a:pPr eaLnBrk="1" hangingPunct="1">
              <a:spcBef>
                <a:spcPct val="0"/>
              </a:spcBef>
            </a:pPr>
            <a:r>
              <a:rPr lang="fr-FR" sz="1400" smtClean="0"/>
              <a:t>Quant-à l’énergie captée, il suffit de cumuler la puissance produite au cours du temps écoulé (P x nb heures)</a:t>
            </a:r>
          </a:p>
          <a:p>
            <a:pPr eaLnBrk="1" hangingPunct="1">
              <a:spcBef>
                <a:spcPct val="0"/>
              </a:spcBef>
            </a:pPr>
            <a:endParaRPr lang="fr-FR" sz="1400" smtClean="0"/>
          </a:p>
          <a:p>
            <a:pPr eaLnBrk="1" hangingPunct="1">
              <a:spcBef>
                <a:spcPct val="0"/>
              </a:spcBef>
            </a:pPr>
            <a:r>
              <a:rPr lang="fr-FR" sz="1400" smtClean="0"/>
              <a:t>On définit un </a:t>
            </a:r>
            <a:r>
              <a:rPr lang="fr-FR" sz="1400" u="sng" smtClean="0"/>
              <a:t>coeff de vitesse</a:t>
            </a:r>
            <a:r>
              <a:rPr lang="fr-FR" sz="1400" smtClean="0"/>
              <a:t> comme le rapport de la vitesse tangentielle à la vitesse du vent </a:t>
            </a:r>
            <a:r>
              <a:rPr lang="fr-FR" sz="1400" smtClean="0">
                <a:sym typeface="Wingdings" pitchFamily="2" charset="2"/>
              </a:rPr>
              <a:t> permet de classifier les éoliennes</a:t>
            </a:r>
            <a:endParaRPr lang="fr-FR" sz="1400" smtClean="0"/>
          </a:p>
        </p:txBody>
      </p:sp>
      <p:sp>
        <p:nvSpPr>
          <p:cNvPr id="2253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D1F4C4-78FB-40FB-BA74-F68FCE4EFAE5}" type="slidenum">
              <a:rPr lang="fr-FR" smtClean="0"/>
              <a:pPr/>
              <a:t>4</a:t>
            </a:fld>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56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4 types d’éoliennes en fonction de la surface de vent capté ou de la puissance développée.</a:t>
            </a:r>
          </a:p>
          <a:p>
            <a:pPr eaLnBrk="1" hangingPunct="1">
              <a:spcBef>
                <a:spcPct val="0"/>
              </a:spcBef>
            </a:pPr>
            <a:endParaRPr lang="fr-FR" smtClean="0"/>
          </a:p>
          <a:p>
            <a:pPr eaLnBrk="1" hangingPunct="1">
              <a:spcBef>
                <a:spcPct val="0"/>
              </a:spcBef>
            </a:pPr>
            <a:r>
              <a:rPr lang="fr-FR" smtClean="0"/>
              <a:t>Dans le domaine urbain, nous parlerons essentiellement de </a:t>
            </a:r>
            <a:r>
              <a:rPr lang="fr-FR" b="1" smtClean="0"/>
              <a:t>micro-mini-petites  éoliennes </a:t>
            </a:r>
          </a:p>
          <a:p>
            <a:pPr eaLnBrk="1" hangingPunct="1">
              <a:spcBef>
                <a:spcPct val="0"/>
              </a:spcBef>
            </a:pPr>
            <a:endParaRPr lang="fr-FR" smtClean="0"/>
          </a:p>
          <a:p>
            <a:pPr eaLnBrk="1" hangingPunct="1">
              <a:spcBef>
                <a:spcPct val="0"/>
              </a:spcBef>
            </a:pPr>
            <a:r>
              <a:rPr lang="fr-FR" smtClean="0"/>
              <a:t>Le coeff de vitesse détermine si l’éolienne est plutôt : Silencieuse (lente) ou bruyante (rapide)</a:t>
            </a:r>
          </a:p>
        </p:txBody>
      </p:sp>
      <p:sp>
        <p:nvSpPr>
          <p:cNvPr id="25603"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9B5805-20FE-40FC-AB84-55C9E266AE90}" type="slidenum">
              <a:rPr lang="fr-FR" smtClean="0"/>
              <a:pPr/>
              <a:t>5</a:t>
            </a:fld>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76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2 grandes familles d’éoliennes :</a:t>
            </a:r>
          </a:p>
          <a:p>
            <a:pPr eaLnBrk="1" hangingPunct="1">
              <a:spcBef>
                <a:spcPct val="0"/>
              </a:spcBef>
            </a:pPr>
            <a:r>
              <a:rPr lang="fr-FR" smtClean="0"/>
              <a:t> </a:t>
            </a:r>
          </a:p>
          <a:p>
            <a:pPr eaLnBrk="1" hangingPunct="1">
              <a:spcBef>
                <a:spcPct val="0"/>
              </a:spcBef>
            </a:pPr>
            <a:r>
              <a:rPr lang="fr-FR" smtClean="0"/>
              <a:t>	- Axe horizontal – principe de la portance</a:t>
            </a:r>
          </a:p>
          <a:p>
            <a:pPr eaLnBrk="1" hangingPunct="1">
              <a:spcBef>
                <a:spcPct val="0"/>
              </a:spcBef>
            </a:pPr>
            <a:endParaRPr lang="fr-FR" smtClean="0"/>
          </a:p>
          <a:p>
            <a:pPr eaLnBrk="1" hangingPunct="1">
              <a:spcBef>
                <a:spcPct val="0"/>
              </a:spcBef>
            </a:pPr>
            <a:r>
              <a:rPr lang="fr-FR" smtClean="0"/>
              <a:t>	- Axe vertical - principe de la portance : DARRIEUS</a:t>
            </a:r>
          </a:p>
          <a:p>
            <a:pPr eaLnBrk="1" hangingPunct="1">
              <a:spcBef>
                <a:spcPct val="0"/>
              </a:spcBef>
            </a:pPr>
            <a:r>
              <a:rPr lang="fr-FR" smtClean="0"/>
              <a:t>		- principe de la traînée différentielle : SAVONIUS</a:t>
            </a:r>
          </a:p>
        </p:txBody>
      </p:sp>
      <p:sp>
        <p:nvSpPr>
          <p:cNvPr id="2765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58AA7C-52B5-4BDC-8926-E15505C2B895}" type="slidenum">
              <a:rPr lang="fr-FR" smtClean="0"/>
              <a:pPr/>
              <a:t>6</a:t>
            </a:fld>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969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2 grandes familles d’éoliennes :</a:t>
            </a:r>
          </a:p>
          <a:p>
            <a:pPr eaLnBrk="1" hangingPunct="1">
              <a:spcBef>
                <a:spcPct val="0"/>
              </a:spcBef>
            </a:pPr>
            <a:r>
              <a:rPr lang="fr-FR" smtClean="0"/>
              <a:t> </a:t>
            </a:r>
          </a:p>
          <a:p>
            <a:pPr eaLnBrk="1" hangingPunct="1">
              <a:spcBef>
                <a:spcPct val="0"/>
              </a:spcBef>
            </a:pPr>
            <a:r>
              <a:rPr lang="fr-FR" smtClean="0"/>
              <a:t>	- Axe horizontal – principe de la portance</a:t>
            </a:r>
          </a:p>
          <a:p>
            <a:pPr eaLnBrk="1" hangingPunct="1">
              <a:spcBef>
                <a:spcPct val="0"/>
              </a:spcBef>
            </a:pPr>
            <a:endParaRPr lang="fr-FR" smtClean="0"/>
          </a:p>
          <a:p>
            <a:pPr eaLnBrk="1" hangingPunct="1">
              <a:spcBef>
                <a:spcPct val="0"/>
              </a:spcBef>
            </a:pPr>
            <a:r>
              <a:rPr lang="fr-FR" smtClean="0"/>
              <a:t>	- Axe vertical - principe de la portance : DARRIEUS</a:t>
            </a:r>
          </a:p>
          <a:p>
            <a:pPr eaLnBrk="1" hangingPunct="1">
              <a:spcBef>
                <a:spcPct val="0"/>
              </a:spcBef>
            </a:pPr>
            <a:r>
              <a:rPr lang="fr-FR" smtClean="0"/>
              <a:t>		- principe de la traînée différentielle : SAVONIUS</a:t>
            </a:r>
          </a:p>
          <a:p>
            <a:pPr eaLnBrk="1" hangingPunct="1">
              <a:spcBef>
                <a:spcPct val="0"/>
              </a:spcBef>
            </a:pPr>
            <a:endParaRPr lang="fr-FR" smtClean="0"/>
          </a:p>
        </p:txBody>
      </p:sp>
      <p:sp>
        <p:nvSpPr>
          <p:cNvPr id="29699"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B62192-1E4D-4A19-95F0-DC0D5F87DF96}" type="slidenum">
              <a:rPr lang="fr-FR" smtClean="0"/>
              <a:pPr/>
              <a:t>7</a:t>
            </a:fld>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277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Les performances citées précédemment (Cp) sont dégradées par le </a:t>
            </a:r>
            <a:r>
              <a:rPr lang="fr-FR" b="1" smtClean="0"/>
              <a:t>faible potentiel énergétique du vent urbain </a:t>
            </a:r>
            <a:r>
              <a:rPr lang="fr-FR" smtClean="0"/>
              <a:t>(vent faible près du sol et turbulences).</a:t>
            </a:r>
          </a:p>
          <a:p>
            <a:pPr eaLnBrk="1" hangingPunct="1">
              <a:spcBef>
                <a:spcPct val="0"/>
              </a:spcBef>
            </a:pPr>
            <a:endParaRPr lang="fr-FR" smtClean="0"/>
          </a:p>
          <a:p>
            <a:pPr eaLnBrk="1" hangingPunct="1">
              <a:spcBef>
                <a:spcPct val="0"/>
              </a:spcBef>
            </a:pPr>
            <a:r>
              <a:rPr lang="fr-FR" smtClean="0"/>
              <a:t>Mais on peut se servir de l’architecture des bâtiments pour augmenter le Cp d’une éolienne par </a:t>
            </a:r>
            <a:r>
              <a:rPr lang="fr-FR" b="1" smtClean="0"/>
              <a:t>l’adjonction de concentrateur ou diffuseur</a:t>
            </a:r>
            <a:r>
              <a:rPr lang="fr-FR" smtClean="0"/>
              <a:t>.</a:t>
            </a:r>
          </a:p>
          <a:p>
            <a:pPr eaLnBrk="1" hangingPunct="1">
              <a:spcBef>
                <a:spcPct val="0"/>
              </a:spcBef>
            </a:pPr>
            <a:endParaRPr lang="fr-FR" smtClean="0"/>
          </a:p>
          <a:p>
            <a:pPr eaLnBrk="1" hangingPunct="1">
              <a:spcBef>
                <a:spcPct val="0"/>
              </a:spcBef>
            </a:pPr>
            <a:r>
              <a:rPr lang="fr-FR" smtClean="0"/>
              <a:t> </a:t>
            </a:r>
          </a:p>
        </p:txBody>
      </p:sp>
      <p:sp>
        <p:nvSpPr>
          <p:cNvPr id="32771"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85673D-55FE-447B-975C-E72D6EA317B8}" type="slidenum">
              <a:rPr lang="fr-FR" smtClean="0"/>
              <a:pPr/>
              <a:t>9</a:t>
            </a:fld>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686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Nous avons parlé précédemment de turbulence, cette dernière provient de la présence d’objets (maison, bâtiments, …) inhérents au caractère urbain de la situation.</a:t>
            </a:r>
          </a:p>
          <a:p>
            <a:pPr eaLnBrk="1" hangingPunct="1">
              <a:spcBef>
                <a:spcPct val="0"/>
              </a:spcBef>
            </a:pPr>
            <a:endParaRPr lang="fr-FR" smtClean="0"/>
          </a:p>
          <a:p>
            <a:pPr eaLnBrk="1" hangingPunct="1">
              <a:spcBef>
                <a:spcPct val="0"/>
              </a:spcBef>
            </a:pPr>
            <a:r>
              <a:rPr lang="fr-FR" smtClean="0"/>
              <a:t>On peut noter :</a:t>
            </a:r>
          </a:p>
          <a:p>
            <a:pPr eaLnBrk="1" hangingPunct="1">
              <a:spcBef>
                <a:spcPct val="0"/>
              </a:spcBef>
            </a:pPr>
            <a:r>
              <a:rPr lang="fr-FR" smtClean="0"/>
              <a:t>	- des effets de maille, de coin, Venturi ou canalisation ,…</a:t>
            </a:r>
          </a:p>
          <a:p>
            <a:pPr eaLnBrk="1" hangingPunct="1">
              <a:spcBef>
                <a:spcPct val="0"/>
              </a:spcBef>
            </a:pPr>
            <a:endParaRPr lang="fr-FR" smtClean="0"/>
          </a:p>
          <a:p>
            <a:pPr eaLnBrk="1" hangingPunct="1">
              <a:spcBef>
                <a:spcPct val="0"/>
              </a:spcBef>
            </a:pPr>
            <a:r>
              <a:rPr lang="fr-FR" smtClean="0"/>
              <a:t>Et l’on va profiter de la </a:t>
            </a:r>
            <a:r>
              <a:rPr lang="fr-FR" b="1" smtClean="0"/>
              <a:t>fluctuation</a:t>
            </a:r>
            <a:r>
              <a:rPr lang="fr-FR" smtClean="0"/>
              <a:t> de pression, de </a:t>
            </a:r>
            <a:r>
              <a:rPr lang="fr-FR" b="1" smtClean="0"/>
              <a:t>vitesse de vent </a:t>
            </a:r>
            <a:r>
              <a:rPr lang="fr-FR" smtClean="0"/>
              <a:t>pour </a:t>
            </a:r>
            <a:r>
              <a:rPr lang="fr-FR" b="1" smtClean="0"/>
              <a:t>positionner convenablement </a:t>
            </a:r>
            <a:r>
              <a:rPr lang="fr-FR" smtClean="0"/>
              <a:t>nos éoliennes (utilisation de logiciels CFD)</a:t>
            </a:r>
          </a:p>
        </p:txBody>
      </p:sp>
      <p:sp>
        <p:nvSpPr>
          <p:cNvPr id="3686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B9DF32-35F8-4F26-A627-48DC038DCCC2}" type="slidenum">
              <a:rPr lang="fr-FR" smtClean="0"/>
              <a:pPr/>
              <a:t>10</a:t>
            </a:fld>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19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41987"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3DEFB27-E565-4906-9DE2-ACEC32EA54F7}" type="slidenum">
              <a:rPr lang="fr-FR" smtClean="0"/>
              <a:pPr/>
              <a:t>14</a:t>
            </a:fld>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Triangle rect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Groupe 15"/>
          <p:cNvGrpSpPr>
            <a:grpSpLocks/>
          </p:cNvGrpSpPr>
          <p:nvPr/>
        </p:nvGrpSpPr>
        <p:grpSpPr bwMode="auto">
          <a:xfrm>
            <a:off x="-3175" y="4953000"/>
            <a:ext cx="9147175" cy="1911350"/>
            <a:chOff x="-3765" y="4832896"/>
            <a:chExt cx="9147765" cy="2032192"/>
          </a:xfrm>
        </p:grpSpPr>
        <p:sp>
          <p:nvSpPr>
            <p:cNvPr id="6" name="Forme libre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Forme libre 7"/>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8" name="Forme libre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0" name="Connecteur droit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r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fr-FR" smtClean="0"/>
              <a:t>Cliquez pour modifier le style du titre</a:t>
            </a:r>
            <a:endParaRPr lang="en-US"/>
          </a:p>
        </p:txBody>
      </p:sp>
      <p:sp>
        <p:nvSpPr>
          <p:cNvPr id="17" name="Sous-titr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fr-FR" smtClean="0"/>
              <a:t>Cliquez pour modifier le style des sous-titres du masque</a:t>
            </a:r>
            <a:endParaRPr lang="en-US"/>
          </a:p>
        </p:txBody>
      </p:sp>
      <p:sp>
        <p:nvSpPr>
          <p:cNvPr id="11" name="Espace réservé de la date 29"/>
          <p:cNvSpPr>
            <a:spLocks noGrp="1"/>
          </p:cNvSpPr>
          <p:nvPr>
            <p:ph type="dt" sz="half" idx="10"/>
          </p:nvPr>
        </p:nvSpPr>
        <p:spPr/>
        <p:txBody>
          <a:bodyPr/>
          <a:lstStyle>
            <a:lvl1pPr>
              <a:defRPr>
                <a:solidFill>
                  <a:srgbClr val="FFFFFF"/>
                </a:solidFill>
              </a:defRPr>
            </a:lvl1pPr>
            <a:extLst/>
          </a:lstStyle>
          <a:p>
            <a:pPr>
              <a:defRPr/>
            </a:pPr>
            <a:fld id="{7D065FEA-2546-4F66-B86B-B484EE5E6F7B}" type="datetimeFigureOut">
              <a:rPr lang="fr-FR"/>
              <a:pPr>
                <a:defRPr/>
              </a:pPr>
              <a:t>08/09/2018</a:t>
            </a:fld>
            <a:endParaRPr lang="fr-FR"/>
          </a:p>
        </p:txBody>
      </p:sp>
      <p:sp>
        <p:nvSpPr>
          <p:cNvPr id="12" name="Espace réservé du pied de page 18"/>
          <p:cNvSpPr>
            <a:spLocks noGrp="1"/>
          </p:cNvSpPr>
          <p:nvPr>
            <p:ph type="ftr" sz="quarter" idx="11"/>
          </p:nvPr>
        </p:nvSpPr>
        <p:spPr/>
        <p:txBody>
          <a:bodyPr/>
          <a:lstStyle>
            <a:lvl1pPr>
              <a:defRPr>
                <a:solidFill>
                  <a:schemeClr val="accent1">
                    <a:tint val="20000"/>
                  </a:schemeClr>
                </a:solidFill>
              </a:defRPr>
            </a:lvl1pPr>
            <a:extLst/>
          </a:lstStyle>
          <a:p>
            <a:pPr>
              <a:defRPr/>
            </a:pPr>
            <a:endParaRPr lang="fr-FR"/>
          </a:p>
        </p:txBody>
      </p:sp>
      <p:sp>
        <p:nvSpPr>
          <p:cNvPr id="13" name="Espace réservé du numéro de diapositive 26"/>
          <p:cNvSpPr>
            <a:spLocks noGrp="1"/>
          </p:cNvSpPr>
          <p:nvPr>
            <p:ph type="sldNum" sz="quarter" idx="12"/>
          </p:nvPr>
        </p:nvSpPr>
        <p:spPr/>
        <p:txBody>
          <a:bodyPr/>
          <a:lstStyle>
            <a:lvl1pPr>
              <a:defRPr>
                <a:solidFill>
                  <a:srgbClr val="FFFFFF"/>
                </a:solidFill>
              </a:defRPr>
            </a:lvl1pPr>
            <a:extLst/>
          </a:lstStyle>
          <a:p>
            <a:pPr>
              <a:defRPr/>
            </a:pPr>
            <a:fld id="{FD1157D1-0E4F-4EFF-A159-F1C03CAF6073}"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1481329"/>
            <a:ext cx="8229600" cy="4386071"/>
          </a:xfrm>
        </p:spPr>
        <p:txBody>
          <a:bodyPr vert="eaVert"/>
          <a:lstStyle>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C4AD6769-8FAC-4DFF-A188-F11D13806193}" type="datetimeFigureOut">
              <a:rPr lang="fr-FR"/>
              <a:pPr>
                <a:defRPr/>
              </a:pPr>
              <a:t>08/09/2018</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87D6BA08-4666-4D70-AF7A-1D49B979EAF6}"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44013" y="274640"/>
            <a:ext cx="1777470" cy="5592761"/>
          </a:xfrm>
        </p:spPr>
        <p:txBody>
          <a:bodyPr vert="eaVert"/>
          <a:lstStyle>
            <a:extLs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457200" y="274641"/>
            <a:ext cx="6324600" cy="5592760"/>
          </a:xfrm>
        </p:spPr>
        <p:txBody>
          <a:bodyPr vert="eaVert"/>
          <a:lstStyle>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9"/>
          <p:cNvSpPr>
            <a:spLocks noGrp="1"/>
          </p:cNvSpPr>
          <p:nvPr>
            <p:ph type="dt" sz="half" idx="10"/>
          </p:nvPr>
        </p:nvSpPr>
        <p:spPr/>
        <p:txBody>
          <a:bodyPr/>
          <a:lstStyle>
            <a:lvl1pPr>
              <a:defRPr/>
            </a:lvl1pPr>
          </a:lstStyle>
          <a:p>
            <a:pPr>
              <a:defRPr/>
            </a:pPr>
            <a:fld id="{FD05B726-FAF1-4655-A76B-165ED7BAD787}" type="datetimeFigureOut">
              <a:rPr lang="fr-FR"/>
              <a:pPr>
                <a:defRPr/>
              </a:pPr>
              <a:t>08/09/2018</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11D9EFF3-1152-4254-AA41-FBF1B6145627}"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1pPr>
              <a:defRPr sz="2400"/>
            </a:lvl1pPr>
            <a:extLs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7" name="Titre 6"/>
          <p:cNvSpPr>
            <a:spLocks noGrp="1"/>
          </p:cNvSpPr>
          <p:nvPr>
            <p:ph type="title"/>
          </p:nvPr>
        </p:nvSpPr>
        <p:spPr/>
        <p:txBody>
          <a:bodyPr rtlCol="0"/>
          <a:lstStyle>
            <a:lvl1pPr>
              <a:defRPr sz="3200"/>
            </a:lvl1pPr>
            <a:extLst/>
          </a:lstStyle>
          <a:p>
            <a:r>
              <a:rPr lang="fr-FR" dirty="0" smtClean="0"/>
              <a:t>Cliquez pour modifier le style du titre</a:t>
            </a:r>
            <a:endParaRPr lang="en-US" dirty="0"/>
          </a:p>
        </p:txBody>
      </p:sp>
      <p:sp>
        <p:nvSpPr>
          <p:cNvPr id="4" name="Espace réservé de la date 9"/>
          <p:cNvSpPr>
            <a:spLocks noGrp="1"/>
          </p:cNvSpPr>
          <p:nvPr>
            <p:ph type="dt" sz="half" idx="10"/>
          </p:nvPr>
        </p:nvSpPr>
        <p:spPr/>
        <p:txBody>
          <a:bodyPr/>
          <a:lstStyle>
            <a:lvl1pPr>
              <a:defRPr/>
            </a:lvl1pPr>
          </a:lstStyle>
          <a:p>
            <a:pPr>
              <a:defRPr/>
            </a:pPr>
            <a:fld id="{630F98DA-39A4-46BE-88D4-1C3B3D1B5DC6}" type="datetimeFigureOut">
              <a:rPr lang="fr-FR"/>
              <a:pPr>
                <a:defRPr/>
              </a:pPr>
              <a:t>08/09/2018</a:t>
            </a:fld>
            <a:endParaRPr lang="fr-FR"/>
          </a:p>
        </p:txBody>
      </p:sp>
      <p:sp>
        <p:nvSpPr>
          <p:cNvPr id="5" name="Espace réservé du pied de page 21"/>
          <p:cNvSpPr>
            <a:spLocks noGrp="1"/>
          </p:cNvSpPr>
          <p:nvPr>
            <p:ph type="ftr" sz="quarter" idx="11"/>
          </p:nvPr>
        </p:nvSpPr>
        <p:spPr/>
        <p:txBody>
          <a:bodyPr/>
          <a:lstStyle>
            <a:lvl1pPr>
              <a:defRPr/>
            </a:lvl1pPr>
          </a:lstStyle>
          <a:p>
            <a:pPr>
              <a:defRPr/>
            </a:pPr>
            <a:endParaRPr lang="fr-FR"/>
          </a:p>
        </p:txBody>
      </p:sp>
      <p:sp>
        <p:nvSpPr>
          <p:cNvPr id="6" name="Espace réservé du numéro de diapositive 17"/>
          <p:cNvSpPr>
            <a:spLocks noGrp="1"/>
          </p:cNvSpPr>
          <p:nvPr>
            <p:ph type="sldNum" sz="quarter" idx="12"/>
          </p:nvPr>
        </p:nvSpPr>
        <p:spPr/>
        <p:txBody>
          <a:bodyPr/>
          <a:lstStyle>
            <a:lvl1pPr>
              <a:defRPr/>
            </a:lvl1pPr>
          </a:lstStyle>
          <a:p>
            <a:pPr>
              <a:defRPr/>
            </a:pPr>
            <a:fld id="{3FEFAFF2-6890-4DFF-A1AC-91CF3EF64D84}"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Chevron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5" name="Chevron 7"/>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 name="Titr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fr-FR" smtClean="0"/>
              <a:t>Cliquez pour modifier le style du titre</a:t>
            </a:r>
            <a:endParaRPr lang="en-US"/>
          </a:p>
        </p:txBody>
      </p:sp>
      <p:sp>
        <p:nvSpPr>
          <p:cNvPr id="3" name="Espace réservé du texte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fr-FR" smtClean="0"/>
              <a:t>Cliquez pour modifier les styles du texte du masque</a:t>
            </a:r>
          </a:p>
        </p:txBody>
      </p:sp>
      <p:sp>
        <p:nvSpPr>
          <p:cNvPr id="6" name="Espace réservé de la date 3"/>
          <p:cNvSpPr>
            <a:spLocks noGrp="1"/>
          </p:cNvSpPr>
          <p:nvPr>
            <p:ph type="dt" sz="half" idx="10"/>
          </p:nvPr>
        </p:nvSpPr>
        <p:spPr/>
        <p:txBody>
          <a:bodyPr/>
          <a:lstStyle>
            <a:lvl1pPr>
              <a:defRPr/>
            </a:lvl1pPr>
            <a:extLst/>
          </a:lstStyle>
          <a:p>
            <a:pPr>
              <a:defRPr/>
            </a:pPr>
            <a:fld id="{62877137-9AF2-4E20-A131-B796E5AC89B7}" type="datetimeFigureOut">
              <a:rPr lang="fr-FR"/>
              <a:pPr>
                <a:defRPr/>
              </a:pPr>
              <a:t>08/09/2018</a:t>
            </a:fld>
            <a:endParaRPr lang="fr-FR"/>
          </a:p>
        </p:txBody>
      </p:sp>
      <p:sp>
        <p:nvSpPr>
          <p:cNvPr id="7" name="Espace réservé du pied de page 4"/>
          <p:cNvSpPr>
            <a:spLocks noGrp="1"/>
          </p:cNvSpPr>
          <p:nvPr>
            <p:ph type="ftr" sz="quarter" idx="11"/>
          </p:nvPr>
        </p:nvSpPr>
        <p:spPr/>
        <p:txBody>
          <a:bodyPr/>
          <a:lstStyle>
            <a:lvl1pPr>
              <a:defRPr/>
            </a:lvl1pPr>
            <a:extLst/>
          </a:lstStyle>
          <a:p>
            <a:pPr>
              <a:defRPr/>
            </a:pPr>
            <a:endParaRPr lang="fr-FR"/>
          </a:p>
        </p:txBody>
      </p:sp>
      <p:sp>
        <p:nvSpPr>
          <p:cNvPr id="8" name="Espace réservé du numéro de diapositive 5"/>
          <p:cNvSpPr>
            <a:spLocks noGrp="1"/>
          </p:cNvSpPr>
          <p:nvPr>
            <p:ph type="sldNum" sz="quarter" idx="12"/>
          </p:nvPr>
        </p:nvSpPr>
        <p:spPr/>
        <p:txBody>
          <a:bodyPr/>
          <a:lstStyle>
            <a:lvl1pPr>
              <a:defRPr/>
            </a:lvl1pPr>
            <a:extLst/>
          </a:lstStyle>
          <a:p>
            <a:pPr>
              <a:defRPr/>
            </a:pPr>
            <a:fld id="{2A6E2353-B3C4-401F-B640-D341CBCFE285}"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8" name="Titre 7"/>
          <p:cNvSpPr>
            <a:spLocks noGrp="1"/>
          </p:cNvSpPr>
          <p:nvPr>
            <p:ph type="title"/>
          </p:nvPr>
        </p:nvSpPr>
        <p:spPr/>
        <p:txBody>
          <a:bodyPr rtlCol="0"/>
          <a:lstStyle>
            <a:extLst/>
          </a:lstStyle>
          <a:p>
            <a:r>
              <a:rPr lang="fr-FR" smtClean="0"/>
              <a:t>Cliquez pour modifier le style du titre</a:t>
            </a:r>
            <a:endParaRPr lang="en-US"/>
          </a:p>
        </p:txBody>
      </p:sp>
      <p:sp>
        <p:nvSpPr>
          <p:cNvPr id="5" name="Espace réservé de la date 4"/>
          <p:cNvSpPr>
            <a:spLocks noGrp="1"/>
          </p:cNvSpPr>
          <p:nvPr>
            <p:ph type="dt" sz="half" idx="10"/>
          </p:nvPr>
        </p:nvSpPr>
        <p:spPr/>
        <p:txBody>
          <a:bodyPr/>
          <a:lstStyle>
            <a:lvl1pPr>
              <a:defRPr/>
            </a:lvl1pPr>
            <a:extLst/>
          </a:lstStyle>
          <a:p>
            <a:pPr>
              <a:defRPr/>
            </a:pPr>
            <a:fld id="{34AA11D5-4401-4537-A475-861F98121CD9}" type="datetimeFigureOut">
              <a:rPr lang="fr-FR"/>
              <a:pPr>
                <a:defRPr/>
              </a:pPr>
              <a:t>08/09/2018</a:t>
            </a:fld>
            <a:endParaRPr lang="fr-FR"/>
          </a:p>
        </p:txBody>
      </p:sp>
      <p:sp>
        <p:nvSpPr>
          <p:cNvPr id="6" name="Espace réservé du pied de page 5"/>
          <p:cNvSpPr>
            <a:spLocks noGrp="1"/>
          </p:cNvSpPr>
          <p:nvPr>
            <p:ph type="ftr" sz="quarter" idx="11"/>
          </p:nvPr>
        </p:nvSpPr>
        <p:spPr/>
        <p:txBody>
          <a:bodyPr/>
          <a:lstStyle>
            <a:lvl1pPr>
              <a:defRPr/>
            </a:lvl1pPr>
            <a:extLst/>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extLst/>
          </a:lstStyle>
          <a:p>
            <a:pPr>
              <a:defRPr/>
            </a:pPr>
            <a:fld id="{8482D141-E6DF-458B-9FE6-96CFD9C678EE}"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lstStyle>
            <a:lvl1pPr>
              <a:defRPr/>
            </a:lvl1pPr>
            <a:extLst/>
          </a:lstStyle>
          <a:p>
            <a:r>
              <a:rPr lang="fr-FR" smtClean="0"/>
              <a:t>Cliquez pour modifier le style du titre</a:t>
            </a:r>
            <a:endParaRPr lang="en-US"/>
          </a:p>
        </p:txBody>
      </p:sp>
      <p:sp>
        <p:nvSpPr>
          <p:cNvPr id="3" name="Espace réservé du texte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fr-FR" smtClean="0"/>
              <a:t>Cliquez pour modifier les styles du texte du masque</a:t>
            </a:r>
          </a:p>
        </p:txBody>
      </p:sp>
      <p:sp>
        <p:nvSpPr>
          <p:cNvPr id="4" name="Espace réservé du texte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fr-FR" smtClean="0"/>
              <a:t>Cliquez pour modifier les styles du texte du masque</a:t>
            </a:r>
          </a:p>
        </p:txBody>
      </p:sp>
      <p:sp>
        <p:nvSpPr>
          <p:cNvPr id="5" name="Espace réservé du contenu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contenu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extLst/>
          </a:lstStyle>
          <a:p>
            <a:pPr>
              <a:defRPr/>
            </a:pPr>
            <a:fld id="{B2C04315-E0E7-474C-B1B3-81ADCD68D52A}" type="datetimeFigureOut">
              <a:rPr lang="fr-FR"/>
              <a:pPr>
                <a:defRPr/>
              </a:pPr>
              <a:t>08/09/2018</a:t>
            </a:fld>
            <a:endParaRPr lang="fr-FR"/>
          </a:p>
        </p:txBody>
      </p:sp>
      <p:sp>
        <p:nvSpPr>
          <p:cNvPr id="8" name="Espace réservé du pied de page 7"/>
          <p:cNvSpPr>
            <a:spLocks noGrp="1"/>
          </p:cNvSpPr>
          <p:nvPr>
            <p:ph type="ftr" sz="quarter" idx="11"/>
          </p:nvPr>
        </p:nvSpPr>
        <p:spPr/>
        <p:txBody>
          <a:bodyPr/>
          <a:lstStyle>
            <a:lvl1pPr>
              <a:defRPr/>
            </a:lvl1pPr>
            <a:extLst/>
          </a:lstStyle>
          <a:p>
            <a:pPr>
              <a:defRPr/>
            </a:pPr>
            <a:endParaRPr lang="fr-FR"/>
          </a:p>
        </p:txBody>
      </p:sp>
      <p:sp>
        <p:nvSpPr>
          <p:cNvPr id="9" name="Espace réservé du numéro de diapositive 8"/>
          <p:cNvSpPr>
            <a:spLocks noGrp="1"/>
          </p:cNvSpPr>
          <p:nvPr>
            <p:ph type="sldNum" sz="quarter" idx="12"/>
          </p:nvPr>
        </p:nvSpPr>
        <p:spPr/>
        <p:txBody>
          <a:bodyPr/>
          <a:lstStyle>
            <a:lvl1pPr>
              <a:defRPr/>
            </a:lvl1pPr>
            <a:extLst/>
          </a:lstStyle>
          <a:p>
            <a:pPr>
              <a:defRPr/>
            </a:pPr>
            <a:fld id="{405C04C1-6963-4435-8E44-FDD4553D446E}" type="slidenum">
              <a:rPr lang="fr-FR"/>
              <a:pPr>
                <a:defRPr/>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re 5"/>
          <p:cNvSpPr>
            <a:spLocks noGrp="1"/>
          </p:cNvSpPr>
          <p:nvPr>
            <p:ph type="title"/>
          </p:nvPr>
        </p:nvSpPr>
        <p:spPr/>
        <p:txBody>
          <a:bodyPr rtlCol="0"/>
          <a:lstStyle>
            <a:extLst/>
          </a:lstStyle>
          <a:p>
            <a:r>
              <a:rPr lang="fr-FR" smtClean="0"/>
              <a:t>Cliquez pour modifier le style du titre</a:t>
            </a:r>
            <a:endParaRPr lang="en-US"/>
          </a:p>
        </p:txBody>
      </p:sp>
      <p:sp>
        <p:nvSpPr>
          <p:cNvPr id="3" name="Espace réservé de la date 2"/>
          <p:cNvSpPr>
            <a:spLocks noGrp="1"/>
          </p:cNvSpPr>
          <p:nvPr>
            <p:ph type="dt" sz="half" idx="10"/>
          </p:nvPr>
        </p:nvSpPr>
        <p:spPr/>
        <p:txBody>
          <a:bodyPr/>
          <a:lstStyle>
            <a:lvl1pPr>
              <a:defRPr/>
            </a:lvl1pPr>
            <a:extLst/>
          </a:lstStyle>
          <a:p>
            <a:pPr>
              <a:defRPr/>
            </a:pPr>
            <a:fld id="{B7F11CDF-4F1D-40A0-9C67-A9C2247D759A}" type="datetimeFigureOut">
              <a:rPr lang="fr-FR"/>
              <a:pPr>
                <a:defRPr/>
              </a:pPr>
              <a:t>08/09/2018</a:t>
            </a:fld>
            <a:endParaRPr lang="fr-FR"/>
          </a:p>
        </p:txBody>
      </p:sp>
      <p:sp>
        <p:nvSpPr>
          <p:cNvPr id="4" name="Espace réservé du pied de page 3"/>
          <p:cNvSpPr>
            <a:spLocks noGrp="1"/>
          </p:cNvSpPr>
          <p:nvPr>
            <p:ph type="ftr" sz="quarter" idx="11"/>
          </p:nvPr>
        </p:nvSpPr>
        <p:spPr/>
        <p:txBody>
          <a:bodyPr/>
          <a:lstStyle>
            <a:lvl1pPr>
              <a:defRPr/>
            </a:lvl1pPr>
            <a:extLst/>
          </a:lstStyle>
          <a:p>
            <a:pPr>
              <a:defRPr/>
            </a:pPr>
            <a:endParaRPr lang="fr-FR"/>
          </a:p>
        </p:txBody>
      </p:sp>
      <p:sp>
        <p:nvSpPr>
          <p:cNvPr id="5" name="Espace réservé du numéro de diapositive 4"/>
          <p:cNvSpPr>
            <a:spLocks noGrp="1"/>
          </p:cNvSpPr>
          <p:nvPr>
            <p:ph type="sldNum" sz="quarter" idx="12"/>
          </p:nvPr>
        </p:nvSpPr>
        <p:spPr/>
        <p:txBody>
          <a:bodyPr/>
          <a:lstStyle>
            <a:lvl1pPr>
              <a:defRPr/>
            </a:lvl1pPr>
            <a:extLst/>
          </a:lstStyle>
          <a:p>
            <a:pPr>
              <a:defRPr/>
            </a:pPr>
            <a:fld id="{FEE14FFD-2C1A-493F-8ABC-1356FC8F4EAC}"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9"/>
          <p:cNvSpPr>
            <a:spLocks noGrp="1"/>
          </p:cNvSpPr>
          <p:nvPr>
            <p:ph type="dt" sz="half" idx="10"/>
          </p:nvPr>
        </p:nvSpPr>
        <p:spPr/>
        <p:txBody>
          <a:bodyPr/>
          <a:lstStyle>
            <a:lvl1pPr>
              <a:defRPr/>
            </a:lvl1pPr>
          </a:lstStyle>
          <a:p>
            <a:pPr>
              <a:defRPr/>
            </a:pPr>
            <a:fld id="{5D68AD59-F6B0-451B-B2DF-2351DDE4652A}" type="datetimeFigureOut">
              <a:rPr lang="fr-FR"/>
              <a:pPr>
                <a:defRPr/>
              </a:pPr>
              <a:t>08/09/2018</a:t>
            </a:fld>
            <a:endParaRPr lang="fr-FR"/>
          </a:p>
        </p:txBody>
      </p:sp>
      <p:sp>
        <p:nvSpPr>
          <p:cNvPr id="3" name="Espace réservé du pied de page 21"/>
          <p:cNvSpPr>
            <a:spLocks noGrp="1"/>
          </p:cNvSpPr>
          <p:nvPr>
            <p:ph type="ftr" sz="quarter" idx="11"/>
          </p:nvPr>
        </p:nvSpPr>
        <p:spPr/>
        <p:txBody>
          <a:bodyPr/>
          <a:lstStyle>
            <a:lvl1pPr>
              <a:defRPr/>
            </a:lvl1pPr>
          </a:lstStyle>
          <a:p>
            <a:pPr>
              <a:defRPr/>
            </a:pPr>
            <a:endParaRPr lang="fr-FR"/>
          </a:p>
        </p:txBody>
      </p:sp>
      <p:sp>
        <p:nvSpPr>
          <p:cNvPr id="4" name="Espace réservé du numéro de diapositive 17"/>
          <p:cNvSpPr>
            <a:spLocks noGrp="1"/>
          </p:cNvSpPr>
          <p:nvPr>
            <p:ph type="sldNum" sz="quarter" idx="12"/>
          </p:nvPr>
        </p:nvSpPr>
        <p:spPr/>
        <p:txBody>
          <a:bodyPr/>
          <a:lstStyle>
            <a:lvl1pPr>
              <a:defRPr/>
            </a:lvl1pPr>
          </a:lstStyle>
          <a:p>
            <a:pPr>
              <a:defRPr/>
            </a:pPr>
            <a:fld id="{1E20AB94-4586-4CCE-8CDA-D907237621C3}"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fr-FR" smtClean="0"/>
              <a:t>Cliquez pour modifier le style du titre</a:t>
            </a:r>
            <a:endParaRPr lang="en-US"/>
          </a:p>
        </p:txBody>
      </p:sp>
      <p:sp>
        <p:nvSpPr>
          <p:cNvPr id="3" name="Espace réservé du texte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fr-FR" smtClean="0"/>
              <a:t>Cliquez pour modifier les styles du texte du masque</a:t>
            </a:r>
          </a:p>
        </p:txBody>
      </p:sp>
      <p:sp>
        <p:nvSpPr>
          <p:cNvPr id="4" name="Espace réservé du contenu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extLst/>
          </a:lstStyle>
          <a:p>
            <a:pPr>
              <a:defRPr/>
            </a:pPr>
            <a:fld id="{DFAFF57E-11EC-4B62-BC94-A5D2E0D31923}" type="datetimeFigureOut">
              <a:rPr lang="fr-FR"/>
              <a:pPr>
                <a:defRPr/>
              </a:pPr>
              <a:t>08/09/2018</a:t>
            </a:fld>
            <a:endParaRPr lang="fr-FR"/>
          </a:p>
        </p:txBody>
      </p:sp>
      <p:sp>
        <p:nvSpPr>
          <p:cNvPr id="6" name="Espace réservé du pied de page 5"/>
          <p:cNvSpPr>
            <a:spLocks noGrp="1"/>
          </p:cNvSpPr>
          <p:nvPr>
            <p:ph type="ftr" sz="quarter" idx="11"/>
          </p:nvPr>
        </p:nvSpPr>
        <p:spPr/>
        <p:txBody>
          <a:bodyPr/>
          <a:lstStyle>
            <a:lvl1pPr>
              <a:defRPr/>
            </a:lvl1pPr>
            <a:extLst/>
          </a:lstStyle>
          <a:p>
            <a:pPr>
              <a:defRPr/>
            </a:pPr>
            <a:endParaRPr lang="fr-FR"/>
          </a:p>
        </p:txBody>
      </p:sp>
      <p:sp>
        <p:nvSpPr>
          <p:cNvPr id="7" name="Espace réservé du numéro de diapositive 6"/>
          <p:cNvSpPr>
            <a:spLocks noGrp="1"/>
          </p:cNvSpPr>
          <p:nvPr>
            <p:ph type="sldNum" sz="quarter" idx="12"/>
          </p:nvPr>
        </p:nvSpPr>
        <p:spPr/>
        <p:txBody>
          <a:bodyPr/>
          <a:lstStyle>
            <a:lvl1pPr>
              <a:defRPr/>
            </a:lvl1pPr>
            <a:extLst/>
          </a:lstStyle>
          <a:p>
            <a:pPr>
              <a:defRPr/>
            </a:pPr>
            <a:fld id="{5640E295-41BC-499B-9A31-63476F12C245}" type="slidenum">
              <a:rPr lang="fr-FR"/>
              <a:pPr>
                <a:defRPr/>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Forme libre 7"/>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Forme libre 8"/>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Triangle rectangle 9"/>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8" name="Connecteur droit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0" name="Chevron 12"/>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4" name="Espace réservé du texte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fr-FR" smtClean="0"/>
              <a:t>Cliquez pour modifier les styles du texte du masque</a:t>
            </a:r>
          </a:p>
        </p:txBody>
      </p:sp>
      <p:sp>
        <p:nvSpPr>
          <p:cNvPr id="3" name="Espace réservé pour une imag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fr-FR" noProof="0" smtClean="0"/>
              <a:t>Cliquez sur l'icône pour ajouter une image</a:t>
            </a:r>
            <a:endParaRPr lang="en-US" noProof="0" dirty="0"/>
          </a:p>
        </p:txBody>
      </p:sp>
      <p:sp>
        <p:nvSpPr>
          <p:cNvPr id="2" name="Titr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fr-FR" smtClean="0"/>
              <a:t>Cliquez pour modifier le style du titre</a:t>
            </a:r>
            <a:endParaRPr lang="en-US"/>
          </a:p>
        </p:txBody>
      </p:sp>
      <p:sp>
        <p:nvSpPr>
          <p:cNvPr id="11" name="Espace réservé de la date 4"/>
          <p:cNvSpPr>
            <a:spLocks noGrp="1"/>
          </p:cNvSpPr>
          <p:nvPr>
            <p:ph type="dt" sz="half" idx="10"/>
          </p:nvPr>
        </p:nvSpPr>
        <p:spPr/>
        <p:txBody>
          <a:bodyPr/>
          <a:lstStyle>
            <a:lvl1pPr>
              <a:defRPr>
                <a:solidFill>
                  <a:schemeClr val="tx1"/>
                </a:solidFill>
              </a:defRPr>
            </a:lvl1pPr>
            <a:extLst/>
          </a:lstStyle>
          <a:p>
            <a:pPr>
              <a:defRPr/>
            </a:pPr>
            <a:fld id="{545EA1D0-272A-48AE-A414-5BB72363FF51}" type="datetimeFigureOut">
              <a:rPr lang="fr-FR"/>
              <a:pPr>
                <a:defRPr/>
              </a:pPr>
              <a:t>08/09/2018</a:t>
            </a:fld>
            <a:endParaRPr lang="fr-FR"/>
          </a:p>
        </p:txBody>
      </p:sp>
      <p:sp>
        <p:nvSpPr>
          <p:cNvPr id="12" name="Espace réservé du pied de page 5"/>
          <p:cNvSpPr>
            <a:spLocks noGrp="1"/>
          </p:cNvSpPr>
          <p:nvPr>
            <p:ph type="ftr" sz="quarter" idx="11"/>
          </p:nvPr>
        </p:nvSpPr>
        <p:spPr/>
        <p:txBody>
          <a:bodyPr/>
          <a:lstStyle>
            <a:lvl1pPr>
              <a:defRPr>
                <a:solidFill>
                  <a:schemeClr val="tx1"/>
                </a:solidFill>
              </a:defRPr>
            </a:lvl1pPr>
            <a:extLst/>
          </a:lstStyle>
          <a:p>
            <a:pPr>
              <a:defRPr/>
            </a:pPr>
            <a:endParaRPr lang="fr-FR"/>
          </a:p>
        </p:txBody>
      </p:sp>
      <p:sp>
        <p:nvSpPr>
          <p:cNvPr id="13" name="Espace réservé du numéro de diapositive 6"/>
          <p:cNvSpPr>
            <a:spLocks noGrp="1"/>
          </p:cNvSpPr>
          <p:nvPr>
            <p:ph type="sldNum" sz="quarter" idx="12"/>
          </p:nvPr>
        </p:nvSpPr>
        <p:spPr/>
        <p:txBody>
          <a:bodyPr/>
          <a:lstStyle>
            <a:lvl1pPr>
              <a:defRPr>
                <a:solidFill>
                  <a:schemeClr val="tx1"/>
                </a:solidFill>
              </a:defRPr>
            </a:lvl1pPr>
            <a:extLst/>
          </a:lstStyle>
          <a:p>
            <a:pPr>
              <a:defRPr/>
            </a:pPr>
            <a:fld id="{377B985A-870F-4AAE-A50F-57E6888EB85F}"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orme libre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Forme libre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Triangle rect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Connecteur droit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space réservé du titre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fr-FR" smtClean="0"/>
              <a:t>Cliquez pour modifier le style du titre</a:t>
            </a:r>
            <a:endParaRPr lang="en-US"/>
          </a:p>
        </p:txBody>
      </p:sp>
      <p:sp>
        <p:nvSpPr>
          <p:cNvPr id="21513" name="Espace réservé du texte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10" name="Espace réservé de la date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FC0A34CB-3254-4988-BABF-74FC9695BEEC}" type="datetimeFigureOut">
              <a:rPr lang="fr-FR"/>
              <a:pPr>
                <a:defRPr/>
              </a:pPr>
              <a:t>08/09/2018</a:t>
            </a:fld>
            <a:endParaRPr lang="fr-FR"/>
          </a:p>
        </p:txBody>
      </p:sp>
      <p:sp>
        <p:nvSpPr>
          <p:cNvPr id="22" name="Espace réservé du pied de page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fr-FR"/>
          </a:p>
        </p:txBody>
      </p:sp>
      <p:sp>
        <p:nvSpPr>
          <p:cNvPr id="18" name="Espace réservé du numéro de diapositive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a:solidFill>
                  <a:schemeClr val="tx1"/>
                </a:solidFill>
                <a:latin typeface="+mn-lt"/>
                <a:cs typeface="+mn-cs"/>
              </a:defRPr>
            </a:lvl1pPr>
            <a:extLst/>
          </a:lstStyle>
          <a:p>
            <a:pPr>
              <a:defRPr/>
            </a:pPr>
            <a:fld id="{724CF1F8-06B4-4743-AAD4-B39058BD2ECE}"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96" r:id="rId1"/>
    <p:sldLayoutId id="2147483692" r:id="rId2"/>
    <p:sldLayoutId id="2147483697" r:id="rId3"/>
    <p:sldLayoutId id="2147483698" r:id="rId4"/>
    <p:sldLayoutId id="2147483699" r:id="rId5"/>
    <p:sldLayoutId id="2147483700" r:id="rId6"/>
    <p:sldLayoutId id="2147483693" r:id="rId7"/>
    <p:sldLayoutId id="2147483701" r:id="rId8"/>
    <p:sldLayoutId id="2147483702" r:id="rId9"/>
    <p:sldLayoutId id="2147483694" r:id="rId10"/>
    <p:sldLayoutId id="2147483695"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gim.iut.univ-perp.fr/" TargetMode="External"/><Relationship Id="rId4" Type="http://schemas.openxmlformats.org/officeDocument/2006/relationships/hyperlink" Target="mailto:bresson@univ-perp.f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www.cahiers-techniques-batiment.fr/actualit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axenne.fr/" TargetMode="External"/><Relationship Id="rId2" Type="http://schemas.openxmlformats.org/officeDocument/2006/relationships/hyperlink" Target="http://www.areneidf.or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customers.meteodyn.com/fr/wind-energy.html" TargetMode="External"/><Relationship Id="rId13" Type="http://schemas.openxmlformats.org/officeDocument/2006/relationships/hyperlink" Target="https://www.landes.fr/files/cg40/environnement/Guide-petit-eolien.pdf" TargetMode="External"/><Relationship Id="rId3" Type="http://schemas.openxmlformats.org/officeDocument/2006/relationships/hyperlink" Target="https://docplayer.fr/36793653-Energie-eolienne-en-milieu-urbain-cibex.html" TargetMode="External"/><Relationship Id="rId7" Type="http://schemas.openxmlformats.org/officeDocument/2006/relationships/hyperlink" Target="https://www.lemoniteur.fr/" TargetMode="External"/><Relationship Id="rId12" Type="http://schemas.openxmlformats.org/officeDocument/2006/relationships/hyperlink" Target="http://hmf.enseeiht.fr/travaux/CD0203/travaux/optsee/bei/1/num2_sim.html" TargetMode="External"/><Relationship Id="rId2" Type="http://schemas.openxmlformats.org/officeDocument/2006/relationships/hyperlink" Target="https://docplayer.fr/28734257-Integration-d-eoliennes-en-milieu-urbain.html" TargetMode="External"/><Relationship Id="rId1" Type="http://schemas.openxmlformats.org/officeDocument/2006/relationships/slideLayout" Target="../slideLayouts/slideLayout2.xml"/><Relationship Id="rId6" Type="http://schemas.openxmlformats.org/officeDocument/2006/relationships/hyperlink" Target="https://slideplayer.fr/slide/515549/" TargetMode="External"/><Relationship Id="rId11" Type="http://schemas.openxmlformats.org/officeDocument/2006/relationships/hyperlink" Target="http://www.seao2.com/vawt/index.html" TargetMode="External"/><Relationship Id="rId5" Type="http://schemas.openxmlformats.org/officeDocument/2006/relationships/hyperlink" Target="https://www.guidebatimentdurable.brussels/" TargetMode="External"/><Relationship Id="rId10" Type="http://schemas.openxmlformats.org/officeDocument/2006/relationships/hyperlink" Target="http://energiein.e-monsite.com/pages/12-les-eoliennes.html" TargetMode="External"/><Relationship Id="rId4" Type="http://schemas.openxmlformats.org/officeDocument/2006/relationships/hyperlink" Target="https://www.cahiers-techniques-batiment.fr/" TargetMode="External"/><Relationship Id="rId9" Type="http://schemas.openxmlformats.org/officeDocument/2006/relationships/hyperlink" Target="https://www.kisskissbankbank.com/fr/projects/gemini-reinventons-l-eolien-urbain" TargetMode="External"/><Relationship Id="rId14" Type="http://schemas.openxmlformats.org/officeDocument/2006/relationships/hyperlink" Target="https://www.ademe.fr/"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8.bin"/><Relationship Id="rId5" Type="http://schemas.openxmlformats.org/officeDocument/2006/relationships/image" Target="../media/image14.png"/><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10" descr="AppleWind3.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re 1"/>
          <p:cNvSpPr>
            <a:spLocks noGrp="1"/>
          </p:cNvSpPr>
          <p:nvPr>
            <p:ph type="title"/>
          </p:nvPr>
        </p:nvSpPr>
        <p:spPr>
          <a:xfrm>
            <a:off x="0" y="-72008"/>
            <a:ext cx="9144000" cy="3284984"/>
          </a:xfrm>
        </p:spPr>
        <p:txBody>
          <a:bodyPr>
            <a:noAutofit/>
          </a:bodyPr>
          <a:lstStyle/>
          <a:p>
            <a:pPr eaLnBrk="1" fontAlgn="auto" hangingPunct="1">
              <a:spcAft>
                <a:spcPts val="0"/>
              </a:spcAft>
              <a:defRPr/>
            </a:pPr>
            <a:r>
              <a:rPr lang="fr-FR" sz="4800" dirty="0" smtClean="0">
                <a:solidFill>
                  <a:srgbClr val="3CC23F"/>
                </a:solidFill>
                <a:effectLst>
                  <a:outerShdw blurRad="38100" dist="38100" dir="2700000" algn="tl">
                    <a:srgbClr val="000000">
                      <a:alpha val="43137"/>
                    </a:srgbClr>
                  </a:outerShdw>
                </a:effectLst>
              </a:rPr>
              <a:t>Intégration d’éoliennes en</a:t>
            </a:r>
            <a:br>
              <a:rPr lang="fr-FR" sz="4800" dirty="0" smtClean="0">
                <a:solidFill>
                  <a:srgbClr val="3CC23F"/>
                </a:solidFill>
                <a:effectLst>
                  <a:outerShdw blurRad="38100" dist="38100" dir="2700000" algn="tl">
                    <a:srgbClr val="000000">
                      <a:alpha val="43137"/>
                    </a:srgbClr>
                  </a:outerShdw>
                </a:effectLst>
              </a:rPr>
            </a:br>
            <a:r>
              <a:rPr lang="fr-FR" sz="4800" dirty="0" smtClean="0">
                <a:solidFill>
                  <a:srgbClr val="3CC23F"/>
                </a:solidFill>
                <a:effectLst>
                  <a:outerShdw blurRad="38100" dist="38100" dir="2700000" algn="tl">
                    <a:srgbClr val="000000">
                      <a:alpha val="43137"/>
                    </a:srgbClr>
                  </a:outerShdw>
                </a:effectLst>
              </a:rPr>
              <a:t>milieu urbain</a:t>
            </a:r>
            <a:br>
              <a:rPr lang="fr-FR" sz="4800" dirty="0" smtClean="0">
                <a:solidFill>
                  <a:srgbClr val="3CC23F"/>
                </a:solidFill>
                <a:effectLst>
                  <a:outerShdw blurRad="38100" dist="38100" dir="2700000" algn="tl">
                    <a:srgbClr val="000000">
                      <a:alpha val="43137"/>
                    </a:srgbClr>
                  </a:outerShdw>
                </a:effectLst>
              </a:rPr>
            </a:br>
            <a:r>
              <a:rPr lang="fr-FR" sz="4800" dirty="0" smtClean="0">
                <a:solidFill>
                  <a:srgbClr val="3CC23F"/>
                </a:solidFill>
                <a:effectLst>
                  <a:outerShdw blurRad="38100" dist="38100" dir="2700000" algn="tl">
                    <a:srgbClr val="000000">
                      <a:alpha val="43137"/>
                    </a:srgbClr>
                  </a:outerShdw>
                </a:effectLst>
              </a:rPr>
              <a:t/>
            </a:r>
            <a:br>
              <a:rPr lang="fr-FR" sz="4800" dirty="0" smtClean="0">
                <a:solidFill>
                  <a:srgbClr val="3CC23F"/>
                </a:solidFill>
                <a:effectLst>
                  <a:outerShdw blurRad="38100" dist="38100" dir="2700000" algn="tl">
                    <a:srgbClr val="000000">
                      <a:alpha val="43137"/>
                    </a:srgbClr>
                  </a:outerShdw>
                </a:effectLst>
              </a:rPr>
            </a:br>
            <a:r>
              <a:rPr lang="fr-FR" sz="2800" dirty="0" smtClean="0">
                <a:solidFill>
                  <a:srgbClr val="3CC23F"/>
                </a:solidFill>
                <a:effectLst>
                  <a:outerShdw blurRad="38100" dist="38100" dir="2700000" algn="tl">
                    <a:srgbClr val="000000">
                      <a:alpha val="43137"/>
                    </a:srgbClr>
                  </a:outerShdw>
                </a:effectLst>
              </a:rPr>
              <a:t>Jacky Bresson, Pr.</a:t>
            </a:r>
            <a:endParaRPr lang="fr-FR" sz="2800" dirty="0">
              <a:solidFill>
                <a:srgbClr val="3CC23F"/>
              </a:solidFill>
              <a:effectLst>
                <a:outerShdw blurRad="38100" dist="38100" dir="2700000" algn="tl">
                  <a:srgbClr val="000000">
                    <a:alpha val="43137"/>
                  </a:srgbClr>
                </a:outerShdw>
              </a:effectLst>
            </a:endParaRPr>
          </a:p>
        </p:txBody>
      </p:sp>
      <p:sp>
        <p:nvSpPr>
          <p:cNvPr id="15363" name="Rectangle 5"/>
          <p:cNvSpPr>
            <a:spLocks noChangeArrowheads="1"/>
          </p:cNvSpPr>
          <p:nvPr/>
        </p:nvSpPr>
        <p:spPr bwMode="auto">
          <a:xfrm>
            <a:off x="4572000" y="5903913"/>
            <a:ext cx="4572000" cy="954087"/>
          </a:xfrm>
          <a:prstGeom prst="rect">
            <a:avLst/>
          </a:prstGeom>
          <a:noFill/>
          <a:ln w="9525">
            <a:noFill/>
            <a:miter lim="800000"/>
            <a:headEnd/>
            <a:tailEnd/>
          </a:ln>
        </p:spPr>
        <p:txBody>
          <a:bodyPr>
            <a:spAutoFit/>
          </a:bodyPr>
          <a:lstStyle/>
          <a:p>
            <a:pPr algn="r"/>
            <a:r>
              <a:rPr lang="fr-FR" sz="1400">
                <a:solidFill>
                  <a:schemeClr val="bg1"/>
                </a:solidFill>
              </a:rPr>
              <a:t>Université de Perpignan Via Domitia</a:t>
            </a:r>
            <a:br>
              <a:rPr lang="fr-FR" sz="1400">
                <a:solidFill>
                  <a:schemeClr val="bg1"/>
                </a:solidFill>
              </a:rPr>
            </a:br>
            <a:r>
              <a:rPr lang="fr-FR" sz="1400">
                <a:solidFill>
                  <a:schemeClr val="bg1"/>
                </a:solidFill>
              </a:rPr>
              <a:t>52 avenue Paul Alduy 66860 PERPIGNAN Cedex 9</a:t>
            </a:r>
            <a:br>
              <a:rPr lang="fr-FR" sz="1400">
                <a:solidFill>
                  <a:schemeClr val="bg1"/>
                </a:solidFill>
              </a:rPr>
            </a:br>
            <a:r>
              <a:rPr lang="fr-FR" altLang="fr-FR" sz="1400">
                <a:solidFill>
                  <a:schemeClr val="bg1"/>
                </a:solidFill>
              </a:rPr>
              <a:t> E.mail : </a:t>
            </a:r>
            <a:r>
              <a:rPr lang="fr-FR" altLang="fr-FR" sz="1400">
                <a:solidFill>
                  <a:schemeClr val="bg1"/>
                </a:solidFill>
                <a:hlinkClick r:id="rId4"/>
              </a:rPr>
              <a:t>bresson@univ-perp.fr</a:t>
            </a:r>
            <a:r>
              <a:rPr lang="fr-FR" altLang="fr-FR" sz="1400">
                <a:solidFill>
                  <a:schemeClr val="bg1"/>
                </a:solidFill>
              </a:rPr>
              <a:t> </a:t>
            </a:r>
            <a:br>
              <a:rPr lang="fr-FR" altLang="fr-FR" sz="1400">
                <a:solidFill>
                  <a:schemeClr val="bg1"/>
                </a:solidFill>
              </a:rPr>
            </a:br>
            <a:r>
              <a:rPr lang="fr-FR" altLang="fr-FR" sz="1400">
                <a:solidFill>
                  <a:schemeClr val="bg1"/>
                </a:solidFill>
              </a:rPr>
              <a:t>Site internet : </a:t>
            </a:r>
            <a:r>
              <a:rPr lang="fr-FR" altLang="fr-FR" sz="1400" u="sng">
                <a:solidFill>
                  <a:schemeClr val="bg1"/>
                </a:solidFill>
                <a:hlinkClick r:id="rId5"/>
              </a:rPr>
              <a:t>http://gim.iut.univ-perp.fr </a:t>
            </a:r>
            <a:endParaRPr lang="fr-FR" sz="1400"/>
          </a:p>
        </p:txBody>
      </p:sp>
      <p:sp>
        <p:nvSpPr>
          <p:cNvPr id="7" name="ZoneTexte 6"/>
          <p:cNvSpPr txBox="1"/>
          <p:nvPr/>
        </p:nvSpPr>
        <p:spPr>
          <a:xfrm>
            <a:off x="0" y="6237288"/>
            <a:ext cx="3492500" cy="600075"/>
          </a:xfrm>
          <a:prstGeom prst="rect">
            <a:avLst/>
          </a:prstGeom>
          <a:noFill/>
        </p:spPr>
        <p:txBody>
          <a:bodyPr>
            <a:spAutoFit/>
          </a:bodyPr>
          <a:lstStyle/>
          <a:p>
            <a:pPr>
              <a:defRPr/>
            </a:pPr>
            <a:r>
              <a:rPr lang="fr-FR" sz="1100" i="1" dirty="0">
                <a:solidFill>
                  <a:schemeClr val="bg1"/>
                </a:solidFill>
                <a:effectLst>
                  <a:outerShdw blurRad="38100" dist="38100" dir="2700000" algn="tl">
                    <a:srgbClr val="000000">
                      <a:alpha val="43137"/>
                    </a:srgbClr>
                  </a:outerShdw>
                </a:effectLst>
              </a:rPr>
              <a:t>Eolienne </a:t>
            </a:r>
            <a:r>
              <a:rPr lang="fr-FR" sz="1100" i="1" dirty="0" err="1">
                <a:solidFill>
                  <a:schemeClr val="bg1"/>
                </a:solidFill>
                <a:effectLst>
                  <a:outerShdw blurRad="38100" dist="38100" dir="2700000" algn="tl">
                    <a:srgbClr val="000000">
                      <a:alpha val="43137"/>
                    </a:srgbClr>
                  </a:outerShdw>
                </a:effectLst>
              </a:rPr>
              <a:t>AppelWind</a:t>
            </a:r>
            <a:r>
              <a:rPr lang="fr-FR" sz="1100" i="1" dirty="0">
                <a:solidFill>
                  <a:schemeClr val="bg1"/>
                </a:solidFill>
                <a:effectLst>
                  <a:outerShdw blurRad="38100" dist="38100" dir="2700000" algn="tl">
                    <a:srgbClr val="000000">
                      <a:alpha val="43137"/>
                    </a:srgbClr>
                  </a:outerShdw>
                </a:effectLst>
              </a:rPr>
              <a:t> à axe vertical de type </a:t>
            </a:r>
            <a:r>
              <a:rPr lang="fr-FR" sz="1100" i="1" dirty="0" err="1">
                <a:solidFill>
                  <a:schemeClr val="bg1"/>
                </a:solidFill>
                <a:effectLst>
                  <a:outerShdw blurRad="38100" dist="38100" dir="2700000" algn="tl">
                    <a:srgbClr val="000000">
                      <a:alpha val="43137"/>
                    </a:srgbClr>
                  </a:outerShdw>
                </a:effectLst>
              </a:rPr>
              <a:t>Darrieus</a:t>
            </a:r>
            <a:r>
              <a:rPr lang="fr-FR" sz="1100" i="1" dirty="0">
                <a:solidFill>
                  <a:schemeClr val="bg1"/>
                </a:solidFill>
                <a:effectLst>
                  <a:outerShdw blurRad="38100" dist="38100" dir="2700000" algn="tl">
                    <a:srgbClr val="000000">
                      <a:alpha val="43137"/>
                    </a:srgbClr>
                  </a:outerShdw>
                </a:effectLst>
              </a:rPr>
              <a:t> installée sur l’Hôtel d’Entreprises - </a:t>
            </a:r>
            <a:r>
              <a:rPr lang="fr-FR" sz="1100" dirty="0">
                <a:solidFill>
                  <a:schemeClr val="bg1"/>
                </a:solidFill>
                <a:effectLst>
                  <a:outerShdw blurRad="38100" dist="38100" dir="2700000" algn="tl">
                    <a:srgbClr val="000000">
                      <a:alpha val="43137"/>
                    </a:srgbClr>
                  </a:outerShdw>
                </a:effectLst>
              </a:rPr>
              <a:t>66600 Rivesaltes</a:t>
            </a:r>
            <a:r>
              <a:rPr lang="fr-FR" sz="1100" i="1" dirty="0">
                <a:solidFill>
                  <a:schemeClr val="bg1"/>
                </a:solidFill>
                <a:effectLst>
                  <a:outerShdw blurRad="38100" dist="38100" dir="2700000" algn="tl">
                    <a:srgbClr val="000000">
                      <a:alpha val="43137"/>
                    </a:srgbClr>
                  </a:outerShdw>
                </a:effectLst>
              </a:rPr>
              <a:t> - Pyrénées Orientales – France - Juillet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Image 3" descr="EffetsSite1.png"/>
          <p:cNvPicPr>
            <a:picLocks noChangeAspect="1"/>
          </p:cNvPicPr>
          <p:nvPr/>
        </p:nvPicPr>
        <p:blipFill>
          <a:blip r:embed="rId3" cstate="print"/>
          <a:srcRect/>
          <a:stretch>
            <a:fillRect/>
          </a:stretch>
        </p:blipFill>
        <p:spPr bwMode="auto">
          <a:xfrm>
            <a:off x="2627313" y="1125538"/>
            <a:ext cx="4137025" cy="5327650"/>
          </a:xfrm>
          <a:prstGeom prst="rect">
            <a:avLst/>
          </a:prstGeom>
          <a:noFill/>
          <a:ln w="9525">
            <a:noFill/>
            <a:miter lim="800000"/>
            <a:headEnd/>
            <a:tailEnd/>
          </a:ln>
        </p:spPr>
      </p:pic>
      <p:sp>
        <p:nvSpPr>
          <p:cNvPr id="35842" name="Rectangle 4"/>
          <p:cNvSpPr>
            <a:spLocks noChangeArrowheads="1"/>
          </p:cNvSpPr>
          <p:nvPr/>
        </p:nvSpPr>
        <p:spPr bwMode="auto">
          <a:xfrm>
            <a:off x="7092950" y="6381750"/>
            <a:ext cx="1744663" cy="246063"/>
          </a:xfrm>
          <a:prstGeom prst="rect">
            <a:avLst/>
          </a:prstGeom>
          <a:noFill/>
          <a:ln w="9525">
            <a:noFill/>
            <a:miter lim="800000"/>
            <a:headEnd/>
            <a:tailEnd/>
          </a:ln>
        </p:spPr>
        <p:txBody>
          <a:bodyPr wrap="none">
            <a:spAutoFit/>
          </a:bodyPr>
          <a:lstStyle/>
          <a:p>
            <a:r>
              <a:rPr lang="fr-FR" sz="1000" i="1">
                <a:latin typeface="Arial Narrow" pitchFamily="34" charset="0"/>
              </a:rPr>
              <a:t>Source : https://methodesbtp.com</a:t>
            </a:r>
          </a:p>
        </p:txBody>
      </p:sp>
      <p:sp>
        <p:nvSpPr>
          <p:cNvPr id="11" name="Titre 2"/>
          <p:cNvSpPr>
            <a:spLocks noGrp="1"/>
          </p:cNvSpPr>
          <p:nvPr>
            <p:ph type="title"/>
          </p:nvPr>
        </p:nvSpPr>
        <p:spPr>
          <a:xfrm>
            <a:off x="395536" y="260648"/>
            <a:ext cx="8604448" cy="1143000"/>
          </a:xfrm>
        </p:spPr>
        <p:txBody>
          <a:bodyPr/>
          <a:lstStyle/>
          <a:p>
            <a:pPr algn="r" eaLnBrk="1" fontAlgn="auto" hangingPunct="1">
              <a:spcAft>
                <a:spcPts val="0"/>
              </a:spcAft>
              <a:defRPr/>
            </a:pPr>
            <a:r>
              <a:rPr lang="fr-FR" sz="2800" dirty="0" smtClean="0"/>
              <a:t>La ressource éolien - Turbulence autour des bâtiments</a:t>
            </a:r>
            <a:endParaRPr lang="fr-FR" sz="2800" dirty="0"/>
          </a:p>
        </p:txBody>
      </p:sp>
      <p:grpSp>
        <p:nvGrpSpPr>
          <p:cNvPr id="2" name="Groupe 23"/>
          <p:cNvGrpSpPr>
            <a:grpSpLocks/>
          </p:cNvGrpSpPr>
          <p:nvPr/>
        </p:nvGrpSpPr>
        <p:grpSpPr bwMode="auto">
          <a:xfrm>
            <a:off x="250825" y="1844675"/>
            <a:ext cx="2881313" cy="4249738"/>
            <a:chOff x="251520" y="1484784"/>
            <a:chExt cx="2880320" cy="4248472"/>
          </a:xfrm>
        </p:grpSpPr>
        <p:pic>
          <p:nvPicPr>
            <p:cNvPr id="35850" name="Picture 3"/>
            <p:cNvPicPr>
              <a:picLocks noChangeAspect="1" noChangeArrowheads="1"/>
            </p:cNvPicPr>
            <p:nvPr/>
          </p:nvPicPr>
          <p:blipFill>
            <a:blip r:embed="rId4" cstate="print"/>
            <a:srcRect r="53151"/>
            <a:stretch>
              <a:fillRect/>
            </a:stretch>
          </p:blipFill>
          <p:spPr bwMode="auto">
            <a:xfrm>
              <a:off x="251520" y="1484784"/>
              <a:ext cx="2016224" cy="2181225"/>
            </a:xfrm>
            <a:prstGeom prst="rect">
              <a:avLst/>
            </a:prstGeom>
            <a:noFill/>
            <a:ln w="9525">
              <a:noFill/>
              <a:miter lim="800000"/>
              <a:headEnd/>
              <a:tailEnd/>
            </a:ln>
          </p:spPr>
        </p:pic>
        <p:pic>
          <p:nvPicPr>
            <p:cNvPr id="35851" name="Picture 3"/>
            <p:cNvPicPr>
              <a:picLocks noChangeAspect="1" noChangeArrowheads="1"/>
            </p:cNvPicPr>
            <p:nvPr/>
          </p:nvPicPr>
          <p:blipFill>
            <a:blip r:embed="rId4" cstate="print"/>
            <a:srcRect l="58562" r="2957" b="17468"/>
            <a:stretch>
              <a:fillRect/>
            </a:stretch>
          </p:blipFill>
          <p:spPr bwMode="auto">
            <a:xfrm>
              <a:off x="539552" y="3933056"/>
              <a:ext cx="1656184" cy="1800200"/>
            </a:xfrm>
            <a:prstGeom prst="rect">
              <a:avLst/>
            </a:prstGeom>
            <a:noFill/>
            <a:ln w="9525">
              <a:noFill/>
              <a:miter lim="800000"/>
              <a:headEnd/>
              <a:tailEnd/>
            </a:ln>
          </p:spPr>
        </p:pic>
        <p:cxnSp>
          <p:nvCxnSpPr>
            <p:cNvPr id="16" name="Connecteur droit avec flèche 15"/>
            <p:cNvCxnSpPr/>
            <p:nvPr/>
          </p:nvCxnSpPr>
          <p:spPr>
            <a:xfrm flipH="1">
              <a:off x="1043410" y="3141640"/>
              <a:ext cx="936302" cy="201552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flipV="1">
              <a:off x="2339950" y="2997221"/>
              <a:ext cx="791890" cy="28725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e 24"/>
          <p:cNvGrpSpPr>
            <a:grpSpLocks/>
          </p:cNvGrpSpPr>
          <p:nvPr/>
        </p:nvGrpSpPr>
        <p:grpSpPr bwMode="auto">
          <a:xfrm>
            <a:off x="6443663" y="1485900"/>
            <a:ext cx="2520950" cy="3598863"/>
            <a:chOff x="6444208" y="1124744"/>
            <a:chExt cx="2520280" cy="3599408"/>
          </a:xfrm>
        </p:grpSpPr>
        <p:pic>
          <p:nvPicPr>
            <p:cNvPr id="35846" name="Picture 4"/>
            <p:cNvPicPr>
              <a:picLocks noChangeAspect="1" noChangeArrowheads="1"/>
            </p:cNvPicPr>
            <p:nvPr/>
          </p:nvPicPr>
          <p:blipFill>
            <a:blip r:embed="rId5" cstate="print"/>
            <a:srcRect r="64111"/>
            <a:stretch>
              <a:fillRect/>
            </a:stretch>
          </p:blipFill>
          <p:spPr bwMode="auto">
            <a:xfrm>
              <a:off x="6977062" y="1124744"/>
              <a:ext cx="1555378" cy="1727200"/>
            </a:xfrm>
            <a:prstGeom prst="rect">
              <a:avLst/>
            </a:prstGeom>
            <a:noFill/>
            <a:ln w="9525">
              <a:noFill/>
              <a:miter lim="800000"/>
              <a:headEnd/>
              <a:tailEnd/>
            </a:ln>
          </p:spPr>
        </p:pic>
        <p:pic>
          <p:nvPicPr>
            <p:cNvPr id="35847" name="Picture 4"/>
            <p:cNvPicPr>
              <a:picLocks noChangeAspect="1" noChangeArrowheads="1"/>
            </p:cNvPicPr>
            <p:nvPr/>
          </p:nvPicPr>
          <p:blipFill>
            <a:blip r:embed="rId5" cstate="print"/>
            <a:srcRect l="36552"/>
            <a:stretch>
              <a:fillRect/>
            </a:stretch>
          </p:blipFill>
          <p:spPr bwMode="auto">
            <a:xfrm>
              <a:off x="6948264" y="2996952"/>
              <a:ext cx="2016224" cy="1727200"/>
            </a:xfrm>
            <a:prstGeom prst="rect">
              <a:avLst/>
            </a:prstGeom>
            <a:noFill/>
            <a:ln w="9525">
              <a:noFill/>
              <a:miter lim="800000"/>
              <a:headEnd/>
              <a:tailEnd/>
            </a:ln>
          </p:spPr>
        </p:pic>
        <p:cxnSp>
          <p:nvCxnSpPr>
            <p:cNvPr id="21" name="Connecteur droit avec flèche 20"/>
            <p:cNvCxnSpPr>
              <a:endCxn id="21508" idx="1"/>
            </p:cNvCxnSpPr>
            <p:nvPr/>
          </p:nvCxnSpPr>
          <p:spPr>
            <a:xfrm>
              <a:off x="6444208" y="1845578"/>
              <a:ext cx="533258" cy="14289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7740850" y="2420340"/>
              <a:ext cx="0" cy="86531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Espace réservé du contenu 3" descr="coin 5-1445957725.png"/>
          <p:cNvPicPr>
            <a:picLocks noGrp="1" noChangeAspect="1"/>
          </p:cNvPicPr>
          <p:nvPr>
            <p:ph idx="1"/>
          </p:nvPr>
        </p:nvPicPr>
        <p:blipFill>
          <a:blip r:embed="rId2" cstate="print"/>
          <a:srcRect l="35004"/>
          <a:stretch>
            <a:fillRect/>
          </a:stretch>
        </p:blipFill>
        <p:spPr>
          <a:xfrm>
            <a:off x="179388" y="1412875"/>
            <a:ext cx="4059237" cy="3529013"/>
          </a:xfrm>
        </p:spPr>
      </p:pic>
      <p:sp>
        <p:nvSpPr>
          <p:cNvPr id="3" name="Titre 2"/>
          <p:cNvSpPr>
            <a:spLocks noGrp="1"/>
          </p:cNvSpPr>
          <p:nvPr>
            <p:ph type="title"/>
          </p:nvPr>
        </p:nvSpPr>
        <p:spPr/>
        <p:txBody>
          <a:bodyPr/>
          <a:lstStyle/>
          <a:p>
            <a:pPr algn="r" eaLnBrk="1" hangingPunct="1">
              <a:defRPr/>
            </a:pPr>
            <a:r>
              <a:rPr lang="fr-FR" sz="2800" dirty="0" smtClean="0"/>
              <a:t>La ressource éolien - Effet de coin </a:t>
            </a:r>
            <a:br>
              <a:rPr lang="fr-FR" sz="2800" dirty="0" smtClean="0"/>
            </a:br>
            <a:r>
              <a:rPr lang="fr-FR" sz="2800" dirty="0" smtClean="0"/>
              <a:t>Projet </a:t>
            </a:r>
            <a:r>
              <a:rPr lang="fr-FR" sz="2800" dirty="0" err="1" smtClean="0"/>
              <a:t>Gimini</a:t>
            </a:r>
            <a:endParaRPr lang="fr-FR" sz="2800" dirty="0"/>
          </a:p>
        </p:txBody>
      </p:sp>
      <p:grpSp>
        <p:nvGrpSpPr>
          <p:cNvPr id="7" name="Groupe 6"/>
          <p:cNvGrpSpPr/>
          <p:nvPr/>
        </p:nvGrpSpPr>
        <p:grpSpPr>
          <a:xfrm>
            <a:off x="4356100" y="1557338"/>
            <a:ext cx="4787900" cy="5026025"/>
            <a:chOff x="4356100" y="1557338"/>
            <a:chExt cx="4787900" cy="5026025"/>
          </a:xfrm>
        </p:grpSpPr>
        <p:pic>
          <p:nvPicPr>
            <p:cNvPr id="37891" name="Image 4" descr="coin simulation1-1446897417.png"/>
            <p:cNvPicPr>
              <a:picLocks noChangeAspect="1"/>
            </p:cNvPicPr>
            <p:nvPr/>
          </p:nvPicPr>
          <p:blipFill>
            <a:blip r:embed="rId3" cstate="print"/>
            <a:srcRect/>
            <a:stretch>
              <a:fillRect/>
            </a:stretch>
          </p:blipFill>
          <p:spPr bwMode="auto">
            <a:xfrm>
              <a:off x="4498975" y="3933825"/>
              <a:ext cx="4351338" cy="2649538"/>
            </a:xfrm>
            <a:prstGeom prst="rect">
              <a:avLst/>
            </a:prstGeom>
            <a:noFill/>
            <a:ln w="9525">
              <a:noFill/>
              <a:miter lim="800000"/>
              <a:headEnd/>
              <a:tailEnd/>
            </a:ln>
          </p:spPr>
        </p:pic>
        <p:sp>
          <p:nvSpPr>
            <p:cNvPr id="37892" name="Rectangle 5"/>
            <p:cNvSpPr>
              <a:spLocks noChangeArrowheads="1"/>
            </p:cNvSpPr>
            <p:nvPr/>
          </p:nvSpPr>
          <p:spPr bwMode="auto">
            <a:xfrm>
              <a:off x="4356100" y="1557338"/>
              <a:ext cx="4787900" cy="2168525"/>
            </a:xfrm>
            <a:prstGeom prst="rect">
              <a:avLst/>
            </a:prstGeom>
            <a:noFill/>
            <a:ln w="9525">
              <a:noFill/>
              <a:miter lim="800000"/>
              <a:headEnd/>
              <a:tailEnd/>
            </a:ln>
          </p:spPr>
          <p:txBody>
            <a:bodyPr>
              <a:spAutoFit/>
            </a:bodyPr>
            <a:lstStyle/>
            <a:p>
              <a:pPr>
                <a:lnSpc>
                  <a:spcPct val="150000"/>
                </a:lnSpc>
              </a:pPr>
              <a:r>
                <a:rPr lang="fr-FR" dirty="0"/>
                <a:t>Augmentation de plus de </a:t>
              </a:r>
              <a:r>
                <a:rPr lang="fr-FR" b="1" dirty="0"/>
                <a:t>330%</a:t>
              </a:r>
              <a:r>
                <a:rPr lang="fr-FR" dirty="0"/>
                <a:t> de la puissance théoriquement récupérable naturellement présente sur le coin des bâtiments grâce à une </a:t>
              </a:r>
              <a:r>
                <a:rPr lang="fr-FR" b="1" dirty="0" err="1"/>
                <a:t>Savonius</a:t>
              </a:r>
              <a:r>
                <a:rPr lang="fr-FR" dirty="0"/>
                <a:t> d'un </a:t>
              </a:r>
              <a:r>
                <a:rPr lang="fr-FR" b="1" dirty="0"/>
                <a:t>diamètre d'à peine 50cm </a:t>
              </a:r>
            </a:p>
          </p:txBody>
        </p:sp>
      </p:grpSp>
      <p:sp>
        <p:nvSpPr>
          <p:cNvPr id="37893" name="Rectangle 8"/>
          <p:cNvSpPr>
            <a:spLocks noChangeArrowheads="1"/>
          </p:cNvSpPr>
          <p:nvPr/>
        </p:nvSpPr>
        <p:spPr bwMode="auto">
          <a:xfrm>
            <a:off x="250825" y="5876925"/>
            <a:ext cx="3960813" cy="708025"/>
          </a:xfrm>
          <a:prstGeom prst="rect">
            <a:avLst/>
          </a:prstGeom>
          <a:noFill/>
          <a:ln w="9525">
            <a:noFill/>
            <a:miter lim="800000"/>
            <a:headEnd/>
            <a:tailEnd/>
          </a:ln>
        </p:spPr>
        <p:txBody>
          <a:bodyPr>
            <a:spAutoFit/>
          </a:bodyPr>
          <a:lstStyle/>
          <a:p>
            <a:r>
              <a:rPr lang="fr-FR" sz="1000" i="1">
                <a:solidFill>
                  <a:srgbClr val="000000"/>
                </a:solidFill>
              </a:rPr>
              <a:t>Source : K. JANSSENS, R. MAHOUX  « simulation numérique grâce à la collaboration du centre de recherche en aérodynamique de Gosselies : CENAERO -https://www.facebook.com/eolienne.gemini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74638"/>
            <a:ext cx="8229600" cy="850106"/>
          </a:xfrm>
        </p:spPr>
        <p:txBody>
          <a:bodyPr>
            <a:normAutofit fontScale="90000"/>
          </a:bodyPr>
          <a:lstStyle/>
          <a:p>
            <a:pPr algn="r" eaLnBrk="1" hangingPunct="1">
              <a:defRPr/>
            </a:pPr>
            <a:r>
              <a:rPr lang="fr-FR" dirty="0" smtClean="0"/>
              <a:t>La ressource éolien - Effet de toit</a:t>
            </a:r>
            <a:br>
              <a:rPr lang="fr-FR" dirty="0" smtClean="0"/>
            </a:br>
            <a:r>
              <a:rPr lang="fr-FR" dirty="0" smtClean="0"/>
              <a:t>Effet </a:t>
            </a:r>
            <a:r>
              <a:rPr lang="fr-FR" sz="2800" dirty="0" smtClean="0"/>
              <a:t>Venturi</a:t>
            </a:r>
            <a:endParaRPr lang="fr-FR" sz="2800" dirty="0"/>
          </a:p>
        </p:txBody>
      </p:sp>
      <p:grpSp>
        <p:nvGrpSpPr>
          <p:cNvPr id="38914" name="Groupe 9"/>
          <p:cNvGrpSpPr>
            <a:grpSpLocks/>
          </p:cNvGrpSpPr>
          <p:nvPr/>
        </p:nvGrpSpPr>
        <p:grpSpPr bwMode="auto">
          <a:xfrm>
            <a:off x="396875" y="908050"/>
            <a:ext cx="3598863" cy="2592388"/>
            <a:chOff x="5076825" y="3860900"/>
            <a:chExt cx="3598863" cy="2592288"/>
          </a:xfrm>
        </p:grpSpPr>
        <p:pic>
          <p:nvPicPr>
            <p:cNvPr id="38923" name="Picture 2"/>
            <p:cNvPicPr>
              <a:picLocks noChangeAspect="1" noChangeArrowheads="1"/>
            </p:cNvPicPr>
            <p:nvPr/>
          </p:nvPicPr>
          <p:blipFill>
            <a:blip r:embed="rId2" cstate="print"/>
            <a:srcRect l="29262" t="33186" r="36835" b="38516"/>
            <a:stretch>
              <a:fillRect/>
            </a:stretch>
          </p:blipFill>
          <p:spPr bwMode="auto">
            <a:xfrm>
              <a:off x="5076825" y="3860900"/>
              <a:ext cx="3557588" cy="2376388"/>
            </a:xfrm>
            <a:prstGeom prst="rect">
              <a:avLst/>
            </a:prstGeom>
            <a:noFill/>
            <a:ln w="9525">
              <a:noFill/>
              <a:miter lim="800000"/>
              <a:headEnd/>
              <a:tailEnd/>
            </a:ln>
          </p:spPr>
        </p:pic>
        <p:sp>
          <p:nvSpPr>
            <p:cNvPr id="38924" name="Rectangle 11"/>
            <p:cNvSpPr>
              <a:spLocks noChangeArrowheads="1"/>
            </p:cNvSpPr>
            <p:nvPr/>
          </p:nvSpPr>
          <p:spPr bwMode="auto">
            <a:xfrm>
              <a:off x="5076825" y="5991225"/>
              <a:ext cx="3598863" cy="461963"/>
            </a:xfrm>
            <a:prstGeom prst="rect">
              <a:avLst/>
            </a:prstGeom>
            <a:solidFill>
              <a:schemeClr val="bg1"/>
            </a:solidFill>
            <a:ln w="9525">
              <a:noFill/>
              <a:miter lim="800000"/>
              <a:headEnd/>
              <a:tailEnd/>
            </a:ln>
          </p:spPr>
          <p:txBody>
            <a:bodyPr>
              <a:spAutoFit/>
            </a:bodyPr>
            <a:lstStyle/>
            <a:p>
              <a:pPr algn="ctr"/>
              <a:r>
                <a:rPr lang="fr-FR" sz="1200" i="1"/>
                <a:t>Dispositifs d’installation d’éoliennes au dessous de la Toiture éolienne par l’entreprise Al technica .</a:t>
              </a:r>
            </a:p>
          </p:txBody>
        </p:sp>
      </p:grpSp>
      <p:grpSp>
        <p:nvGrpSpPr>
          <p:cNvPr id="13" name="Groupe 12"/>
          <p:cNvGrpSpPr>
            <a:grpSpLocks/>
          </p:cNvGrpSpPr>
          <p:nvPr/>
        </p:nvGrpSpPr>
        <p:grpSpPr bwMode="auto">
          <a:xfrm>
            <a:off x="611188" y="1052513"/>
            <a:ext cx="7786687" cy="5472112"/>
            <a:chOff x="611560" y="1052736"/>
            <a:chExt cx="7786687" cy="5472608"/>
          </a:xfrm>
        </p:grpSpPr>
        <p:grpSp>
          <p:nvGrpSpPr>
            <p:cNvPr id="38917" name="Groupe 11"/>
            <p:cNvGrpSpPr>
              <a:grpSpLocks/>
            </p:cNvGrpSpPr>
            <p:nvPr/>
          </p:nvGrpSpPr>
          <p:grpSpPr bwMode="auto">
            <a:xfrm>
              <a:off x="611560" y="3624982"/>
              <a:ext cx="7786687" cy="2900362"/>
              <a:chOff x="684213" y="1052513"/>
              <a:chExt cx="7786687" cy="2900362"/>
            </a:xfrm>
          </p:grpSpPr>
          <p:pic>
            <p:nvPicPr>
              <p:cNvPr id="38921" name="Picture 3"/>
              <p:cNvPicPr>
                <a:picLocks noChangeAspect="1" noChangeArrowheads="1"/>
              </p:cNvPicPr>
              <p:nvPr/>
            </p:nvPicPr>
            <p:blipFill>
              <a:blip r:embed="rId3" cstate="print"/>
              <a:srcRect l="8878" t="18254" r="16943" b="47128"/>
              <a:stretch>
                <a:fillRect/>
              </a:stretch>
            </p:blipFill>
            <p:spPr bwMode="auto">
              <a:xfrm>
                <a:off x="755650" y="1052513"/>
                <a:ext cx="7715250" cy="2881312"/>
              </a:xfrm>
              <a:prstGeom prst="rect">
                <a:avLst/>
              </a:prstGeom>
              <a:noFill/>
              <a:ln w="9525">
                <a:noFill/>
                <a:miter lim="800000"/>
                <a:headEnd/>
                <a:tailEnd/>
              </a:ln>
            </p:spPr>
          </p:pic>
          <p:sp>
            <p:nvSpPr>
              <p:cNvPr id="38922" name="Rectangle 12"/>
              <p:cNvSpPr>
                <a:spLocks noChangeArrowheads="1"/>
              </p:cNvSpPr>
              <p:nvPr/>
            </p:nvSpPr>
            <p:spPr bwMode="auto">
              <a:xfrm>
                <a:off x="684213" y="3429000"/>
                <a:ext cx="7488237" cy="523875"/>
              </a:xfrm>
              <a:prstGeom prst="rect">
                <a:avLst/>
              </a:prstGeom>
              <a:solidFill>
                <a:schemeClr val="bg1"/>
              </a:solidFill>
              <a:ln w="9525">
                <a:noFill/>
                <a:miter lim="800000"/>
                <a:headEnd/>
                <a:tailEnd/>
              </a:ln>
            </p:spPr>
            <p:txBody>
              <a:bodyPr>
                <a:spAutoFit/>
              </a:bodyPr>
              <a:lstStyle/>
              <a:p>
                <a:pPr algn="ctr"/>
                <a:r>
                  <a:rPr lang="fr-FR" sz="1400" i="1"/>
                  <a:t>Écoulement d’air au dessus d’un bâtiment avec et sans toiture éolienne.</a:t>
                </a:r>
              </a:p>
              <a:p>
                <a:pPr algn="ctr"/>
                <a:endParaRPr lang="fr-FR" sz="1400" i="1"/>
              </a:p>
            </p:txBody>
          </p:sp>
        </p:grpSp>
        <p:grpSp>
          <p:nvGrpSpPr>
            <p:cNvPr id="38918" name="Groupe 10"/>
            <p:cNvGrpSpPr>
              <a:grpSpLocks/>
            </p:cNvGrpSpPr>
            <p:nvPr/>
          </p:nvGrpSpPr>
          <p:grpSpPr bwMode="auto">
            <a:xfrm>
              <a:off x="4499992" y="1052736"/>
              <a:ext cx="3744912" cy="2549525"/>
              <a:chOff x="179388" y="3933825"/>
              <a:chExt cx="3744912" cy="2549525"/>
            </a:xfrm>
          </p:grpSpPr>
          <p:pic>
            <p:nvPicPr>
              <p:cNvPr id="38919" name="Picture 4"/>
              <p:cNvPicPr>
                <a:picLocks noChangeAspect="1" noChangeArrowheads="1"/>
              </p:cNvPicPr>
              <p:nvPr/>
            </p:nvPicPr>
            <p:blipFill>
              <a:blip r:embed="rId4" cstate="print"/>
              <a:srcRect l="17023" t="27852" r="24701" b="30522"/>
              <a:stretch>
                <a:fillRect/>
              </a:stretch>
            </p:blipFill>
            <p:spPr bwMode="auto">
              <a:xfrm>
                <a:off x="179388" y="3933825"/>
                <a:ext cx="3744912" cy="2138363"/>
              </a:xfrm>
              <a:prstGeom prst="rect">
                <a:avLst/>
              </a:prstGeom>
              <a:noFill/>
              <a:ln w="9525">
                <a:noFill/>
                <a:miter lim="800000"/>
                <a:headEnd/>
                <a:tailEnd/>
              </a:ln>
            </p:spPr>
          </p:pic>
          <p:sp>
            <p:nvSpPr>
              <p:cNvPr id="38920" name="Rectangle 13"/>
              <p:cNvSpPr>
                <a:spLocks noChangeArrowheads="1"/>
              </p:cNvSpPr>
              <p:nvPr/>
            </p:nvSpPr>
            <p:spPr bwMode="auto">
              <a:xfrm>
                <a:off x="179388" y="6021388"/>
                <a:ext cx="3744912" cy="461962"/>
              </a:xfrm>
              <a:prstGeom prst="rect">
                <a:avLst/>
              </a:prstGeom>
              <a:solidFill>
                <a:schemeClr val="bg1"/>
              </a:solidFill>
              <a:ln w="9525">
                <a:noFill/>
                <a:miter lim="800000"/>
                <a:headEnd/>
                <a:tailEnd/>
              </a:ln>
            </p:spPr>
            <p:txBody>
              <a:bodyPr>
                <a:spAutoFit/>
              </a:bodyPr>
              <a:lstStyle/>
              <a:p>
                <a:pPr algn="ctr"/>
                <a:r>
                  <a:rPr lang="fr-FR" sz="1200" i="1"/>
                  <a:t>Vitesse normalisée le long de la ligne passant par le plan qui divise le dispositif en deux parties.</a:t>
                </a:r>
              </a:p>
            </p:txBody>
          </p:sp>
        </p:grpSp>
      </p:grpSp>
      <p:sp>
        <p:nvSpPr>
          <p:cNvPr id="38916" name="Rectangle 14"/>
          <p:cNvSpPr>
            <a:spLocks noChangeArrowheads="1"/>
          </p:cNvSpPr>
          <p:nvPr/>
        </p:nvSpPr>
        <p:spPr bwMode="auto">
          <a:xfrm>
            <a:off x="3455988" y="6475413"/>
            <a:ext cx="5653087" cy="338137"/>
          </a:xfrm>
          <a:prstGeom prst="rect">
            <a:avLst/>
          </a:prstGeom>
          <a:noFill/>
          <a:ln w="9525">
            <a:noFill/>
            <a:miter lim="800000"/>
            <a:headEnd/>
            <a:tailEnd/>
          </a:ln>
        </p:spPr>
        <p:txBody>
          <a:bodyPr>
            <a:spAutoFit/>
          </a:bodyPr>
          <a:lstStyle/>
          <a:p>
            <a:pPr algn="r"/>
            <a:r>
              <a:rPr lang="fr-FR" sz="800" i="1"/>
              <a:t>Source :  D. Taylor. Using Buildings to Harness Wind Energy. Building Research and Information, vol. 26, pages 199–202, 1998. et  Al technica AeroSolar &amp; Aeolian Roof Wind System. Rapport technique, Al technica AeroSolar,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 15" descr="Surletoit.jpg"/>
          <p:cNvPicPr>
            <a:picLocks noChangeAspect="1"/>
          </p:cNvPicPr>
          <p:nvPr/>
        </p:nvPicPr>
        <p:blipFill>
          <a:blip r:embed="rId2" cstate="print"/>
          <a:srcRect/>
          <a:stretch>
            <a:fillRect/>
          </a:stretch>
        </p:blipFill>
        <p:spPr bwMode="auto">
          <a:xfrm>
            <a:off x="6732588" y="3113088"/>
            <a:ext cx="2324100" cy="3124200"/>
          </a:xfrm>
          <a:prstGeom prst="rect">
            <a:avLst/>
          </a:prstGeom>
          <a:noFill/>
          <a:ln w="9525">
            <a:noFill/>
            <a:miter lim="800000"/>
            <a:headEnd/>
            <a:tailEnd/>
          </a:ln>
        </p:spPr>
      </p:pic>
      <p:sp>
        <p:nvSpPr>
          <p:cNvPr id="5" name="Titre 2"/>
          <p:cNvSpPr>
            <a:spLocks noGrp="1"/>
          </p:cNvSpPr>
          <p:nvPr>
            <p:ph type="title"/>
          </p:nvPr>
        </p:nvSpPr>
        <p:spPr>
          <a:xfrm>
            <a:off x="539552" y="0"/>
            <a:ext cx="8604448" cy="1143000"/>
          </a:xfrm>
        </p:spPr>
        <p:txBody>
          <a:bodyPr/>
          <a:lstStyle/>
          <a:p>
            <a:pPr algn="r" eaLnBrk="1" fontAlgn="auto" hangingPunct="1">
              <a:spcAft>
                <a:spcPts val="0"/>
              </a:spcAft>
              <a:defRPr/>
            </a:pPr>
            <a:r>
              <a:rPr lang="fr-FR" sz="2800" dirty="0" smtClean="0"/>
              <a:t>La ressource éolien - Règles de bon sens ….</a:t>
            </a:r>
            <a:endParaRPr lang="fr-FR" sz="2800" dirty="0"/>
          </a:p>
        </p:txBody>
      </p:sp>
      <p:sp>
        <p:nvSpPr>
          <p:cNvPr id="39939" name="Espace réservé du contenu 8"/>
          <p:cNvSpPr>
            <a:spLocks noGrp="1"/>
          </p:cNvSpPr>
          <p:nvPr>
            <p:ph idx="1"/>
          </p:nvPr>
        </p:nvSpPr>
        <p:spPr>
          <a:xfrm>
            <a:off x="107950" y="981075"/>
            <a:ext cx="8712200" cy="360363"/>
          </a:xfrm>
        </p:spPr>
        <p:txBody>
          <a:bodyPr/>
          <a:lstStyle/>
          <a:p>
            <a:pPr eaLnBrk="1" hangingPunct="1"/>
            <a:r>
              <a:rPr lang="fr-FR" sz="1800" smtClean="0"/>
              <a:t>En </a:t>
            </a:r>
            <a:r>
              <a:rPr lang="fr-FR" sz="1800" u="sng" smtClean="0"/>
              <a:t>zone urbaine où la rugosité est forte </a:t>
            </a:r>
            <a:r>
              <a:rPr lang="fr-FR" sz="1800" smtClean="0"/>
              <a:t>:</a:t>
            </a:r>
          </a:p>
        </p:txBody>
      </p:sp>
      <p:sp>
        <p:nvSpPr>
          <p:cNvPr id="39940" name="Rectangle 7"/>
          <p:cNvSpPr>
            <a:spLocks noChangeArrowheads="1"/>
          </p:cNvSpPr>
          <p:nvPr/>
        </p:nvSpPr>
        <p:spPr bwMode="auto">
          <a:xfrm>
            <a:off x="323850" y="6396038"/>
            <a:ext cx="8820150" cy="461962"/>
          </a:xfrm>
          <a:prstGeom prst="rect">
            <a:avLst/>
          </a:prstGeom>
          <a:noFill/>
          <a:ln w="9525">
            <a:noFill/>
            <a:miter lim="800000"/>
            <a:headEnd/>
            <a:tailEnd/>
          </a:ln>
        </p:spPr>
        <p:txBody>
          <a:bodyPr>
            <a:spAutoFit/>
          </a:bodyPr>
          <a:lstStyle/>
          <a:p>
            <a:r>
              <a:rPr lang="en-US" sz="800" i="1"/>
              <a:t>Source : Islam Abohela, Dr Neveen Hamza, and Dr Steven Dudek “EFFECT OF ROOF SHAPE ON ENERGY YIELD AND POSITIONING OF ROOF MOUNTED WIND TURBINES”  School of Architecture, Planning and Landscape Newcastle University, UK - Proceedings of Building Simulation 2011: 12th Conference of International Building Performance Simulation Association, Sydney, 14-16 November. </a:t>
            </a:r>
            <a:endParaRPr lang="fr-FR" sz="800" i="1"/>
          </a:p>
        </p:txBody>
      </p:sp>
      <p:grpSp>
        <p:nvGrpSpPr>
          <p:cNvPr id="15" name="Groupe 14"/>
          <p:cNvGrpSpPr>
            <a:grpSpLocks/>
          </p:cNvGrpSpPr>
          <p:nvPr/>
        </p:nvGrpSpPr>
        <p:grpSpPr bwMode="auto">
          <a:xfrm>
            <a:off x="179388" y="3141663"/>
            <a:ext cx="6480175" cy="3095625"/>
            <a:chOff x="179388" y="3141663"/>
            <a:chExt cx="6480175" cy="3095625"/>
          </a:xfrm>
        </p:grpSpPr>
        <p:pic>
          <p:nvPicPr>
            <p:cNvPr id="39952" name="Picture 2"/>
            <p:cNvPicPr>
              <a:picLocks noChangeAspect="1" noChangeArrowheads="1"/>
            </p:cNvPicPr>
            <p:nvPr/>
          </p:nvPicPr>
          <p:blipFill>
            <a:blip r:embed="rId3" cstate="print"/>
            <a:srcRect l="14362" t="31902" r="16376" b="26733"/>
            <a:stretch>
              <a:fillRect/>
            </a:stretch>
          </p:blipFill>
          <p:spPr bwMode="auto">
            <a:xfrm>
              <a:off x="179388" y="3141663"/>
              <a:ext cx="6480175" cy="3095625"/>
            </a:xfrm>
            <a:prstGeom prst="rect">
              <a:avLst/>
            </a:prstGeom>
            <a:noFill/>
            <a:ln w="9525">
              <a:noFill/>
              <a:miter lim="800000"/>
              <a:headEnd/>
              <a:tailEnd/>
            </a:ln>
          </p:spPr>
        </p:pic>
        <p:sp>
          <p:nvSpPr>
            <p:cNvPr id="39953" name="ZoneTexte 9"/>
            <p:cNvSpPr txBox="1">
              <a:spLocks noChangeArrowheads="1"/>
            </p:cNvSpPr>
            <p:nvPr/>
          </p:nvSpPr>
          <p:spPr bwMode="auto">
            <a:xfrm>
              <a:off x="179388" y="5949950"/>
              <a:ext cx="6408737" cy="276225"/>
            </a:xfrm>
            <a:prstGeom prst="rect">
              <a:avLst/>
            </a:prstGeom>
            <a:solidFill>
              <a:schemeClr val="bg1"/>
            </a:solidFill>
            <a:ln w="9525">
              <a:noFill/>
              <a:miter lim="800000"/>
              <a:headEnd/>
              <a:tailEnd/>
            </a:ln>
          </p:spPr>
          <p:txBody>
            <a:bodyPr>
              <a:spAutoFit/>
            </a:bodyPr>
            <a:lstStyle/>
            <a:p>
              <a:pPr algn="ctr"/>
              <a:r>
                <a:rPr lang="fr-FR" sz="1200" i="1"/>
                <a:t>Lignes de courant dans le plan central pour différentes formes de toits</a:t>
              </a:r>
            </a:p>
          </p:txBody>
        </p:sp>
      </p:grpSp>
      <p:grpSp>
        <p:nvGrpSpPr>
          <p:cNvPr id="22" name="Groupe 21"/>
          <p:cNvGrpSpPr>
            <a:grpSpLocks/>
          </p:cNvGrpSpPr>
          <p:nvPr/>
        </p:nvGrpSpPr>
        <p:grpSpPr bwMode="auto">
          <a:xfrm>
            <a:off x="0" y="2420938"/>
            <a:ext cx="8712200" cy="2303462"/>
            <a:chOff x="0" y="2420888"/>
            <a:chExt cx="8712200" cy="2303512"/>
          </a:xfrm>
        </p:grpSpPr>
        <p:grpSp>
          <p:nvGrpSpPr>
            <p:cNvPr id="39948" name="Groupe 15"/>
            <p:cNvGrpSpPr>
              <a:grpSpLocks/>
            </p:cNvGrpSpPr>
            <p:nvPr/>
          </p:nvGrpSpPr>
          <p:grpSpPr bwMode="auto">
            <a:xfrm>
              <a:off x="6156325" y="2924175"/>
              <a:ext cx="1503363" cy="1800225"/>
              <a:chOff x="5652120" y="2276872"/>
              <a:chExt cx="2664296" cy="1440160"/>
            </a:xfrm>
          </p:grpSpPr>
          <p:cxnSp>
            <p:nvCxnSpPr>
              <p:cNvPr id="17" name="Connecteur droit 16"/>
              <p:cNvCxnSpPr/>
              <p:nvPr/>
            </p:nvCxnSpPr>
            <p:spPr>
              <a:xfrm>
                <a:off x="5652120" y="2276841"/>
                <a:ext cx="266429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8316416" y="2276841"/>
                <a:ext cx="0" cy="1440191"/>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19" name="Espace réservé du contenu 8"/>
            <p:cNvSpPr txBox="1">
              <a:spLocks/>
            </p:cNvSpPr>
            <p:nvPr/>
          </p:nvSpPr>
          <p:spPr bwMode="auto">
            <a:xfrm>
              <a:off x="0" y="2420888"/>
              <a:ext cx="8712200" cy="720741"/>
            </a:xfrm>
            <a:prstGeom prst="rect">
              <a:avLst/>
            </a:prstGeom>
            <a:noFill/>
            <a:ln w="9525">
              <a:noFill/>
              <a:miter lim="800000"/>
              <a:headEnd/>
              <a:tailEnd/>
            </a:ln>
          </p:spPr>
          <p:txBody>
            <a:bodyPr/>
            <a:lstStyle/>
            <a:p>
              <a:pPr marL="620713" lvl="1" indent="-228600">
                <a:spcBef>
                  <a:spcPts val="325"/>
                </a:spcBef>
                <a:buClr>
                  <a:schemeClr val="accent1"/>
                </a:buClr>
                <a:buFont typeface="Verdana" pitchFamily="34" charset="0"/>
                <a:buChar char="◦"/>
                <a:defRPr/>
              </a:pPr>
              <a:r>
                <a:rPr lang="fr-FR" dirty="0">
                  <a:latin typeface="+mn-lt"/>
                  <a:cs typeface="+mn-cs"/>
                </a:rPr>
                <a:t>Une éolienne à </a:t>
              </a:r>
              <a:r>
                <a:rPr lang="fr-FR" b="1" dirty="0">
                  <a:latin typeface="+mn-lt"/>
                  <a:cs typeface="+mn-cs"/>
                </a:rPr>
                <a:t>axe vertical</a:t>
              </a:r>
              <a:r>
                <a:rPr lang="fr-FR" dirty="0">
                  <a:latin typeface="+mn-lt"/>
                  <a:cs typeface="+mn-cs"/>
                </a:rPr>
                <a:t>, adaptée aux flux turbulents peut permettre d’éviter cette contrainte de hauteur. </a:t>
              </a:r>
            </a:p>
          </p:txBody>
        </p:sp>
      </p:grpSp>
      <p:grpSp>
        <p:nvGrpSpPr>
          <p:cNvPr id="21" name="Groupe 20"/>
          <p:cNvGrpSpPr>
            <a:grpSpLocks/>
          </p:cNvGrpSpPr>
          <p:nvPr/>
        </p:nvGrpSpPr>
        <p:grpSpPr bwMode="auto">
          <a:xfrm>
            <a:off x="36513" y="1412875"/>
            <a:ext cx="8712200" cy="2160588"/>
            <a:chOff x="36264" y="1412776"/>
            <a:chExt cx="8712200" cy="2159943"/>
          </a:xfrm>
        </p:grpSpPr>
        <p:grpSp>
          <p:nvGrpSpPr>
            <p:cNvPr id="39944" name="Groupe 14"/>
            <p:cNvGrpSpPr>
              <a:grpSpLocks/>
            </p:cNvGrpSpPr>
            <p:nvPr/>
          </p:nvGrpSpPr>
          <p:grpSpPr bwMode="auto">
            <a:xfrm>
              <a:off x="5651500" y="2132856"/>
              <a:ext cx="2665413" cy="1439863"/>
              <a:chOff x="5652120" y="2276872"/>
              <a:chExt cx="2664296" cy="1440160"/>
            </a:xfrm>
          </p:grpSpPr>
          <p:cxnSp>
            <p:nvCxnSpPr>
              <p:cNvPr id="12" name="Connecteur droit 11"/>
              <p:cNvCxnSpPr/>
              <p:nvPr/>
            </p:nvCxnSpPr>
            <p:spPr>
              <a:xfrm>
                <a:off x="5651871" y="2277302"/>
                <a:ext cx="266429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8316167" y="2277302"/>
                <a:ext cx="0" cy="143973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20" name="Espace réservé du contenu 8"/>
            <p:cNvSpPr txBox="1">
              <a:spLocks/>
            </p:cNvSpPr>
            <p:nvPr/>
          </p:nvSpPr>
          <p:spPr bwMode="auto">
            <a:xfrm>
              <a:off x="36264" y="1412776"/>
              <a:ext cx="8712200" cy="863342"/>
            </a:xfrm>
            <a:prstGeom prst="rect">
              <a:avLst/>
            </a:prstGeom>
            <a:noFill/>
            <a:ln w="9525">
              <a:noFill/>
              <a:miter lim="800000"/>
              <a:headEnd/>
              <a:tailEnd/>
            </a:ln>
          </p:spPr>
          <p:txBody>
            <a:bodyPr/>
            <a:lstStyle/>
            <a:p>
              <a:pPr marL="620713" lvl="1" indent="-228600">
                <a:spcBef>
                  <a:spcPts val="325"/>
                </a:spcBef>
                <a:buClr>
                  <a:schemeClr val="accent1"/>
                </a:buClr>
                <a:buFont typeface="Verdana" pitchFamily="34" charset="0"/>
                <a:buChar char="◦"/>
                <a:defRPr/>
              </a:pPr>
              <a:r>
                <a:rPr lang="fr-FR" dirty="0">
                  <a:latin typeface="+mn-lt"/>
                  <a:cs typeface="+mn-cs"/>
                </a:rPr>
                <a:t>Une éolienne à </a:t>
              </a:r>
              <a:r>
                <a:rPr lang="fr-FR" b="1" dirty="0">
                  <a:latin typeface="+mn-lt"/>
                  <a:cs typeface="+mn-cs"/>
                </a:rPr>
                <a:t>axe horizontal </a:t>
              </a:r>
              <a:r>
                <a:rPr lang="fr-FR" dirty="0">
                  <a:latin typeface="+mn-lt"/>
                  <a:cs typeface="+mn-cs"/>
                </a:rPr>
                <a:t>devra être installée à une hauteur supérieure de 35 % à la hauteur du bâtiment afin d’éviter les phénomènes liés à la turbulence (TI&lt;15%).</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age 43" descr="Equihen-Plage.png"/>
          <p:cNvPicPr>
            <a:picLocks noChangeAspect="1"/>
          </p:cNvPicPr>
          <p:nvPr/>
        </p:nvPicPr>
        <p:blipFill>
          <a:blip r:embed="rId3" cstate="print"/>
          <a:srcRect/>
          <a:stretch>
            <a:fillRect/>
          </a:stretch>
        </p:blipFill>
        <p:spPr bwMode="auto">
          <a:xfrm>
            <a:off x="611188" y="1412875"/>
            <a:ext cx="3657600" cy="2303463"/>
          </a:xfrm>
          <a:prstGeom prst="rect">
            <a:avLst/>
          </a:prstGeom>
          <a:noFill/>
          <a:ln w="9525">
            <a:noFill/>
            <a:miter lim="800000"/>
            <a:headEnd/>
            <a:tailEnd/>
          </a:ln>
        </p:spPr>
      </p:pic>
      <p:sp>
        <p:nvSpPr>
          <p:cNvPr id="40962" name="Rectangle 38"/>
          <p:cNvSpPr>
            <a:spLocks noChangeArrowheads="1"/>
          </p:cNvSpPr>
          <p:nvPr/>
        </p:nvSpPr>
        <p:spPr bwMode="auto">
          <a:xfrm>
            <a:off x="0" y="0"/>
            <a:ext cx="9144000" cy="0"/>
          </a:xfrm>
          <a:prstGeom prst="rect">
            <a:avLst/>
          </a:prstGeom>
          <a:noFill/>
          <a:ln w="9525">
            <a:noFill/>
            <a:miter lim="800000"/>
            <a:headEnd/>
            <a:tailEnd/>
          </a:ln>
        </p:spPr>
        <p:txBody>
          <a:bodyPr wrap="none" lIns="128654916" tIns="33327" rIns="0" bIns="0" anchor="ctr">
            <a:spAutoFit/>
          </a:bodyPr>
          <a:lstStyle/>
          <a:p>
            <a:r>
              <a:rPr lang="fr-FR" sz="900">
                <a:solidFill>
                  <a:srgbClr val="000000"/>
                </a:solidFill>
              </a:rPr>
              <a:t>Publié le 01/06/2006 à 00h01</a:t>
            </a:r>
            <a:endParaRPr lang="fr-FR" sz="1000">
              <a:solidFill>
                <a:srgbClr val="000000"/>
              </a:solidFill>
            </a:endParaRPr>
          </a:p>
          <a:p>
            <a:pPr eaLnBrk="0" hangingPunct="0"/>
            <a:r>
              <a:rPr lang="fr-FR" sz="900">
                <a:solidFill>
                  <a:srgbClr val="737373"/>
                </a:solidFill>
              </a:rPr>
              <a:t>Sujets relatifs :</a:t>
            </a:r>
            <a:endParaRPr lang="fr-FR" sz="900" b="1">
              <a:solidFill>
                <a:srgbClr val="737373"/>
              </a:solidFill>
              <a:hlinkClick r:id="rId4"/>
            </a:endParaRPr>
          </a:p>
          <a:p>
            <a:pPr eaLnBrk="0" hangingPunct="0"/>
            <a:r>
              <a:rPr lang="fr-FR" sz="900" b="1">
                <a:solidFill>
                  <a:srgbClr val="737373"/>
                </a:solidFill>
                <a:hlinkClick r:id="rId4"/>
              </a:rPr>
              <a:t>Actualité</a:t>
            </a:r>
            <a:endParaRPr lang="fr-FR" sz="1000">
              <a:solidFill>
                <a:srgbClr val="000000"/>
              </a:solidFill>
            </a:endParaRPr>
          </a:p>
          <a:p>
            <a:pPr eaLnBrk="0" hangingPunct="0"/>
            <a:r>
              <a:rPr lang="fr-FR" sz="1000">
                <a:solidFill>
                  <a:srgbClr val="000000"/>
                </a:solidFill>
              </a:rPr>
              <a:t>     </a:t>
            </a:r>
            <a:endParaRPr lang="fr-FR" sz="900"/>
          </a:p>
          <a:p>
            <a:pPr eaLnBrk="0" hangingPunct="0"/>
            <a:r>
              <a:rPr lang="fr-FR" sz="1000">
                <a:solidFill>
                  <a:srgbClr val="000000"/>
                </a:solidFill>
              </a:rPr>
              <a:t>  </a:t>
            </a:r>
            <a:endParaRPr lang="fr-FR" sz="24000">
              <a:solidFill>
                <a:srgbClr val="000000"/>
              </a:solidFill>
            </a:endParaRPr>
          </a:p>
          <a:p>
            <a:pPr eaLnBrk="0" hangingPunct="0"/>
            <a:r>
              <a:rPr lang="fr-FR" sz="1300">
                <a:solidFill>
                  <a:srgbClr val="000000"/>
                </a:solidFill>
              </a:rPr>
              <a:t>La première éolienne horizontale en milieu urbain vient d’être installée en France, à Equihen-Plage (Pas-de-Calais). Destinée à couvrir les besoins électriques des parties communes d’un bâtiment de 40 logements, elle a été mise en place sur le toit de l’immeuble par la société d’ingénierie H2 Développement, pour le compte de l’Opac Pas-de-Calais habitat. Trois installations utilisant ce produit standard Windwall (de la société hollandaise du même nom) existent déjà aux Pays-Bas, dans des communes en bord de mer. La problématique principale de la production d’énergie éolienne en milieu urbain est liée aux turbulences du vent. Ce type d’éolienne se caractérise par un axe vertical, qui ne nécessite pas d’orientation face au vent, mais doit être installé sur des sites à régimes de vents monodirectionnels (région du Languedoc-Roussillon, du Nord, du Rhône …), et orienté face au vent dominant. La contrepartie étant un fonctionnement annuel de1 200 h pour 2 000 h sur une éolienne classique (en se basant sur un même régime de vent), soit une perte de l’ordre de 30 %. L’avantage d’une éolienne au corps horizontal réside dans la possibilité d’assembler en ligne plusieurs modules en fonction du régime de vent (ici 2 de 5 m de long), qui viennent entraîner une génératrice raccordée au réseau. Son encombrement total est de 10 m de longueur sur 3 m de largeur, pour une puissance maximale délivrée de 6 kW, une production annuelle de 7 à 8 000 kWh et un poids de 2 tonnes. Pour respecter les contraintes de la législation et diminuer les transmissions de bruits solidiens, elle est posée sur plots béton. Le système est également bridé par rapport au niveau acoustique de la machine (60 à 75 dB obtenus en fonction de la vitesse de rotation du rotor, donc de la vitesse du vent). Le projet, soumis seulement à une déclaration de travaux, a coûté 70 000 e HT, produit, installation et études comprises (une partie du coût des études – procédures administratives et validation des descentes de charge par rapport aux calculs français – étant liée à cette « première française »). Financé à 53 % par l’Ademe et le conseil régional Nord-Pas-de-Calais et à 47 % par Pas-de-Calais Habitat, son objectif de rentabilité à moyen terme, par la revente de l’électricité à EDF, est de 1 000 e/an.</a:t>
            </a:r>
            <a:endParaRPr lang="fr-FR" sz="1000">
              <a:solidFill>
                <a:srgbClr val="000000"/>
              </a:solidFill>
            </a:endParaRPr>
          </a:p>
        </p:txBody>
      </p:sp>
      <p:sp>
        <p:nvSpPr>
          <p:cNvPr id="40963" name="Rectangle 48"/>
          <p:cNvSpPr>
            <a:spLocks noChangeArrowheads="1"/>
          </p:cNvSpPr>
          <p:nvPr/>
        </p:nvSpPr>
        <p:spPr bwMode="auto">
          <a:xfrm>
            <a:off x="5292725" y="6453188"/>
            <a:ext cx="3851275" cy="246062"/>
          </a:xfrm>
          <a:prstGeom prst="rect">
            <a:avLst/>
          </a:prstGeom>
          <a:noFill/>
          <a:ln w="9525">
            <a:noFill/>
            <a:miter lim="800000"/>
            <a:headEnd/>
            <a:tailEnd/>
          </a:ln>
        </p:spPr>
        <p:txBody>
          <a:bodyPr>
            <a:spAutoFit/>
          </a:bodyPr>
          <a:lstStyle/>
          <a:p>
            <a:r>
              <a:rPr lang="fr-FR" sz="1000" i="1"/>
              <a:t>Source : https://www.cahiers-techniques-batiment.fr</a:t>
            </a:r>
          </a:p>
        </p:txBody>
      </p:sp>
      <p:sp>
        <p:nvSpPr>
          <p:cNvPr id="10" name="Titre 2"/>
          <p:cNvSpPr>
            <a:spLocks noGrp="1"/>
          </p:cNvSpPr>
          <p:nvPr>
            <p:ph type="title"/>
          </p:nvPr>
        </p:nvSpPr>
        <p:spPr>
          <a:xfrm>
            <a:off x="395536" y="332656"/>
            <a:ext cx="8604448" cy="1143000"/>
          </a:xfrm>
        </p:spPr>
        <p:txBody>
          <a:bodyPr/>
          <a:lstStyle/>
          <a:p>
            <a:pPr algn="r" eaLnBrk="1" hangingPunct="1">
              <a:defRPr/>
            </a:pPr>
            <a:r>
              <a:rPr lang="fr-FR" sz="2800" dirty="0" smtClean="0">
                <a:effectLst>
                  <a:outerShdw blurRad="38100" dist="38100" dir="2700000" algn="tl">
                    <a:srgbClr val="000000">
                      <a:alpha val="43137"/>
                    </a:srgbClr>
                  </a:outerShdw>
                </a:effectLst>
              </a:rPr>
              <a:t>Éolienne horizontale sur le toit d'une HLM</a:t>
            </a:r>
            <a:br>
              <a:rPr lang="fr-FR" sz="2800" dirty="0" smtClean="0">
                <a:effectLst>
                  <a:outerShdw blurRad="38100" dist="38100" dir="2700000" algn="tl">
                    <a:srgbClr val="000000">
                      <a:alpha val="43137"/>
                    </a:srgbClr>
                  </a:outerShdw>
                </a:effectLst>
              </a:rPr>
            </a:br>
            <a:r>
              <a:rPr lang="fr-FR" sz="2800" dirty="0" smtClean="0">
                <a:effectLst>
                  <a:outerShdw blurRad="38100" dist="38100" dir="2700000" algn="tl">
                    <a:srgbClr val="000000">
                      <a:alpha val="43137"/>
                    </a:srgbClr>
                  </a:outerShdw>
                </a:effectLst>
              </a:rPr>
              <a:t>d'</a:t>
            </a:r>
            <a:r>
              <a:rPr lang="fr-FR" sz="2800" dirty="0" err="1" smtClean="0">
                <a:effectLst>
                  <a:outerShdw blurRad="38100" dist="38100" dir="2700000" algn="tl">
                    <a:srgbClr val="000000">
                      <a:alpha val="43137"/>
                    </a:srgbClr>
                  </a:outerShdw>
                </a:effectLst>
              </a:rPr>
              <a:t>Equihen</a:t>
            </a:r>
            <a:r>
              <a:rPr lang="fr-FR" sz="2800" dirty="0" smtClean="0">
                <a:effectLst>
                  <a:outerShdw blurRad="38100" dist="38100" dir="2700000" algn="tl">
                    <a:srgbClr val="000000">
                      <a:alpha val="43137"/>
                    </a:srgbClr>
                  </a:outerShdw>
                </a:effectLst>
              </a:rPr>
              <a:t> Plage (Pas-de-Calais, 2006)</a:t>
            </a:r>
            <a:endParaRPr lang="fr-FR" sz="2800" dirty="0">
              <a:effectLst>
                <a:outerShdw blurRad="38100" dist="38100" dir="2700000" algn="tl">
                  <a:srgbClr val="000000">
                    <a:alpha val="43137"/>
                  </a:srgbClr>
                </a:outerShdw>
              </a:effectLst>
            </a:endParaRPr>
          </a:p>
        </p:txBody>
      </p:sp>
      <p:sp>
        <p:nvSpPr>
          <p:cNvPr id="40965" name="Espace réservé du contenu 8"/>
          <p:cNvSpPr>
            <a:spLocks noGrp="1"/>
          </p:cNvSpPr>
          <p:nvPr>
            <p:ph idx="1"/>
          </p:nvPr>
        </p:nvSpPr>
        <p:spPr>
          <a:xfrm>
            <a:off x="107950" y="3933824"/>
            <a:ext cx="8712200" cy="2591519"/>
          </a:xfrm>
        </p:spPr>
        <p:txBody>
          <a:bodyPr/>
          <a:lstStyle/>
          <a:p>
            <a:pPr eaLnBrk="1" hangingPunct="1"/>
            <a:r>
              <a:rPr lang="fr-FR" sz="1200" dirty="0" smtClean="0"/>
              <a:t>Eolienne </a:t>
            </a:r>
            <a:r>
              <a:rPr lang="fr-FR" sz="1600" b="1" dirty="0" err="1" smtClean="0"/>
              <a:t>Windwall</a:t>
            </a:r>
            <a:r>
              <a:rPr lang="fr-FR" sz="1200" dirty="0" smtClean="0"/>
              <a:t>  de type </a:t>
            </a:r>
            <a:r>
              <a:rPr lang="fr-FR" sz="1600" b="1" dirty="0" smtClean="0"/>
              <a:t>DARRIEUS</a:t>
            </a:r>
            <a:r>
              <a:rPr lang="fr-FR" sz="1200" dirty="0" smtClean="0"/>
              <a:t> (société hollandaise),</a:t>
            </a:r>
          </a:p>
          <a:p>
            <a:pPr eaLnBrk="1" hangingPunct="1"/>
            <a:r>
              <a:rPr lang="fr-FR" sz="1200" dirty="0" smtClean="0"/>
              <a:t>Besoins électriques des parties communes d’un bâtiment de 40 logements,</a:t>
            </a:r>
          </a:p>
          <a:p>
            <a:pPr eaLnBrk="1" hangingPunct="1"/>
            <a:r>
              <a:rPr lang="fr-FR" sz="1200" dirty="0" smtClean="0"/>
              <a:t>Possibilité d’assemblage horizontal de plusieurs modules en fonction du régime de vent (2 de 5 m de long),</a:t>
            </a:r>
          </a:p>
          <a:p>
            <a:pPr eaLnBrk="1" hangingPunct="1"/>
            <a:r>
              <a:rPr lang="fr-FR" sz="1200" dirty="0" smtClean="0"/>
              <a:t>Encombrement total de </a:t>
            </a:r>
            <a:r>
              <a:rPr lang="fr-FR" sz="1600" b="1" dirty="0" smtClean="0"/>
              <a:t>10 m de longueur sur 3 m de largeur</a:t>
            </a:r>
            <a:r>
              <a:rPr lang="fr-FR" sz="1200" b="1" dirty="0" smtClean="0"/>
              <a:t>,</a:t>
            </a:r>
          </a:p>
          <a:p>
            <a:pPr eaLnBrk="1" hangingPunct="1"/>
            <a:r>
              <a:rPr lang="fr-FR" sz="1600" b="1" dirty="0" smtClean="0"/>
              <a:t>Puissance maximale de 6 kW soit une production annuelle de 7 à 8 000 kWh </a:t>
            </a:r>
          </a:p>
          <a:p>
            <a:pPr eaLnBrk="1" hangingPunct="1"/>
            <a:r>
              <a:rPr lang="fr-FR" sz="1200" dirty="0" smtClean="0"/>
              <a:t>Poids total de 2 tonnes</a:t>
            </a:r>
          </a:p>
          <a:p>
            <a:pPr eaLnBrk="1" hangingPunct="1"/>
            <a:r>
              <a:rPr lang="fr-FR" sz="1200" dirty="0" smtClean="0"/>
              <a:t>Niveau acoustique de 60 à 75 dB</a:t>
            </a:r>
          </a:p>
          <a:p>
            <a:pPr eaLnBrk="1" hangingPunct="1"/>
            <a:r>
              <a:rPr lang="fr-FR" sz="1200" dirty="0" smtClean="0"/>
              <a:t>Projet, soumis seulement à une déclaration de travaux,</a:t>
            </a:r>
          </a:p>
          <a:p>
            <a:pPr eaLnBrk="1" hangingPunct="1"/>
            <a:r>
              <a:rPr lang="fr-FR" sz="1200" dirty="0" smtClean="0"/>
              <a:t>Coût total 70 000 euros HT</a:t>
            </a:r>
          </a:p>
          <a:p>
            <a:pPr eaLnBrk="1" hangingPunct="1"/>
            <a:r>
              <a:rPr lang="fr-FR" sz="1600" b="1" dirty="0" smtClean="0"/>
              <a:t>                                    Rentabilité estimée à 1000 euros/an</a:t>
            </a:r>
          </a:p>
          <a:p>
            <a:pPr eaLnBrk="1" hangingPunct="1"/>
            <a:endParaRPr lang="fr-FR" sz="1200" dirty="0" smtClean="0"/>
          </a:p>
        </p:txBody>
      </p:sp>
      <p:pic>
        <p:nvPicPr>
          <p:cNvPr id="40966" name="Picture 2"/>
          <p:cNvPicPr>
            <a:picLocks noChangeAspect="1" noChangeArrowheads="1"/>
          </p:cNvPicPr>
          <p:nvPr/>
        </p:nvPicPr>
        <p:blipFill>
          <a:blip r:embed="rId5" cstate="print"/>
          <a:srcRect/>
          <a:stretch>
            <a:fillRect/>
          </a:stretch>
        </p:blipFill>
        <p:spPr bwMode="auto">
          <a:xfrm>
            <a:off x="5364163" y="1400175"/>
            <a:ext cx="3082925" cy="2316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4638"/>
            <a:ext cx="8507288" cy="1143000"/>
          </a:xfrm>
        </p:spPr>
        <p:txBody>
          <a:bodyPr/>
          <a:lstStyle/>
          <a:p>
            <a:pPr algn="r" eaLnBrk="1" fontAlgn="auto" hangingPunct="1">
              <a:spcAft>
                <a:spcPts val="0"/>
              </a:spcAft>
              <a:defRPr/>
            </a:pPr>
            <a:r>
              <a:rPr lang="fr-FR" sz="2800" dirty="0" smtClean="0"/>
              <a:t>Eolienne à axe vertical sur le toit d’une villa </a:t>
            </a:r>
            <a:endParaRPr lang="fr-FR" sz="2800" dirty="0"/>
          </a:p>
        </p:txBody>
      </p:sp>
      <p:pic>
        <p:nvPicPr>
          <p:cNvPr id="43010" name="Image 4" descr="olienne-verticale-sur-toit.png"/>
          <p:cNvPicPr>
            <a:picLocks noChangeAspect="1"/>
          </p:cNvPicPr>
          <p:nvPr/>
        </p:nvPicPr>
        <p:blipFill>
          <a:blip r:embed="rId2" cstate="print"/>
          <a:srcRect/>
          <a:stretch>
            <a:fillRect/>
          </a:stretch>
        </p:blipFill>
        <p:spPr bwMode="auto">
          <a:xfrm>
            <a:off x="323850" y="1484313"/>
            <a:ext cx="3924300" cy="2611437"/>
          </a:xfrm>
          <a:prstGeom prst="rect">
            <a:avLst/>
          </a:prstGeom>
          <a:noFill/>
          <a:ln w="9525">
            <a:noFill/>
            <a:miter lim="800000"/>
            <a:headEnd/>
            <a:tailEnd/>
          </a:ln>
        </p:spPr>
      </p:pic>
      <p:sp>
        <p:nvSpPr>
          <p:cNvPr id="43011" name="Rectangle 7"/>
          <p:cNvSpPr>
            <a:spLocks noChangeArrowheads="1"/>
          </p:cNvSpPr>
          <p:nvPr/>
        </p:nvSpPr>
        <p:spPr bwMode="auto">
          <a:xfrm>
            <a:off x="250825" y="4179888"/>
            <a:ext cx="8713788" cy="338554"/>
          </a:xfrm>
          <a:prstGeom prst="rect">
            <a:avLst/>
          </a:prstGeom>
          <a:noFill/>
          <a:ln w="9525">
            <a:noFill/>
            <a:miter lim="800000"/>
            <a:headEnd/>
            <a:tailEnd/>
          </a:ln>
        </p:spPr>
        <p:txBody>
          <a:bodyPr>
            <a:spAutoFit/>
          </a:bodyPr>
          <a:lstStyle/>
          <a:p>
            <a:r>
              <a:rPr lang="fr-FR" sz="1400" dirty="0" err="1"/>
              <a:t>Statoéolienne</a:t>
            </a:r>
            <a:r>
              <a:rPr lang="fr-FR" sz="1400" dirty="0"/>
              <a:t>  GS4 GUAL comporte </a:t>
            </a:r>
            <a:r>
              <a:rPr lang="fr-FR" sz="1600" b="1" dirty="0"/>
              <a:t>un stator fixe et un rotor mobile </a:t>
            </a:r>
            <a:r>
              <a:rPr lang="fr-FR" sz="1400" dirty="0"/>
              <a:t>de type </a:t>
            </a:r>
            <a:r>
              <a:rPr lang="fr-FR" sz="1600" b="1" dirty="0"/>
              <a:t>SAVONIUS</a:t>
            </a:r>
            <a:r>
              <a:rPr lang="fr-FR" sz="1600" dirty="0"/>
              <a:t> </a:t>
            </a:r>
            <a:r>
              <a:rPr lang="fr-FR" sz="1400" dirty="0"/>
              <a:t>:</a:t>
            </a:r>
          </a:p>
        </p:txBody>
      </p:sp>
      <p:pic>
        <p:nvPicPr>
          <p:cNvPr id="43012" name="Image 8" descr="gual.jpg"/>
          <p:cNvPicPr>
            <a:picLocks noChangeAspect="1"/>
          </p:cNvPicPr>
          <p:nvPr/>
        </p:nvPicPr>
        <p:blipFill>
          <a:blip r:embed="rId3" cstate="print"/>
          <a:srcRect/>
          <a:stretch>
            <a:fillRect/>
          </a:stretch>
        </p:blipFill>
        <p:spPr bwMode="auto">
          <a:xfrm>
            <a:off x="4787900" y="1484313"/>
            <a:ext cx="3887788" cy="2592387"/>
          </a:xfrm>
          <a:prstGeom prst="rect">
            <a:avLst/>
          </a:prstGeom>
          <a:noFill/>
          <a:ln w="9525">
            <a:noFill/>
            <a:miter lim="800000"/>
            <a:headEnd/>
            <a:tailEnd/>
          </a:ln>
        </p:spPr>
      </p:pic>
      <p:sp>
        <p:nvSpPr>
          <p:cNvPr id="6" name="Rectangle 5"/>
          <p:cNvSpPr/>
          <p:nvPr/>
        </p:nvSpPr>
        <p:spPr>
          <a:xfrm>
            <a:off x="0" y="6611938"/>
            <a:ext cx="2052638" cy="246062"/>
          </a:xfrm>
          <a:prstGeom prst="rect">
            <a:avLst/>
          </a:prstGeom>
        </p:spPr>
        <p:txBody>
          <a:bodyPr wrap="none">
            <a:spAutoFit/>
          </a:bodyPr>
          <a:lstStyle/>
          <a:p>
            <a:pPr>
              <a:defRPr/>
            </a:pPr>
            <a:r>
              <a:rPr lang="fr-FR" sz="1000" i="1" dirty="0">
                <a:solidFill>
                  <a:schemeClr val="bg1"/>
                </a:solidFill>
                <a:effectLst>
                  <a:outerShdw blurRad="38100" dist="38100" dir="2700000" algn="tl">
                    <a:srgbClr val="000000">
                      <a:alpha val="43137"/>
                    </a:srgbClr>
                  </a:outerShdw>
                </a:effectLst>
              </a:rPr>
              <a:t>Source : www.gual-industrie.com</a:t>
            </a:r>
          </a:p>
        </p:txBody>
      </p:sp>
      <p:sp>
        <p:nvSpPr>
          <p:cNvPr id="43014" name="Rectangle 6"/>
          <p:cNvSpPr>
            <a:spLocks noChangeArrowheads="1"/>
          </p:cNvSpPr>
          <p:nvPr/>
        </p:nvSpPr>
        <p:spPr bwMode="auto">
          <a:xfrm>
            <a:off x="611560" y="4581128"/>
            <a:ext cx="8532440" cy="1938992"/>
          </a:xfrm>
          <a:prstGeom prst="rect">
            <a:avLst/>
          </a:prstGeom>
          <a:noFill/>
          <a:ln w="9525">
            <a:noFill/>
            <a:miter lim="800000"/>
            <a:headEnd/>
            <a:tailEnd/>
          </a:ln>
        </p:spPr>
        <p:txBody>
          <a:bodyPr wrap="square">
            <a:spAutoFit/>
          </a:bodyPr>
          <a:lstStyle/>
          <a:p>
            <a:r>
              <a:rPr lang="fr-FR" sz="1200" b="1" u="sng" dirty="0"/>
              <a:t>Caractéristiques techniques:</a:t>
            </a:r>
            <a:endParaRPr lang="fr-FR" sz="1200" dirty="0"/>
          </a:p>
          <a:p>
            <a:pPr>
              <a:buFont typeface="Arial" charset="0"/>
              <a:buChar char="•"/>
            </a:pPr>
            <a:r>
              <a:rPr lang="fr-FR" sz="1200" dirty="0"/>
              <a:t> Puissance </a:t>
            </a:r>
            <a:r>
              <a:rPr lang="fr-FR" sz="1600" dirty="0"/>
              <a:t>: </a:t>
            </a:r>
            <a:r>
              <a:rPr lang="fr-FR" sz="1600" b="1" dirty="0"/>
              <a:t>4,4kW à 25m/s</a:t>
            </a:r>
          </a:p>
          <a:p>
            <a:pPr>
              <a:buFont typeface="Arial" charset="0"/>
              <a:buChar char="•"/>
            </a:pPr>
            <a:r>
              <a:rPr lang="fr-FR" sz="1200" dirty="0"/>
              <a:t> Vitesse de démarrage : 2m/s</a:t>
            </a:r>
          </a:p>
          <a:p>
            <a:pPr>
              <a:buFont typeface="Arial" charset="0"/>
              <a:buChar char="•"/>
            </a:pPr>
            <a:r>
              <a:rPr lang="fr-FR" sz="1200" dirty="0"/>
              <a:t> Vitesse max ; 60m/s</a:t>
            </a:r>
          </a:p>
          <a:p>
            <a:pPr>
              <a:buFont typeface="Arial" charset="0"/>
              <a:buChar char="•"/>
            </a:pPr>
            <a:r>
              <a:rPr lang="fr-FR" sz="1200" dirty="0"/>
              <a:t> </a:t>
            </a:r>
            <a:r>
              <a:rPr lang="fr-FR" sz="1600" b="1" dirty="0"/>
              <a:t>Diamètre/hauteur : 4 m/1,5 m</a:t>
            </a:r>
          </a:p>
          <a:p>
            <a:pPr>
              <a:buFont typeface="Arial" charset="0"/>
              <a:buChar char="•"/>
            </a:pPr>
            <a:r>
              <a:rPr lang="fr-FR" sz="1200" dirty="0"/>
              <a:t> Poids : 800 kg</a:t>
            </a:r>
          </a:p>
          <a:p>
            <a:pPr>
              <a:buFont typeface="Arial" charset="0"/>
              <a:buChar char="•"/>
            </a:pPr>
            <a:r>
              <a:rPr lang="fr-FR" sz="1200" dirty="0"/>
              <a:t> </a:t>
            </a:r>
            <a:r>
              <a:rPr lang="fr-FR" sz="1600" b="1" dirty="0"/>
              <a:t>Production estimée : 6000 kWh </a:t>
            </a:r>
            <a:r>
              <a:rPr lang="fr-FR" sz="1200" dirty="0"/>
              <a:t>(environ </a:t>
            </a:r>
            <a:r>
              <a:rPr lang="fr-FR" sz="1600" b="1" dirty="0"/>
              <a:t>40 % des besoins énergétiques </a:t>
            </a:r>
            <a:r>
              <a:rPr lang="fr-FR" sz="1200" dirty="0"/>
              <a:t>d’une habitation de 100 m2).</a:t>
            </a:r>
          </a:p>
          <a:p>
            <a:pPr>
              <a:buFont typeface="Arial" charset="0"/>
              <a:buChar char="•"/>
            </a:pPr>
            <a:r>
              <a:rPr lang="fr-FR" sz="1200" dirty="0"/>
              <a:t> </a:t>
            </a:r>
            <a:r>
              <a:rPr lang="fr-FR" sz="1200" dirty="0" smtClean="0"/>
              <a:t>                                     Coût  </a:t>
            </a:r>
            <a:r>
              <a:rPr lang="fr-FR" sz="1200" dirty="0"/>
              <a:t>: 45 000 euros</a:t>
            </a:r>
          </a:p>
        </p:txBody>
      </p:sp>
      <p:sp>
        <p:nvSpPr>
          <p:cNvPr id="43015" name="Rectangle 7"/>
          <p:cNvSpPr>
            <a:spLocks noChangeArrowheads="1"/>
          </p:cNvSpPr>
          <p:nvPr/>
        </p:nvSpPr>
        <p:spPr bwMode="auto">
          <a:xfrm>
            <a:off x="3851275" y="6423719"/>
            <a:ext cx="5292725" cy="461665"/>
          </a:xfrm>
          <a:prstGeom prst="rect">
            <a:avLst/>
          </a:prstGeom>
          <a:noFill/>
          <a:ln w="9525">
            <a:noFill/>
            <a:miter lim="800000"/>
            <a:headEnd/>
            <a:tailEnd/>
          </a:ln>
        </p:spPr>
        <p:txBody>
          <a:bodyPr>
            <a:spAutoFit/>
          </a:bodyPr>
          <a:lstStyle/>
          <a:p>
            <a:pPr algn="r"/>
            <a:r>
              <a:rPr lang="fr-FR" sz="1200" i="1" dirty="0"/>
              <a:t>Installée sur maison bioclimatique à Cave (Aude) et sur une tour de logements de Fontenay-sous-Bois (Val-de-Marne)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Espace réservé du contenu 4" descr="RTEmagicC_batiment_eole_02.jpg.jpg"/>
          <p:cNvPicPr>
            <a:picLocks noGrp="1" noChangeAspect="1"/>
          </p:cNvPicPr>
          <p:nvPr>
            <p:ph idx="1"/>
          </p:nvPr>
        </p:nvPicPr>
        <p:blipFill>
          <a:blip r:embed="rId2" cstate="print"/>
          <a:srcRect/>
          <a:stretch>
            <a:fillRect/>
          </a:stretch>
        </p:blipFill>
        <p:spPr>
          <a:xfrm>
            <a:off x="0" y="981075"/>
            <a:ext cx="4391025" cy="2520950"/>
          </a:xfrm>
        </p:spPr>
      </p:pic>
      <p:sp>
        <p:nvSpPr>
          <p:cNvPr id="44034" name="Rectangle 7"/>
          <p:cNvSpPr>
            <a:spLocks noChangeArrowheads="1"/>
          </p:cNvSpPr>
          <p:nvPr/>
        </p:nvSpPr>
        <p:spPr bwMode="auto">
          <a:xfrm>
            <a:off x="6300788" y="6453188"/>
            <a:ext cx="2565400" cy="246062"/>
          </a:xfrm>
          <a:prstGeom prst="rect">
            <a:avLst/>
          </a:prstGeom>
          <a:noFill/>
          <a:ln w="9525">
            <a:noFill/>
            <a:miter lim="800000"/>
            <a:headEnd/>
            <a:tailEnd/>
          </a:ln>
        </p:spPr>
        <p:txBody>
          <a:bodyPr wrap="none">
            <a:spAutoFit/>
          </a:bodyPr>
          <a:lstStyle/>
          <a:p>
            <a:r>
              <a:rPr lang="fr-FR" sz="1000" i="1"/>
              <a:t>Source : https://www.energieplus-lesite.be</a:t>
            </a:r>
          </a:p>
        </p:txBody>
      </p:sp>
      <p:sp>
        <p:nvSpPr>
          <p:cNvPr id="7" name="Titre 2"/>
          <p:cNvSpPr>
            <a:spLocks noGrp="1"/>
          </p:cNvSpPr>
          <p:nvPr>
            <p:ph type="title"/>
          </p:nvPr>
        </p:nvSpPr>
        <p:spPr>
          <a:xfrm>
            <a:off x="0" y="0"/>
            <a:ext cx="8820472" cy="1143000"/>
          </a:xfrm>
        </p:spPr>
        <p:txBody>
          <a:bodyPr/>
          <a:lstStyle/>
          <a:p>
            <a:pPr algn="r" eaLnBrk="1" fontAlgn="auto" hangingPunct="1">
              <a:spcAft>
                <a:spcPts val="0"/>
              </a:spcAft>
              <a:defRPr/>
            </a:pPr>
            <a:r>
              <a:rPr lang="fr-FR" sz="2800" dirty="0" smtClean="0"/>
              <a:t>Eoliennes montées sur le toit de bâtiments</a:t>
            </a:r>
            <a:endParaRPr lang="fr-FR" sz="2800" dirty="0"/>
          </a:p>
        </p:txBody>
      </p:sp>
      <p:sp>
        <p:nvSpPr>
          <p:cNvPr id="44036" name="Rectangle 7"/>
          <p:cNvSpPr>
            <a:spLocks noChangeArrowheads="1"/>
          </p:cNvSpPr>
          <p:nvPr/>
        </p:nvSpPr>
        <p:spPr bwMode="auto">
          <a:xfrm>
            <a:off x="107950" y="3716338"/>
            <a:ext cx="4248150" cy="954087"/>
          </a:xfrm>
          <a:prstGeom prst="rect">
            <a:avLst/>
          </a:prstGeom>
          <a:noFill/>
          <a:ln w="9525">
            <a:noFill/>
            <a:miter lim="800000"/>
            <a:headEnd/>
            <a:tailEnd/>
          </a:ln>
        </p:spPr>
        <p:txBody>
          <a:bodyPr>
            <a:spAutoFit/>
          </a:bodyPr>
          <a:lstStyle/>
          <a:p>
            <a:pPr algn="ctr"/>
            <a:r>
              <a:rPr lang="fr-FR" sz="1400" i="1">
                <a:solidFill>
                  <a:srgbClr val="000000"/>
                </a:solidFill>
                <a:latin typeface="Lucida Sans Unicode" pitchFamily="34" charset="0"/>
              </a:rPr>
              <a:t>Bâtiment Éole à Gosselies (Igretec) qui intègre deux éoliennes à axe vertical (type </a:t>
            </a:r>
            <a:r>
              <a:rPr lang="fr-FR" sz="1400" b="1" i="1">
                <a:solidFill>
                  <a:srgbClr val="000000"/>
                </a:solidFill>
                <a:latin typeface="Lucida Sans Unicode" pitchFamily="34" charset="0"/>
              </a:rPr>
              <a:t>turboéolienne GUAL) </a:t>
            </a:r>
            <a:r>
              <a:rPr lang="fr-FR" sz="1400" i="1">
                <a:solidFill>
                  <a:srgbClr val="000000"/>
                </a:solidFill>
                <a:latin typeface="Lucida Sans Unicode" pitchFamily="34" charset="0"/>
              </a:rPr>
              <a:t>dans un immeuble de bureau</a:t>
            </a:r>
            <a:endParaRPr lang="fr-FR" sz="1400"/>
          </a:p>
        </p:txBody>
      </p:sp>
      <p:grpSp>
        <p:nvGrpSpPr>
          <p:cNvPr id="10" name="Groupe 9"/>
          <p:cNvGrpSpPr>
            <a:grpSpLocks/>
          </p:cNvGrpSpPr>
          <p:nvPr/>
        </p:nvGrpSpPr>
        <p:grpSpPr bwMode="auto">
          <a:xfrm>
            <a:off x="4557713" y="981075"/>
            <a:ext cx="4586287" cy="5293483"/>
            <a:chOff x="4557713" y="981075"/>
            <a:chExt cx="4586287" cy="5293097"/>
          </a:xfrm>
        </p:grpSpPr>
        <p:pic>
          <p:nvPicPr>
            <p:cNvPr id="44039" name="Image 5" descr="RTEmagicC_rooftop1_01.jpg.jpg"/>
            <p:cNvPicPr>
              <a:picLocks noChangeAspect="1"/>
            </p:cNvPicPr>
            <p:nvPr/>
          </p:nvPicPr>
          <p:blipFill>
            <a:blip r:embed="rId3" cstate="print"/>
            <a:srcRect/>
            <a:stretch>
              <a:fillRect/>
            </a:stretch>
          </p:blipFill>
          <p:spPr bwMode="auto">
            <a:xfrm>
              <a:off x="4557713" y="981075"/>
              <a:ext cx="4406900" cy="2528888"/>
            </a:xfrm>
            <a:prstGeom prst="rect">
              <a:avLst/>
            </a:prstGeom>
            <a:noFill/>
            <a:ln w="9525">
              <a:noFill/>
              <a:miter lim="800000"/>
              <a:headEnd/>
              <a:tailEnd/>
            </a:ln>
          </p:spPr>
        </p:pic>
        <p:sp>
          <p:nvSpPr>
            <p:cNvPr id="44040" name="Rectangle 8"/>
            <p:cNvSpPr>
              <a:spLocks noChangeArrowheads="1"/>
            </p:cNvSpPr>
            <p:nvPr/>
          </p:nvSpPr>
          <p:spPr bwMode="auto">
            <a:xfrm>
              <a:off x="4572000" y="3697288"/>
              <a:ext cx="4464050" cy="523875"/>
            </a:xfrm>
            <a:prstGeom prst="rect">
              <a:avLst/>
            </a:prstGeom>
            <a:noFill/>
            <a:ln w="9525">
              <a:noFill/>
              <a:miter lim="800000"/>
              <a:headEnd/>
              <a:tailEnd/>
            </a:ln>
          </p:spPr>
          <p:txBody>
            <a:bodyPr>
              <a:spAutoFit/>
            </a:bodyPr>
            <a:lstStyle/>
            <a:p>
              <a:pPr algn="ctr"/>
              <a:r>
                <a:rPr lang="fr-FR" sz="1400" i="1">
                  <a:solidFill>
                    <a:srgbClr val="000000"/>
                  </a:solidFill>
                  <a:latin typeface="Lucida Sans Unicode" pitchFamily="34" charset="0"/>
                </a:rPr>
                <a:t>Bâtiment avec une série d'éoliennes </a:t>
              </a:r>
              <a:r>
                <a:rPr lang="fr-FR" sz="1400" b="1" i="1"/>
                <a:t>SKYSTREAM 3.7 </a:t>
              </a:r>
              <a:r>
                <a:rPr lang="fr-FR" sz="1400" i="1">
                  <a:solidFill>
                    <a:srgbClr val="000000"/>
                  </a:solidFill>
                  <a:latin typeface="Lucida Sans Unicode" pitchFamily="34" charset="0"/>
                </a:rPr>
                <a:t>à axe horizontal placées sur un mât.</a:t>
              </a:r>
              <a:endParaRPr lang="fr-FR" sz="1400" i="1"/>
            </a:p>
          </p:txBody>
        </p:sp>
        <p:sp>
          <p:nvSpPr>
            <p:cNvPr id="44041" name="Rectangle 9"/>
            <p:cNvSpPr>
              <a:spLocks noChangeArrowheads="1"/>
            </p:cNvSpPr>
            <p:nvPr/>
          </p:nvSpPr>
          <p:spPr bwMode="auto">
            <a:xfrm>
              <a:off x="4572000" y="4581525"/>
              <a:ext cx="4572000" cy="1692647"/>
            </a:xfrm>
            <a:prstGeom prst="rect">
              <a:avLst/>
            </a:prstGeom>
            <a:noFill/>
            <a:ln w="9525">
              <a:noFill/>
              <a:miter lim="800000"/>
              <a:headEnd/>
              <a:tailEnd/>
            </a:ln>
          </p:spPr>
          <p:txBody>
            <a:bodyPr>
              <a:spAutoFit/>
            </a:bodyPr>
            <a:lstStyle/>
            <a:p>
              <a:r>
                <a:rPr lang="fr-FR" sz="1200" b="1" u="sng" dirty="0"/>
                <a:t>Caractéristiques techniques:</a:t>
              </a:r>
              <a:endParaRPr lang="fr-FR" sz="1200" dirty="0"/>
            </a:p>
            <a:p>
              <a:pPr>
                <a:buFont typeface="Arial" charset="0"/>
                <a:buChar char="•"/>
              </a:pPr>
              <a:r>
                <a:rPr lang="fr-FR" sz="1200" dirty="0"/>
                <a:t> Diamètre décrit par les pâles : </a:t>
              </a:r>
              <a:r>
                <a:rPr lang="fr-FR" sz="1600" b="1" dirty="0"/>
                <a:t>3,72m</a:t>
              </a:r>
              <a:r>
                <a:rPr lang="fr-FR" sz="1600" dirty="0"/>
                <a:t> </a:t>
              </a:r>
            </a:p>
            <a:p>
              <a:pPr>
                <a:buFont typeface="Arial" charset="0"/>
                <a:buChar char="•"/>
              </a:pPr>
              <a:r>
                <a:rPr lang="fr-FR" sz="1200" dirty="0"/>
                <a:t> Puissance nominale </a:t>
              </a:r>
              <a:r>
                <a:rPr lang="fr-FR" sz="1200" b="1" dirty="0"/>
                <a:t>: </a:t>
              </a:r>
              <a:r>
                <a:rPr lang="fr-FR" sz="1600" b="1" dirty="0"/>
                <a:t>2,4kW</a:t>
              </a:r>
              <a:r>
                <a:rPr lang="fr-FR" sz="1600" dirty="0"/>
                <a:t> </a:t>
              </a:r>
            </a:p>
            <a:p>
              <a:pPr>
                <a:buFont typeface="Arial" charset="0"/>
                <a:buChar char="•"/>
              </a:pPr>
              <a:r>
                <a:rPr lang="fr-FR" sz="1200" dirty="0"/>
                <a:t> Vitesse de vent de démarrage : 12,6km/h / 3,5m/s </a:t>
              </a:r>
            </a:p>
            <a:p>
              <a:pPr>
                <a:buFont typeface="Arial" charset="0"/>
                <a:buChar char="•"/>
              </a:pPr>
              <a:r>
                <a:rPr lang="fr-FR" sz="1200" dirty="0"/>
                <a:t> Vitesse de vent nominale : 32,4km/h / 9m/s </a:t>
              </a:r>
            </a:p>
            <a:p>
              <a:pPr>
                <a:buFont typeface="Arial" charset="0"/>
                <a:buChar char="•"/>
              </a:pPr>
              <a:r>
                <a:rPr lang="fr-FR" sz="1200" dirty="0"/>
                <a:t> Vitesse de survie : 227km/h / 63m/s</a:t>
              </a:r>
            </a:p>
            <a:p>
              <a:pPr>
                <a:buFont typeface="Arial" charset="0"/>
                <a:buChar char="•"/>
              </a:pPr>
              <a:r>
                <a:rPr lang="fr-FR" sz="1200" dirty="0"/>
                <a:t> Injection réseau : par un onduleur de 230Vca à 50Hz.</a:t>
              </a:r>
            </a:p>
            <a:p>
              <a:pPr>
                <a:buFont typeface="Arial" charset="0"/>
                <a:buChar char="•"/>
              </a:pPr>
              <a:r>
                <a:rPr lang="fr-FR" sz="1200" dirty="0"/>
                <a:t> Poids : 77kg </a:t>
              </a:r>
            </a:p>
          </p:txBody>
        </p:sp>
      </p:grpSp>
      <p:sp>
        <p:nvSpPr>
          <p:cNvPr id="44038" name="Rectangle 10"/>
          <p:cNvSpPr>
            <a:spLocks noChangeArrowheads="1"/>
          </p:cNvSpPr>
          <p:nvPr/>
        </p:nvSpPr>
        <p:spPr bwMode="auto">
          <a:xfrm>
            <a:off x="323850" y="4797425"/>
            <a:ext cx="3456062" cy="1323439"/>
          </a:xfrm>
          <a:prstGeom prst="rect">
            <a:avLst/>
          </a:prstGeom>
          <a:noFill/>
          <a:ln w="9525">
            <a:noFill/>
            <a:miter lim="800000"/>
            <a:headEnd/>
            <a:tailEnd/>
          </a:ln>
        </p:spPr>
        <p:txBody>
          <a:bodyPr wrap="square">
            <a:spAutoFit/>
          </a:bodyPr>
          <a:lstStyle/>
          <a:p>
            <a:r>
              <a:rPr lang="fr-FR" sz="1200" b="1" u="sng" dirty="0"/>
              <a:t>Caractéristiques techniques:</a:t>
            </a:r>
            <a:endParaRPr lang="fr-FR" sz="1200" dirty="0"/>
          </a:p>
          <a:p>
            <a:pPr>
              <a:buFont typeface="Arial" charset="0"/>
              <a:buChar char="•"/>
            </a:pPr>
            <a:r>
              <a:rPr lang="fr-FR" sz="1200" dirty="0"/>
              <a:t> Diamètre/hauteur : </a:t>
            </a:r>
            <a:r>
              <a:rPr lang="fr-FR" sz="1600" b="1" dirty="0"/>
              <a:t>8 m/3 m</a:t>
            </a:r>
          </a:p>
          <a:p>
            <a:pPr>
              <a:buFont typeface="Arial" charset="0"/>
              <a:buChar char="•"/>
            </a:pPr>
            <a:r>
              <a:rPr lang="fr-FR" sz="1200" dirty="0"/>
              <a:t> Puissance : </a:t>
            </a:r>
            <a:r>
              <a:rPr lang="fr-FR" sz="1600" b="1" dirty="0"/>
              <a:t>19,3kW à 25m/s</a:t>
            </a:r>
          </a:p>
          <a:p>
            <a:pPr>
              <a:buFont typeface="Arial" charset="0"/>
              <a:buChar char="•"/>
            </a:pPr>
            <a:r>
              <a:rPr lang="fr-FR" sz="1200" dirty="0"/>
              <a:t> Vitesse de démarrage : 2m/s</a:t>
            </a:r>
          </a:p>
          <a:p>
            <a:pPr>
              <a:buFont typeface="Arial" charset="0"/>
              <a:buChar char="•"/>
            </a:pPr>
            <a:r>
              <a:rPr lang="fr-FR" sz="1200" dirty="0"/>
              <a:t> Vitesse max ; 60m/s</a:t>
            </a:r>
          </a:p>
          <a:p>
            <a:pPr>
              <a:buFont typeface="Arial" charset="0"/>
              <a:buChar char="•"/>
            </a:pPr>
            <a:r>
              <a:rPr lang="fr-FR" sz="1200" dirty="0"/>
              <a:t> Poids : 2500 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Image 5" descr="RTEmagicC_stratatower-ed01.jpg.jpg"/>
          <p:cNvPicPr>
            <a:picLocks noChangeAspect="1"/>
          </p:cNvPicPr>
          <p:nvPr/>
        </p:nvPicPr>
        <p:blipFill>
          <a:blip r:embed="rId2" cstate="print"/>
          <a:srcRect/>
          <a:stretch>
            <a:fillRect/>
          </a:stretch>
        </p:blipFill>
        <p:spPr bwMode="auto">
          <a:xfrm>
            <a:off x="3708400" y="1125538"/>
            <a:ext cx="4884738" cy="2924175"/>
          </a:xfrm>
          <a:prstGeom prst="rect">
            <a:avLst/>
          </a:prstGeom>
          <a:noFill/>
          <a:ln w="9525">
            <a:noFill/>
            <a:miter lim="800000"/>
            <a:headEnd/>
            <a:tailEnd/>
          </a:ln>
        </p:spPr>
      </p:pic>
      <p:pic>
        <p:nvPicPr>
          <p:cNvPr id="45058" name="Image 8" descr="Strata_SE1_from_Monument_2014.jpg"/>
          <p:cNvPicPr>
            <a:picLocks noChangeAspect="1"/>
          </p:cNvPicPr>
          <p:nvPr/>
        </p:nvPicPr>
        <p:blipFill>
          <a:blip r:embed="rId3" cstate="print"/>
          <a:srcRect/>
          <a:stretch>
            <a:fillRect/>
          </a:stretch>
        </p:blipFill>
        <p:spPr bwMode="auto">
          <a:xfrm>
            <a:off x="179388" y="1125538"/>
            <a:ext cx="3097212" cy="4613275"/>
          </a:xfrm>
          <a:prstGeom prst="rect">
            <a:avLst/>
          </a:prstGeom>
          <a:noFill/>
          <a:ln w="9525">
            <a:noFill/>
            <a:miter lim="800000"/>
            <a:headEnd/>
            <a:tailEnd/>
          </a:ln>
        </p:spPr>
      </p:pic>
      <p:sp>
        <p:nvSpPr>
          <p:cNvPr id="45059" name="Rectangle 9"/>
          <p:cNvSpPr>
            <a:spLocks noChangeArrowheads="1"/>
          </p:cNvSpPr>
          <p:nvPr/>
        </p:nvSpPr>
        <p:spPr bwMode="auto">
          <a:xfrm>
            <a:off x="3779912" y="5085184"/>
            <a:ext cx="5112568" cy="1538883"/>
          </a:xfrm>
          <a:prstGeom prst="rect">
            <a:avLst/>
          </a:prstGeom>
          <a:noFill/>
          <a:ln w="9525">
            <a:noFill/>
            <a:miter lim="800000"/>
            <a:headEnd/>
            <a:tailEnd/>
          </a:ln>
        </p:spPr>
        <p:txBody>
          <a:bodyPr wrap="square">
            <a:spAutoFit/>
          </a:bodyPr>
          <a:lstStyle/>
          <a:p>
            <a:r>
              <a:rPr lang="fr-FR" sz="1400" b="1" u="sng" dirty="0"/>
              <a:t>Caractéristiques techniques:</a:t>
            </a:r>
            <a:endParaRPr lang="fr-FR" sz="1400" dirty="0"/>
          </a:p>
          <a:p>
            <a:pPr>
              <a:buFont typeface="Arial" charset="0"/>
              <a:buChar char="•"/>
            </a:pPr>
            <a:r>
              <a:rPr lang="fr-FR" sz="1400" dirty="0"/>
              <a:t> </a:t>
            </a:r>
            <a:r>
              <a:rPr lang="fr-FR" sz="1600" b="1" dirty="0"/>
              <a:t>3 éoliennes tripales carénées</a:t>
            </a:r>
          </a:p>
          <a:p>
            <a:pPr>
              <a:buFont typeface="Arial" charset="0"/>
              <a:buChar char="•"/>
            </a:pPr>
            <a:r>
              <a:rPr lang="fr-FR" sz="1400" dirty="0"/>
              <a:t> Diamètre/éolienne </a:t>
            </a:r>
            <a:r>
              <a:rPr lang="fr-FR" sz="1400" b="1" dirty="0"/>
              <a:t>: </a:t>
            </a:r>
            <a:r>
              <a:rPr lang="fr-FR" sz="1600" b="1" dirty="0"/>
              <a:t>9m</a:t>
            </a:r>
          </a:p>
          <a:p>
            <a:pPr>
              <a:buFont typeface="Arial" charset="0"/>
              <a:buChar char="•"/>
            </a:pPr>
            <a:r>
              <a:rPr lang="fr-FR" sz="1400" dirty="0"/>
              <a:t> Puissance/éolienne : </a:t>
            </a:r>
            <a:r>
              <a:rPr lang="fr-FR" sz="1600" b="1" dirty="0"/>
              <a:t>19 kW </a:t>
            </a:r>
          </a:p>
          <a:p>
            <a:pPr>
              <a:buFont typeface="Arial" charset="0"/>
              <a:buChar char="•"/>
            </a:pPr>
            <a:r>
              <a:rPr lang="fr-FR" sz="1400" dirty="0"/>
              <a:t> Production des </a:t>
            </a:r>
            <a:r>
              <a:rPr lang="fr-FR" sz="1600" b="1" dirty="0"/>
              <a:t>3 éoliennes</a:t>
            </a:r>
            <a:r>
              <a:rPr lang="fr-FR" sz="1400" dirty="0"/>
              <a:t>: </a:t>
            </a:r>
            <a:r>
              <a:rPr lang="fr-FR" sz="1600" b="1" dirty="0"/>
              <a:t>50 </a:t>
            </a:r>
            <a:r>
              <a:rPr lang="fr-FR" sz="1600" b="1" dirty="0" err="1"/>
              <a:t>MWh</a:t>
            </a:r>
            <a:r>
              <a:rPr lang="fr-FR" sz="1600" b="1" dirty="0"/>
              <a:t>/an  </a:t>
            </a:r>
            <a:r>
              <a:rPr lang="fr-FR" sz="1400" dirty="0"/>
              <a:t>soit </a:t>
            </a:r>
            <a:r>
              <a:rPr lang="fr-FR" sz="1600" b="1" dirty="0"/>
              <a:t>8% des besoins énergétiques</a:t>
            </a:r>
            <a:r>
              <a:rPr lang="fr-FR" sz="1400" dirty="0"/>
              <a:t> du bâtiment</a:t>
            </a:r>
          </a:p>
        </p:txBody>
      </p:sp>
      <p:sp>
        <p:nvSpPr>
          <p:cNvPr id="8" name="Titre 2"/>
          <p:cNvSpPr>
            <a:spLocks noGrp="1"/>
          </p:cNvSpPr>
          <p:nvPr>
            <p:ph type="title"/>
          </p:nvPr>
        </p:nvSpPr>
        <p:spPr>
          <a:xfrm>
            <a:off x="395536" y="0"/>
            <a:ext cx="8208912" cy="1143000"/>
          </a:xfrm>
        </p:spPr>
        <p:txBody>
          <a:bodyPr/>
          <a:lstStyle/>
          <a:p>
            <a:pPr algn="r" eaLnBrk="1" fontAlgn="auto" hangingPunct="1">
              <a:spcAft>
                <a:spcPts val="0"/>
              </a:spcAft>
              <a:defRPr/>
            </a:pPr>
            <a:r>
              <a:rPr lang="fr-FR" sz="2800" dirty="0" smtClean="0"/>
              <a:t>Éoliennes intégrées au bâtiment 1/2</a:t>
            </a:r>
            <a:endParaRPr lang="fr-FR" sz="2800" dirty="0"/>
          </a:p>
        </p:txBody>
      </p:sp>
      <p:sp>
        <p:nvSpPr>
          <p:cNvPr id="45061" name="Rectangle 8"/>
          <p:cNvSpPr>
            <a:spLocks noChangeArrowheads="1"/>
          </p:cNvSpPr>
          <p:nvPr/>
        </p:nvSpPr>
        <p:spPr bwMode="auto">
          <a:xfrm>
            <a:off x="3635375" y="4149725"/>
            <a:ext cx="5184775" cy="922338"/>
          </a:xfrm>
          <a:prstGeom prst="rect">
            <a:avLst/>
          </a:prstGeom>
          <a:noFill/>
          <a:ln w="9525">
            <a:noFill/>
            <a:miter lim="800000"/>
            <a:headEnd/>
            <a:tailEnd/>
          </a:ln>
        </p:spPr>
        <p:txBody>
          <a:bodyPr>
            <a:spAutoFit/>
          </a:bodyPr>
          <a:lstStyle/>
          <a:p>
            <a:pPr algn="ctr"/>
            <a:r>
              <a:rPr lang="fr-FR">
                <a:solidFill>
                  <a:srgbClr val="000000"/>
                </a:solidFill>
                <a:latin typeface="Lucida Sans Unicode" pitchFamily="34" charset="0"/>
              </a:rPr>
              <a:t>La Strata SE1 (Londres) est l'un des premiers bâtiments au monde à intégrer des éoliennes dans sa structure.</a:t>
            </a:r>
            <a:endParaRPr lang="fr-FR"/>
          </a:p>
        </p:txBody>
      </p:sp>
      <p:sp>
        <p:nvSpPr>
          <p:cNvPr id="10" name="Rectangle 7"/>
          <p:cNvSpPr>
            <a:spLocks noChangeArrowheads="1"/>
          </p:cNvSpPr>
          <p:nvPr/>
        </p:nvSpPr>
        <p:spPr bwMode="auto">
          <a:xfrm>
            <a:off x="0" y="6611938"/>
            <a:ext cx="2566988" cy="246062"/>
          </a:xfrm>
          <a:prstGeom prst="rect">
            <a:avLst/>
          </a:prstGeom>
          <a:noFill/>
          <a:ln w="9525">
            <a:noFill/>
            <a:miter lim="800000"/>
            <a:headEnd/>
            <a:tailEnd/>
          </a:ln>
        </p:spPr>
        <p:txBody>
          <a:bodyPr wrap="none">
            <a:spAutoFit/>
          </a:bodyPr>
          <a:lstStyle/>
          <a:p>
            <a:pPr>
              <a:defRPr/>
            </a:pPr>
            <a:r>
              <a:rPr lang="fr-FR" sz="1000" i="1" dirty="0">
                <a:solidFill>
                  <a:schemeClr val="bg1"/>
                </a:solidFill>
                <a:effectLst>
                  <a:outerShdw blurRad="38100" dist="38100" dir="2700000" algn="tl">
                    <a:srgbClr val="000000">
                      <a:alpha val="43137"/>
                    </a:srgbClr>
                  </a:outerShdw>
                </a:effectLst>
                <a:latin typeface="Arial" pitchFamily="34" charset="0"/>
                <a:cs typeface="Arial" pitchFamily="34" charset="0"/>
              </a:rPr>
              <a:t>Source : https://www.energieplus-lesite.be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Image 10" descr="ec504ef9bcd8a8cc773b0ee10bd4f39a.jpg"/>
          <p:cNvPicPr>
            <a:picLocks noChangeAspect="1"/>
          </p:cNvPicPr>
          <p:nvPr/>
        </p:nvPicPr>
        <p:blipFill>
          <a:blip r:embed="rId2" cstate="print"/>
          <a:srcRect/>
          <a:stretch>
            <a:fillRect/>
          </a:stretch>
        </p:blipFill>
        <p:spPr bwMode="auto">
          <a:xfrm>
            <a:off x="5795963" y="1268413"/>
            <a:ext cx="3155950" cy="4752975"/>
          </a:xfrm>
          <a:prstGeom prst="rect">
            <a:avLst/>
          </a:prstGeom>
          <a:noFill/>
          <a:ln w="9525">
            <a:noFill/>
            <a:miter lim="800000"/>
            <a:headEnd/>
            <a:tailEnd/>
          </a:ln>
        </p:spPr>
      </p:pic>
      <p:sp>
        <p:nvSpPr>
          <p:cNvPr id="46082" name="Rectangle 11"/>
          <p:cNvSpPr>
            <a:spLocks noChangeArrowheads="1"/>
          </p:cNvSpPr>
          <p:nvPr/>
        </p:nvSpPr>
        <p:spPr bwMode="auto">
          <a:xfrm>
            <a:off x="323850" y="1773238"/>
            <a:ext cx="3240088" cy="1338262"/>
          </a:xfrm>
          <a:prstGeom prst="rect">
            <a:avLst/>
          </a:prstGeom>
          <a:noFill/>
          <a:ln w="9525">
            <a:noFill/>
            <a:miter lim="800000"/>
            <a:headEnd/>
            <a:tailEnd/>
          </a:ln>
        </p:spPr>
        <p:txBody>
          <a:bodyPr>
            <a:spAutoFit/>
          </a:bodyPr>
          <a:lstStyle/>
          <a:p>
            <a:pPr>
              <a:lnSpc>
                <a:spcPct val="150000"/>
              </a:lnSpc>
            </a:pPr>
            <a:r>
              <a:rPr lang="fr-FR"/>
              <a:t>(R</a:t>
            </a:r>
            <a:r>
              <a:rPr lang="fr-FR" i="1"/>
              <a:t>oyaume du golfe Persique) </a:t>
            </a:r>
            <a:r>
              <a:rPr lang="fr-FR"/>
              <a:t>ensemble de deux tours de 240m construit en 2006.</a:t>
            </a:r>
          </a:p>
        </p:txBody>
      </p:sp>
      <p:pic>
        <p:nvPicPr>
          <p:cNvPr id="46083" name="Image 12" descr="oliennes-du-World-trade-center.png"/>
          <p:cNvPicPr>
            <a:picLocks noChangeAspect="1"/>
          </p:cNvPicPr>
          <p:nvPr/>
        </p:nvPicPr>
        <p:blipFill>
          <a:blip r:embed="rId3" cstate="print"/>
          <a:srcRect/>
          <a:stretch>
            <a:fillRect/>
          </a:stretch>
        </p:blipFill>
        <p:spPr bwMode="auto">
          <a:xfrm>
            <a:off x="3635375" y="1720850"/>
            <a:ext cx="2038350" cy="2571750"/>
          </a:xfrm>
          <a:prstGeom prst="rect">
            <a:avLst/>
          </a:prstGeom>
          <a:noFill/>
          <a:ln w="9525">
            <a:noFill/>
            <a:miter lim="800000"/>
            <a:headEnd/>
            <a:tailEnd/>
          </a:ln>
        </p:spPr>
      </p:pic>
      <p:sp>
        <p:nvSpPr>
          <p:cNvPr id="46084" name="Rectangle 13"/>
          <p:cNvSpPr>
            <a:spLocks noChangeArrowheads="1"/>
          </p:cNvSpPr>
          <p:nvPr/>
        </p:nvSpPr>
        <p:spPr bwMode="auto">
          <a:xfrm>
            <a:off x="323528" y="4149080"/>
            <a:ext cx="5184775" cy="1908215"/>
          </a:xfrm>
          <a:prstGeom prst="rect">
            <a:avLst/>
          </a:prstGeom>
          <a:noFill/>
          <a:ln w="9525">
            <a:noFill/>
            <a:miter lim="800000"/>
            <a:headEnd/>
            <a:tailEnd/>
          </a:ln>
        </p:spPr>
        <p:txBody>
          <a:bodyPr>
            <a:spAutoFit/>
          </a:bodyPr>
          <a:lstStyle/>
          <a:p>
            <a:r>
              <a:rPr lang="fr-FR" sz="1400" b="1" u="sng" dirty="0"/>
              <a:t>Caractéristiques techniques</a:t>
            </a:r>
            <a:r>
              <a:rPr lang="fr-FR" sz="1400" b="1" u="sng" dirty="0" smtClean="0"/>
              <a:t>:</a:t>
            </a:r>
          </a:p>
          <a:p>
            <a:endParaRPr lang="fr-FR" sz="1400" dirty="0"/>
          </a:p>
          <a:p>
            <a:pPr>
              <a:buFont typeface="Arial" charset="0"/>
              <a:buChar char="•"/>
            </a:pPr>
            <a:r>
              <a:rPr lang="fr-FR" sz="1400" dirty="0"/>
              <a:t> </a:t>
            </a:r>
            <a:r>
              <a:rPr lang="fr-FR" sz="1600" b="1" dirty="0"/>
              <a:t>3 éoliennes </a:t>
            </a:r>
            <a:r>
              <a:rPr lang="fr-FR" sz="1600" dirty="0"/>
              <a:t>de </a:t>
            </a:r>
            <a:r>
              <a:rPr lang="fr-FR" sz="1600" b="1" dirty="0"/>
              <a:t>30 mètres diamètre </a:t>
            </a:r>
            <a:r>
              <a:rPr lang="fr-FR" sz="1400" dirty="0"/>
              <a:t>intégrées dans un couloir où s'engouffre le vent créé par les tours (</a:t>
            </a:r>
            <a:r>
              <a:rPr lang="fr-FR" sz="1400" b="1" dirty="0"/>
              <a:t>Effet Venturi</a:t>
            </a:r>
            <a:r>
              <a:rPr lang="fr-FR" sz="1400" dirty="0"/>
              <a:t>)</a:t>
            </a:r>
          </a:p>
          <a:p>
            <a:pPr>
              <a:buFont typeface="Arial" charset="0"/>
              <a:buChar char="•"/>
            </a:pPr>
            <a:endParaRPr lang="fr-FR" sz="1400" dirty="0"/>
          </a:p>
          <a:p>
            <a:pPr>
              <a:buFont typeface="Arial" charset="0"/>
              <a:buChar char="•"/>
            </a:pPr>
            <a:r>
              <a:rPr lang="fr-FR" sz="1400" dirty="0"/>
              <a:t> Production électrique  totale : plus de </a:t>
            </a:r>
            <a:r>
              <a:rPr lang="fr-FR" sz="1600" b="1" dirty="0"/>
              <a:t>1000 </a:t>
            </a:r>
            <a:r>
              <a:rPr lang="fr-FR" sz="1600" b="1" dirty="0" err="1"/>
              <a:t>MWh</a:t>
            </a:r>
            <a:r>
              <a:rPr lang="fr-FR" sz="1600" b="1" dirty="0"/>
              <a:t> par an </a:t>
            </a:r>
          </a:p>
          <a:p>
            <a:pPr>
              <a:buFont typeface="Arial" charset="0"/>
              <a:buChar char="•"/>
            </a:pPr>
            <a:endParaRPr lang="fr-FR" sz="1400" dirty="0"/>
          </a:p>
          <a:p>
            <a:pPr>
              <a:buFont typeface="Arial" charset="0"/>
              <a:buChar char="•"/>
            </a:pPr>
            <a:r>
              <a:rPr lang="fr-FR" sz="1400" dirty="0"/>
              <a:t> Soit </a:t>
            </a:r>
            <a:r>
              <a:rPr lang="fr-FR" sz="1600" b="1" dirty="0"/>
              <a:t>15% de la consommation des deux bâtiments</a:t>
            </a:r>
            <a:r>
              <a:rPr lang="fr-FR" sz="1600" dirty="0"/>
              <a:t>.</a:t>
            </a:r>
          </a:p>
        </p:txBody>
      </p:sp>
      <p:sp>
        <p:nvSpPr>
          <p:cNvPr id="10" name="Titre 2"/>
          <p:cNvSpPr>
            <a:spLocks noGrp="1"/>
          </p:cNvSpPr>
          <p:nvPr>
            <p:ph type="title"/>
          </p:nvPr>
        </p:nvSpPr>
        <p:spPr>
          <a:xfrm>
            <a:off x="467544" y="0"/>
            <a:ext cx="8136904" cy="1143000"/>
          </a:xfrm>
        </p:spPr>
        <p:txBody>
          <a:bodyPr/>
          <a:lstStyle/>
          <a:p>
            <a:pPr algn="r" eaLnBrk="1" fontAlgn="auto" hangingPunct="1">
              <a:spcAft>
                <a:spcPts val="0"/>
              </a:spcAft>
              <a:defRPr/>
            </a:pPr>
            <a:r>
              <a:rPr lang="fr-FR" sz="2800" dirty="0" smtClean="0"/>
              <a:t>Éoliennes intégrées au bâtiment  2/2</a:t>
            </a:r>
            <a:endParaRPr lang="fr-FR" sz="2800" dirty="0"/>
          </a:p>
        </p:txBody>
      </p:sp>
      <p:sp>
        <p:nvSpPr>
          <p:cNvPr id="46086" name="Rectangle 11"/>
          <p:cNvSpPr>
            <a:spLocks noChangeArrowheads="1"/>
          </p:cNvSpPr>
          <p:nvPr/>
        </p:nvSpPr>
        <p:spPr bwMode="auto">
          <a:xfrm>
            <a:off x="323850" y="1125538"/>
            <a:ext cx="4895850" cy="460375"/>
          </a:xfrm>
          <a:prstGeom prst="rect">
            <a:avLst/>
          </a:prstGeom>
          <a:noFill/>
          <a:ln w="9525">
            <a:noFill/>
            <a:miter lim="800000"/>
            <a:headEnd/>
            <a:tailEnd/>
          </a:ln>
        </p:spPr>
        <p:txBody>
          <a:bodyPr>
            <a:spAutoFit/>
          </a:bodyPr>
          <a:lstStyle/>
          <a:p>
            <a:r>
              <a:rPr lang="fr-FR" sz="2400">
                <a:latin typeface="Lucida Sans Unicode" pitchFamily="34" charset="0"/>
              </a:rPr>
              <a:t>Bahreïn World Trade Center </a:t>
            </a:r>
            <a:endParaRPr lang="fr-FR" sz="2400"/>
          </a:p>
        </p:txBody>
      </p:sp>
      <p:sp>
        <p:nvSpPr>
          <p:cNvPr id="9" name="Rectangle 7"/>
          <p:cNvSpPr>
            <a:spLocks noChangeArrowheads="1"/>
          </p:cNvSpPr>
          <p:nvPr/>
        </p:nvSpPr>
        <p:spPr bwMode="auto">
          <a:xfrm>
            <a:off x="0" y="6611938"/>
            <a:ext cx="2566988" cy="246062"/>
          </a:xfrm>
          <a:prstGeom prst="rect">
            <a:avLst/>
          </a:prstGeom>
          <a:noFill/>
          <a:ln w="9525">
            <a:noFill/>
            <a:miter lim="800000"/>
            <a:headEnd/>
            <a:tailEnd/>
          </a:ln>
        </p:spPr>
        <p:txBody>
          <a:bodyPr wrap="none">
            <a:spAutoFit/>
          </a:bodyPr>
          <a:lstStyle/>
          <a:p>
            <a:pPr>
              <a:defRPr/>
            </a:pPr>
            <a:r>
              <a:rPr lang="fr-FR" sz="1000" i="1" dirty="0">
                <a:solidFill>
                  <a:schemeClr val="bg1"/>
                </a:solidFill>
                <a:effectLst>
                  <a:outerShdw blurRad="38100" dist="38100" dir="2700000" algn="tl">
                    <a:srgbClr val="000000">
                      <a:alpha val="43137"/>
                    </a:srgbClr>
                  </a:outerShdw>
                </a:effectLst>
                <a:latin typeface="Arial" pitchFamily="34" charset="0"/>
                <a:cs typeface="Arial" pitchFamily="34" charset="0"/>
              </a:rPr>
              <a:t>Source : https://www.energieplus-lesite.be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 4" descr="arbre-a-vent-new-wind.jpg"/>
          <p:cNvPicPr>
            <a:picLocks noChangeAspect="1"/>
          </p:cNvPicPr>
          <p:nvPr/>
        </p:nvPicPr>
        <p:blipFill>
          <a:blip r:embed="rId2" cstate="print"/>
          <a:srcRect r="30528"/>
          <a:stretch>
            <a:fillRect/>
          </a:stretch>
        </p:blipFill>
        <p:spPr bwMode="auto">
          <a:xfrm>
            <a:off x="4643438" y="3789363"/>
            <a:ext cx="4249737" cy="2663825"/>
          </a:xfrm>
          <a:prstGeom prst="rect">
            <a:avLst/>
          </a:prstGeom>
          <a:noFill/>
          <a:ln w="9525">
            <a:noFill/>
            <a:miter lim="800000"/>
            <a:headEnd/>
            <a:tailEnd/>
          </a:ln>
        </p:spPr>
      </p:pic>
      <p:pic>
        <p:nvPicPr>
          <p:cNvPr id="47106" name="Picture 3"/>
          <p:cNvPicPr>
            <a:picLocks noChangeAspect="1" noChangeArrowheads="1"/>
          </p:cNvPicPr>
          <p:nvPr/>
        </p:nvPicPr>
        <p:blipFill>
          <a:blip r:embed="rId3" cstate="print"/>
          <a:srcRect l="26965" t="17516" r="31100" b="41879"/>
          <a:stretch>
            <a:fillRect/>
          </a:stretch>
        </p:blipFill>
        <p:spPr bwMode="auto">
          <a:xfrm>
            <a:off x="179388" y="3355975"/>
            <a:ext cx="4368800" cy="3386138"/>
          </a:xfrm>
          <a:prstGeom prst="rect">
            <a:avLst/>
          </a:prstGeom>
          <a:noFill/>
          <a:ln w="9525">
            <a:noFill/>
            <a:miter lim="800000"/>
            <a:headEnd/>
            <a:tailEnd/>
          </a:ln>
        </p:spPr>
      </p:pic>
      <p:sp>
        <p:nvSpPr>
          <p:cNvPr id="47107" name="Rectangle 9"/>
          <p:cNvSpPr>
            <a:spLocks noChangeArrowheads="1"/>
          </p:cNvSpPr>
          <p:nvPr/>
        </p:nvSpPr>
        <p:spPr bwMode="auto">
          <a:xfrm>
            <a:off x="6804025" y="6453188"/>
            <a:ext cx="2092325" cy="246062"/>
          </a:xfrm>
          <a:prstGeom prst="rect">
            <a:avLst/>
          </a:prstGeom>
          <a:noFill/>
          <a:ln w="9525">
            <a:noFill/>
            <a:miter lim="800000"/>
            <a:headEnd/>
            <a:tailEnd/>
          </a:ln>
        </p:spPr>
        <p:txBody>
          <a:bodyPr wrap="none">
            <a:spAutoFit/>
          </a:bodyPr>
          <a:lstStyle/>
          <a:p>
            <a:r>
              <a:rPr lang="fr-FR" sz="1000" i="1"/>
              <a:t>Source : http://newworldwind.com</a:t>
            </a:r>
          </a:p>
        </p:txBody>
      </p:sp>
      <p:sp>
        <p:nvSpPr>
          <p:cNvPr id="8" name="Titre 2"/>
          <p:cNvSpPr>
            <a:spLocks noGrp="1"/>
          </p:cNvSpPr>
          <p:nvPr>
            <p:ph type="title"/>
          </p:nvPr>
        </p:nvSpPr>
        <p:spPr>
          <a:xfrm>
            <a:off x="251520" y="0"/>
            <a:ext cx="8496944" cy="1143000"/>
          </a:xfrm>
        </p:spPr>
        <p:txBody>
          <a:bodyPr/>
          <a:lstStyle/>
          <a:p>
            <a:pPr algn="r" eaLnBrk="1" fontAlgn="auto" hangingPunct="1">
              <a:spcAft>
                <a:spcPts val="0"/>
              </a:spcAft>
              <a:defRPr/>
            </a:pPr>
            <a:r>
              <a:rPr lang="fr-FR" sz="2800" dirty="0" smtClean="0"/>
              <a:t>Éoliennes intégrées aux infrastructures</a:t>
            </a:r>
            <a:endParaRPr lang="fr-FR" sz="2800" dirty="0"/>
          </a:p>
        </p:txBody>
      </p:sp>
      <p:pic>
        <p:nvPicPr>
          <p:cNvPr id="47109" name="Picture 1"/>
          <p:cNvPicPr>
            <a:picLocks noChangeAspect="1" noChangeArrowheads="1"/>
          </p:cNvPicPr>
          <p:nvPr/>
        </p:nvPicPr>
        <p:blipFill>
          <a:blip r:embed="rId4" cstate="print"/>
          <a:srcRect l="39674" t="21614" r="13522" b="39713"/>
          <a:stretch>
            <a:fillRect/>
          </a:stretch>
        </p:blipFill>
        <p:spPr bwMode="auto">
          <a:xfrm>
            <a:off x="4572000" y="908050"/>
            <a:ext cx="4321175" cy="2808288"/>
          </a:xfrm>
          <a:prstGeom prst="rect">
            <a:avLst/>
          </a:prstGeom>
          <a:noFill/>
          <a:ln w="9525">
            <a:noFill/>
            <a:miter lim="800000"/>
            <a:headEnd/>
            <a:tailEnd/>
          </a:ln>
        </p:spPr>
      </p:pic>
      <p:sp>
        <p:nvSpPr>
          <p:cNvPr id="47110" name="Rectangle 9"/>
          <p:cNvSpPr>
            <a:spLocks noChangeArrowheads="1"/>
          </p:cNvSpPr>
          <p:nvPr/>
        </p:nvSpPr>
        <p:spPr bwMode="auto">
          <a:xfrm>
            <a:off x="250825" y="1052513"/>
            <a:ext cx="4321175" cy="2216150"/>
          </a:xfrm>
          <a:prstGeom prst="rect">
            <a:avLst/>
          </a:prstGeom>
          <a:noFill/>
          <a:ln w="9525">
            <a:noFill/>
            <a:miter lim="800000"/>
            <a:headEnd/>
            <a:tailEnd/>
          </a:ln>
        </p:spPr>
        <p:txBody>
          <a:bodyPr>
            <a:spAutoFit/>
          </a:bodyPr>
          <a:lstStyle/>
          <a:p>
            <a:r>
              <a:rPr lang="fr-FR" sz="2400" dirty="0"/>
              <a:t>L'Arbre à Vent (</a:t>
            </a:r>
            <a:r>
              <a:rPr lang="fr-FR" sz="2400" dirty="0" err="1"/>
              <a:t>Vélizy</a:t>
            </a:r>
            <a:r>
              <a:rPr lang="fr-FR" sz="2400" dirty="0"/>
              <a:t>)</a:t>
            </a:r>
          </a:p>
          <a:p>
            <a:endParaRPr lang="fr-FR" dirty="0"/>
          </a:p>
          <a:p>
            <a:pPr>
              <a:lnSpc>
                <a:spcPct val="150000"/>
              </a:lnSpc>
            </a:pPr>
            <a:r>
              <a:rPr lang="fr-FR" sz="1600" dirty="0"/>
              <a:t>Première éolienne </a:t>
            </a:r>
            <a:r>
              <a:rPr lang="fr-FR" sz="1600" dirty="0" err="1"/>
              <a:t>biométique</a:t>
            </a:r>
            <a:r>
              <a:rPr lang="fr-FR" sz="1600" dirty="0"/>
              <a:t> capable de recréer un lien de sympathie entre le consommateur et son moyen de production </a:t>
            </a:r>
            <a:r>
              <a:rPr lang="fr-FR" sz="1600" dirty="0" smtClean="0"/>
              <a:t>électrique </a:t>
            </a:r>
            <a:r>
              <a:rPr lang="fr-FR" sz="1600" dirty="0" smtClean="0">
                <a:solidFill>
                  <a:srgbClr val="FF0000"/>
                </a:solidFill>
                <a:effectLst>
                  <a:outerShdw blurRad="38100" dist="38100" dir="2700000" algn="tl">
                    <a:srgbClr val="000000">
                      <a:alpha val="43137"/>
                    </a:srgbClr>
                  </a:outerShdw>
                </a:effectLst>
              </a:rPr>
              <a:t>(54 éoliennes de 100 </a:t>
            </a:r>
            <a:r>
              <a:rPr lang="fr-FR" sz="1600" dirty="0" smtClean="0">
                <a:solidFill>
                  <a:srgbClr val="FF0000"/>
                </a:solidFill>
                <a:effectLst>
                  <a:outerShdw blurRad="38100" dist="38100" dir="2700000" algn="tl">
                    <a:srgbClr val="000000">
                      <a:alpha val="43137"/>
                    </a:srgbClr>
                  </a:outerShdw>
                </a:effectLst>
              </a:rPr>
              <a:t>W)</a:t>
            </a:r>
            <a:endParaRPr lang="fr-FR" sz="16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u contenu 1"/>
          <p:cNvSpPr>
            <a:spLocks noGrp="1"/>
          </p:cNvSpPr>
          <p:nvPr>
            <p:ph idx="1"/>
          </p:nvPr>
        </p:nvSpPr>
        <p:spPr>
          <a:xfrm>
            <a:off x="468313" y="1341438"/>
            <a:ext cx="8229600" cy="4391025"/>
          </a:xfrm>
        </p:spPr>
        <p:txBody>
          <a:bodyPr/>
          <a:lstStyle/>
          <a:p>
            <a:pPr eaLnBrk="1" hangingPunct="1"/>
            <a:r>
              <a:rPr lang="fr-FR" sz="1200" smtClean="0"/>
              <a:t>Des aérogénérateurs adaptés …</a:t>
            </a:r>
          </a:p>
          <a:p>
            <a:pPr eaLnBrk="1" hangingPunct="1"/>
            <a:r>
              <a:rPr lang="fr-FR" sz="1200" smtClean="0"/>
              <a:t>Un peu de physique</a:t>
            </a:r>
          </a:p>
          <a:p>
            <a:pPr eaLnBrk="1" hangingPunct="1"/>
            <a:r>
              <a:rPr lang="fr-FR" sz="1200" smtClean="0"/>
              <a:t>Classification des types d’éoliennes</a:t>
            </a:r>
          </a:p>
          <a:p>
            <a:pPr lvl="1" eaLnBrk="1" hangingPunct="1"/>
            <a:r>
              <a:rPr lang="fr-FR" sz="1200" smtClean="0"/>
              <a:t>Eoliennes à axe horizontal</a:t>
            </a:r>
          </a:p>
          <a:p>
            <a:pPr lvl="1" eaLnBrk="1" hangingPunct="1"/>
            <a:r>
              <a:rPr lang="fr-FR" sz="1200" smtClean="0"/>
              <a:t>Eoliennes à axe vertical</a:t>
            </a:r>
          </a:p>
          <a:p>
            <a:pPr lvl="1" eaLnBrk="1" hangingPunct="1"/>
            <a:r>
              <a:rPr lang="fr-FR" sz="1200" smtClean="0"/>
              <a:t>Eoliennes à axe vertical hybrides</a:t>
            </a:r>
          </a:p>
          <a:p>
            <a:pPr eaLnBrk="1" hangingPunct="1"/>
            <a:r>
              <a:rPr lang="fr-FR" sz="1200" smtClean="0"/>
              <a:t>Améliorations des performances des éoliennes</a:t>
            </a:r>
          </a:p>
          <a:p>
            <a:pPr eaLnBrk="1" hangingPunct="1"/>
            <a:r>
              <a:rPr lang="fr-FR" sz="1200" smtClean="0"/>
              <a:t>La ressource éolien - Turbulence autour des bâtiments</a:t>
            </a:r>
          </a:p>
          <a:p>
            <a:pPr eaLnBrk="1" hangingPunct="1"/>
            <a:r>
              <a:rPr lang="fr-FR" sz="1200" smtClean="0"/>
              <a:t>Exemples d’éoliennes intégrées </a:t>
            </a:r>
          </a:p>
          <a:p>
            <a:pPr lvl="1" eaLnBrk="1" hangingPunct="1"/>
            <a:r>
              <a:rPr lang="fr-FR" sz="1200" smtClean="0"/>
              <a:t>Aux bâtiments</a:t>
            </a:r>
          </a:p>
          <a:p>
            <a:pPr lvl="1" eaLnBrk="1" hangingPunct="1"/>
            <a:r>
              <a:rPr lang="fr-FR" sz="1200" smtClean="0"/>
              <a:t>Aux infrastructures</a:t>
            </a:r>
          </a:p>
          <a:p>
            <a:pPr eaLnBrk="1" hangingPunct="1"/>
            <a:r>
              <a:rPr lang="fr-FR" sz="1200" smtClean="0"/>
              <a:t>Impact des éoliennes sur le milieu urbain (bruit, sécurité…)</a:t>
            </a:r>
          </a:p>
          <a:p>
            <a:pPr eaLnBrk="1" hangingPunct="1"/>
            <a:r>
              <a:rPr lang="fr-FR" sz="1200" smtClean="0"/>
              <a:t>Aspects législatifs</a:t>
            </a:r>
          </a:p>
          <a:p>
            <a:pPr eaLnBrk="1" hangingPunct="1"/>
            <a:r>
              <a:rPr lang="fr-FR" sz="1200" smtClean="0"/>
              <a:t>Aspects économiques</a:t>
            </a:r>
          </a:p>
          <a:p>
            <a:pPr eaLnBrk="1" hangingPunct="1"/>
            <a:r>
              <a:rPr lang="fr-FR" sz="1200" smtClean="0"/>
              <a:t>Aides financières</a:t>
            </a:r>
          </a:p>
          <a:p>
            <a:pPr eaLnBrk="1" hangingPunct="1"/>
            <a:r>
              <a:rPr lang="fr-FR" sz="1200" smtClean="0"/>
              <a:t>En guise de résumé …</a:t>
            </a:r>
          </a:p>
          <a:p>
            <a:pPr eaLnBrk="1" hangingPunct="1"/>
            <a:r>
              <a:rPr lang="fr-FR" sz="1200" smtClean="0"/>
              <a:t>… Et de Conclusion</a:t>
            </a:r>
          </a:p>
          <a:p>
            <a:pPr eaLnBrk="1" hangingPunct="1"/>
            <a:r>
              <a:rPr lang="fr-FR" sz="1200" smtClean="0"/>
              <a:t>Bibliographie</a:t>
            </a:r>
          </a:p>
          <a:p>
            <a:pPr eaLnBrk="1" hangingPunct="1"/>
            <a:r>
              <a:rPr lang="fr-FR" sz="1200" smtClean="0"/>
              <a:t>Annexes</a:t>
            </a:r>
          </a:p>
        </p:txBody>
      </p:sp>
      <p:sp>
        <p:nvSpPr>
          <p:cNvPr id="3" name="Titre 2"/>
          <p:cNvSpPr>
            <a:spLocks noGrp="1"/>
          </p:cNvSpPr>
          <p:nvPr>
            <p:ph type="title"/>
          </p:nvPr>
        </p:nvSpPr>
        <p:spPr>
          <a:xfrm>
            <a:off x="474663" y="255588"/>
            <a:ext cx="8229599" cy="634082"/>
          </a:xfrm>
        </p:spPr>
        <p:txBody>
          <a:bodyPr/>
          <a:lstStyle/>
          <a:p>
            <a:pPr algn="r" eaLnBrk="1" hangingPunct="1">
              <a:defRPr/>
            </a:pPr>
            <a:r>
              <a:rPr lang="fr-FR" dirty="0" smtClean="0"/>
              <a:t>Sommaire</a:t>
            </a: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p:cNvSpPr>
            <a:spLocks noChangeArrowheads="1"/>
          </p:cNvSpPr>
          <p:nvPr/>
        </p:nvSpPr>
        <p:spPr bwMode="auto">
          <a:xfrm>
            <a:off x="3132138" y="4005263"/>
            <a:ext cx="5797580" cy="2308324"/>
          </a:xfrm>
          <a:prstGeom prst="rect">
            <a:avLst/>
          </a:prstGeom>
          <a:noFill/>
          <a:ln w="9525">
            <a:noFill/>
            <a:miter lim="800000"/>
            <a:headEnd/>
            <a:tailEnd/>
          </a:ln>
        </p:spPr>
        <p:txBody>
          <a:bodyPr wrap="square">
            <a:spAutoFit/>
          </a:bodyPr>
          <a:lstStyle/>
          <a:p>
            <a:r>
              <a:rPr lang="fr-FR" sz="1400" b="1" u="sng" dirty="0">
                <a:latin typeface="Lucida Sans Unicode" pitchFamily="34" charset="0"/>
              </a:rPr>
              <a:t>Caractéristiques techniques</a:t>
            </a:r>
          </a:p>
          <a:p>
            <a:endParaRPr lang="fr-FR" sz="1400" dirty="0">
              <a:latin typeface="Lucida Sans Unicode" pitchFamily="34" charset="0"/>
            </a:endParaRPr>
          </a:p>
          <a:p>
            <a:pPr>
              <a:buFont typeface="Arial" charset="0"/>
              <a:buChar char="•"/>
            </a:pPr>
            <a:r>
              <a:rPr lang="fr-FR" sz="1400" dirty="0">
                <a:latin typeface="Lucida Sans Unicode" pitchFamily="34" charset="0"/>
              </a:rPr>
              <a:t> Eolienne à axe vertical (type </a:t>
            </a:r>
            <a:r>
              <a:rPr lang="fr-FR" sz="1600" b="1" dirty="0" err="1">
                <a:latin typeface="Lucida Sans Unicode" pitchFamily="34" charset="0"/>
              </a:rPr>
              <a:t>Savonius</a:t>
            </a:r>
            <a:r>
              <a:rPr lang="fr-FR" sz="1400" dirty="0">
                <a:latin typeface="Lucida Sans Unicode" pitchFamily="34" charset="0"/>
              </a:rPr>
              <a:t>) </a:t>
            </a:r>
            <a:r>
              <a:rPr lang="fr-FR" sz="1600" b="1" dirty="0">
                <a:latin typeface="Lucida Sans Unicode" pitchFamily="34" charset="0"/>
              </a:rPr>
              <a:t>3W à 10 m/s</a:t>
            </a:r>
          </a:p>
          <a:p>
            <a:pPr>
              <a:buFont typeface="Arial" charset="0"/>
              <a:buChar char="•"/>
            </a:pPr>
            <a:r>
              <a:rPr lang="fr-FR" sz="1400" dirty="0">
                <a:latin typeface="Lucida Sans Unicode" pitchFamily="34" charset="0"/>
              </a:rPr>
              <a:t> Panneaux photovoltaïques 2 x 5 </a:t>
            </a:r>
            <a:r>
              <a:rPr lang="fr-FR" sz="1400" dirty="0" err="1">
                <a:latin typeface="Lucida Sans Unicode" pitchFamily="34" charset="0"/>
              </a:rPr>
              <a:t>Wc</a:t>
            </a:r>
            <a:endParaRPr lang="fr-FR" sz="1400" dirty="0">
              <a:latin typeface="Lucida Sans Unicode" pitchFamily="34" charset="0"/>
            </a:endParaRPr>
          </a:p>
          <a:p>
            <a:pPr>
              <a:buFont typeface="Arial" charset="0"/>
              <a:buChar char="•"/>
            </a:pPr>
            <a:r>
              <a:rPr lang="fr-FR" sz="1400" dirty="0">
                <a:latin typeface="Lucida Sans Unicode" pitchFamily="34" charset="0"/>
              </a:rPr>
              <a:t> 5 LED de 1,05 W avec 700 Lumens d’intensité lumineuse</a:t>
            </a:r>
          </a:p>
          <a:p>
            <a:pPr>
              <a:buFont typeface="Arial" charset="0"/>
              <a:buChar char="•"/>
            </a:pPr>
            <a:r>
              <a:rPr lang="fr-FR" sz="1400" dirty="0">
                <a:latin typeface="Lucida Sans Unicode" pitchFamily="34" charset="0"/>
              </a:rPr>
              <a:t> Batteries 24 Ah, 12 Volts</a:t>
            </a:r>
          </a:p>
          <a:p>
            <a:pPr>
              <a:buFont typeface="Arial" charset="0"/>
              <a:buChar char="•"/>
            </a:pPr>
            <a:r>
              <a:rPr lang="fr-FR" sz="1400" dirty="0">
                <a:latin typeface="Lucida Sans Unicode" pitchFamily="34" charset="0"/>
              </a:rPr>
              <a:t> Mât en acier de 3 mètres</a:t>
            </a:r>
          </a:p>
          <a:p>
            <a:pPr>
              <a:buFont typeface="Arial" charset="0"/>
              <a:buChar char="•"/>
            </a:pPr>
            <a:r>
              <a:rPr lang="fr-FR" sz="1400" dirty="0">
                <a:latin typeface="Lucida Sans Unicode" pitchFamily="34" charset="0"/>
              </a:rPr>
              <a:t> Autonomie :</a:t>
            </a:r>
            <a:r>
              <a:rPr lang="fr-FR" sz="1600" b="1" dirty="0">
                <a:latin typeface="Lucida Sans Unicode" pitchFamily="34" charset="0"/>
              </a:rPr>
              <a:t>10 jours pour 3 heures de fonctionnement </a:t>
            </a:r>
            <a:r>
              <a:rPr lang="fr-FR" sz="1400" dirty="0">
                <a:latin typeface="Lucida Sans Unicode" pitchFamily="34" charset="0"/>
              </a:rPr>
              <a:t>par nuit en pleine puissance</a:t>
            </a:r>
            <a:r>
              <a:rPr lang="fr-FR" sz="1400" dirty="0" smtClean="0">
                <a:latin typeface="Lucida Sans Unicode" pitchFamily="34" charset="0"/>
              </a:rPr>
              <a:t>.</a:t>
            </a:r>
            <a:endParaRPr lang="fr-FR" sz="1400" dirty="0">
              <a:latin typeface="Lucida Sans Unicode" pitchFamily="34" charset="0"/>
            </a:endParaRPr>
          </a:p>
          <a:p>
            <a:pPr>
              <a:buFont typeface="Arial" charset="0"/>
              <a:buChar char="•"/>
            </a:pPr>
            <a:r>
              <a:rPr lang="fr-FR" sz="1400" dirty="0">
                <a:latin typeface="Lucida Sans Unicode" pitchFamily="34" charset="0"/>
              </a:rPr>
              <a:t> Distance conseillée entre lampadaire : 15 mètres maximum</a:t>
            </a:r>
          </a:p>
        </p:txBody>
      </p:sp>
      <p:pic>
        <p:nvPicPr>
          <p:cNvPr id="48130" name="Image 6" descr="lampadaire-photovoltaique-lumea.jpg"/>
          <p:cNvPicPr>
            <a:picLocks noChangeAspect="1"/>
          </p:cNvPicPr>
          <p:nvPr/>
        </p:nvPicPr>
        <p:blipFill>
          <a:blip r:embed="rId2" cstate="print"/>
          <a:srcRect/>
          <a:stretch>
            <a:fillRect/>
          </a:stretch>
        </p:blipFill>
        <p:spPr bwMode="auto">
          <a:xfrm>
            <a:off x="142875" y="2420938"/>
            <a:ext cx="2952750" cy="4176712"/>
          </a:xfrm>
          <a:prstGeom prst="rect">
            <a:avLst/>
          </a:prstGeom>
          <a:noFill/>
          <a:ln w="9525">
            <a:noFill/>
            <a:miter lim="800000"/>
            <a:headEnd/>
            <a:tailEnd/>
          </a:ln>
        </p:spPr>
      </p:pic>
      <p:pic>
        <p:nvPicPr>
          <p:cNvPr id="48131" name="Image 7" descr="lampadaire-lumea-solaire-eolien.jpg"/>
          <p:cNvPicPr>
            <a:picLocks noChangeAspect="1"/>
          </p:cNvPicPr>
          <p:nvPr/>
        </p:nvPicPr>
        <p:blipFill>
          <a:blip r:embed="rId3" cstate="print"/>
          <a:srcRect/>
          <a:stretch>
            <a:fillRect/>
          </a:stretch>
        </p:blipFill>
        <p:spPr bwMode="auto">
          <a:xfrm>
            <a:off x="6300788" y="1050925"/>
            <a:ext cx="2606675" cy="3314700"/>
          </a:xfrm>
          <a:prstGeom prst="rect">
            <a:avLst/>
          </a:prstGeom>
          <a:noFill/>
          <a:ln w="9525">
            <a:noFill/>
            <a:miter lim="800000"/>
            <a:headEnd/>
            <a:tailEnd/>
          </a:ln>
        </p:spPr>
      </p:pic>
      <p:sp>
        <p:nvSpPr>
          <p:cNvPr id="48132" name="Rectangle 8"/>
          <p:cNvSpPr>
            <a:spLocks noChangeArrowheads="1"/>
          </p:cNvSpPr>
          <p:nvPr/>
        </p:nvSpPr>
        <p:spPr bwMode="auto">
          <a:xfrm>
            <a:off x="5508625" y="6453188"/>
            <a:ext cx="3148013" cy="276225"/>
          </a:xfrm>
          <a:prstGeom prst="rect">
            <a:avLst/>
          </a:prstGeom>
          <a:noFill/>
          <a:ln w="9525">
            <a:noFill/>
            <a:miter lim="800000"/>
            <a:headEnd/>
            <a:tailEnd/>
          </a:ln>
        </p:spPr>
        <p:txBody>
          <a:bodyPr wrap="none">
            <a:spAutoFit/>
          </a:bodyPr>
          <a:lstStyle/>
          <a:p>
            <a:r>
              <a:rPr lang="fr-FR" sz="1000" i="1"/>
              <a:t>Source : http</a:t>
            </a:r>
            <a:r>
              <a:rPr lang="fr-FR" sz="1200" i="1">
                <a:latin typeface="Lucida Sans Unicode" pitchFamily="34" charset="0"/>
              </a:rPr>
              <a:t>://sii-technologie.ac-rouen.fr</a:t>
            </a:r>
          </a:p>
        </p:txBody>
      </p:sp>
      <p:sp>
        <p:nvSpPr>
          <p:cNvPr id="6" name="Titre 2"/>
          <p:cNvSpPr>
            <a:spLocks noGrp="1"/>
          </p:cNvSpPr>
          <p:nvPr>
            <p:ph type="title"/>
          </p:nvPr>
        </p:nvSpPr>
        <p:spPr>
          <a:xfrm>
            <a:off x="251520" y="0"/>
            <a:ext cx="8352928" cy="1143000"/>
          </a:xfrm>
        </p:spPr>
        <p:txBody>
          <a:bodyPr/>
          <a:lstStyle/>
          <a:p>
            <a:pPr algn="r" eaLnBrk="1" fontAlgn="auto" hangingPunct="1">
              <a:spcAft>
                <a:spcPts val="0"/>
              </a:spcAft>
              <a:defRPr/>
            </a:pPr>
            <a:r>
              <a:rPr lang="fr-FR" sz="2800" dirty="0" smtClean="0"/>
              <a:t>Éoliennes intégrées aux infrastructures</a:t>
            </a:r>
            <a:endParaRPr lang="fr-FR" sz="2800" dirty="0"/>
          </a:p>
        </p:txBody>
      </p:sp>
      <p:sp>
        <p:nvSpPr>
          <p:cNvPr id="48134" name="Espace réservé du contenu 8"/>
          <p:cNvSpPr>
            <a:spLocks noGrp="1"/>
          </p:cNvSpPr>
          <p:nvPr>
            <p:ph idx="1"/>
          </p:nvPr>
        </p:nvSpPr>
        <p:spPr>
          <a:xfrm>
            <a:off x="323850" y="1125538"/>
            <a:ext cx="8229600" cy="503237"/>
          </a:xfrm>
        </p:spPr>
        <p:txBody>
          <a:bodyPr/>
          <a:lstStyle/>
          <a:p>
            <a:pPr eaLnBrk="1" hangingPunct="1"/>
            <a:r>
              <a:rPr lang="fr-FR" smtClean="0"/>
              <a:t>Les lampadaires</a:t>
            </a:r>
          </a:p>
          <a:p>
            <a:pPr lvl="1" eaLnBrk="1" hangingPunct="1">
              <a:buFont typeface="Verdana" pitchFamily="34" charset="0"/>
              <a:buNone/>
            </a:pPr>
            <a:endParaRPr lang="fr-FR" smtClean="0"/>
          </a:p>
        </p:txBody>
      </p:sp>
      <p:sp>
        <p:nvSpPr>
          <p:cNvPr id="48135" name="Rectangle 7"/>
          <p:cNvSpPr>
            <a:spLocks noChangeArrowheads="1"/>
          </p:cNvSpPr>
          <p:nvPr/>
        </p:nvSpPr>
        <p:spPr bwMode="auto">
          <a:xfrm>
            <a:off x="755650" y="1700213"/>
            <a:ext cx="5184775" cy="400050"/>
          </a:xfrm>
          <a:prstGeom prst="rect">
            <a:avLst/>
          </a:prstGeom>
          <a:noFill/>
          <a:ln w="9525">
            <a:noFill/>
            <a:miter lim="800000"/>
            <a:headEnd/>
            <a:tailEnd/>
          </a:ln>
        </p:spPr>
        <p:txBody>
          <a:bodyPr>
            <a:spAutoFit/>
          </a:bodyPr>
          <a:lstStyle/>
          <a:p>
            <a:r>
              <a:rPr lang="fr-FR" sz="2000">
                <a:solidFill>
                  <a:srgbClr val="000000"/>
                </a:solidFill>
              </a:rPr>
              <a:t>Lampadaire autonome LUMÉA bi-énergie </a:t>
            </a:r>
            <a:endParaRPr lang="fr-FR" sz="20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Image 5" descr="solar_panel_savonius_tower.jpg"/>
          <p:cNvPicPr>
            <a:picLocks noChangeAspect="1"/>
          </p:cNvPicPr>
          <p:nvPr/>
        </p:nvPicPr>
        <p:blipFill>
          <a:blip r:embed="rId2" cstate="print"/>
          <a:srcRect/>
          <a:stretch>
            <a:fillRect/>
          </a:stretch>
        </p:blipFill>
        <p:spPr bwMode="auto">
          <a:xfrm>
            <a:off x="23813" y="1916113"/>
            <a:ext cx="4403725" cy="3168650"/>
          </a:xfrm>
          <a:prstGeom prst="rect">
            <a:avLst/>
          </a:prstGeom>
          <a:noFill/>
          <a:ln w="9525">
            <a:noFill/>
            <a:miter lim="800000"/>
            <a:headEnd/>
            <a:tailEnd/>
          </a:ln>
        </p:spPr>
      </p:pic>
      <p:sp>
        <p:nvSpPr>
          <p:cNvPr id="49154" name="Rectangle 6"/>
          <p:cNvSpPr>
            <a:spLocks noChangeArrowheads="1"/>
          </p:cNvSpPr>
          <p:nvPr/>
        </p:nvSpPr>
        <p:spPr bwMode="auto">
          <a:xfrm>
            <a:off x="395288" y="5157788"/>
            <a:ext cx="3888680" cy="1077218"/>
          </a:xfrm>
          <a:prstGeom prst="rect">
            <a:avLst/>
          </a:prstGeom>
          <a:noFill/>
          <a:ln w="9525">
            <a:noFill/>
            <a:miter lim="800000"/>
            <a:headEnd/>
            <a:tailEnd/>
          </a:ln>
        </p:spPr>
        <p:txBody>
          <a:bodyPr wrap="square">
            <a:spAutoFit/>
          </a:bodyPr>
          <a:lstStyle/>
          <a:p>
            <a:pPr algn="r"/>
            <a:r>
              <a:rPr lang="fr-FR" sz="1600" dirty="0"/>
              <a:t>Un panneau solaire et une </a:t>
            </a:r>
            <a:r>
              <a:rPr lang="fr-FR" sz="1600" b="1" dirty="0"/>
              <a:t>éolienne vertical de type SAVONIUS torsadée</a:t>
            </a:r>
            <a:r>
              <a:rPr lang="fr-FR" sz="1600" dirty="0"/>
              <a:t> permettent d’alimenter le système d’éclairage.</a:t>
            </a:r>
          </a:p>
        </p:txBody>
      </p:sp>
      <p:sp>
        <p:nvSpPr>
          <p:cNvPr id="49155" name="Rectangle 9"/>
          <p:cNvSpPr>
            <a:spLocks noChangeArrowheads="1"/>
          </p:cNvSpPr>
          <p:nvPr/>
        </p:nvSpPr>
        <p:spPr bwMode="auto">
          <a:xfrm>
            <a:off x="6310313" y="6611938"/>
            <a:ext cx="2833687" cy="246062"/>
          </a:xfrm>
          <a:prstGeom prst="rect">
            <a:avLst/>
          </a:prstGeom>
          <a:noFill/>
          <a:ln w="9525">
            <a:noFill/>
            <a:miter lim="800000"/>
            <a:headEnd/>
            <a:tailEnd/>
          </a:ln>
        </p:spPr>
        <p:txBody>
          <a:bodyPr wrap="none">
            <a:spAutoFit/>
          </a:bodyPr>
          <a:lstStyle/>
          <a:p>
            <a:r>
              <a:rPr lang="fr-FR" sz="1000" i="1"/>
              <a:t>Source : http://www.sun-groupe.com/index.php</a:t>
            </a:r>
          </a:p>
        </p:txBody>
      </p:sp>
      <p:sp>
        <p:nvSpPr>
          <p:cNvPr id="9" name="Titre 2"/>
          <p:cNvSpPr txBox="1">
            <a:spLocks/>
          </p:cNvSpPr>
          <p:nvPr/>
        </p:nvSpPr>
        <p:spPr>
          <a:xfrm>
            <a:off x="179512" y="0"/>
            <a:ext cx="8424936" cy="1143000"/>
          </a:xfrm>
          <a:prstGeom prst="rect">
            <a:avLst/>
          </a:prstGeom>
        </p:spPr>
        <p:txBody>
          <a:bodyPr anchor="ctr">
            <a:normAutofit/>
            <a:scene3d>
              <a:camera prst="orthographicFront"/>
              <a:lightRig rig="soft" dir="t"/>
            </a:scene3d>
            <a:sp3d prstMaterial="softEdge">
              <a:bevelT w="25400" h="25400"/>
            </a:sp3d>
          </a:bodyPr>
          <a:lstStyle/>
          <a:p>
            <a:pPr algn="r" fontAlgn="auto">
              <a:spcAft>
                <a:spcPts val="0"/>
              </a:spcAft>
              <a:defRPr/>
            </a:pPr>
            <a:r>
              <a:rPr lang="fr-FR" sz="2800" b="1" dirty="0">
                <a:solidFill>
                  <a:schemeClr val="tx2"/>
                </a:solidFill>
                <a:effectLst>
                  <a:outerShdw blurRad="31750" dist="25400" dir="5400000" algn="tl" rotWithShape="0">
                    <a:srgbClr val="000000">
                      <a:alpha val="25000"/>
                    </a:srgbClr>
                  </a:outerShdw>
                </a:effectLst>
                <a:latin typeface="Lucida Sans Unicode" pitchFamily="34" charset="0"/>
                <a:ea typeface="+mj-ea"/>
                <a:cs typeface="+mj-cs"/>
              </a:rPr>
              <a:t>Éoliennes intégrées aux infrastructures</a:t>
            </a:r>
            <a:endParaRPr lang="fr-FR" sz="2800" b="1" dirty="0">
              <a:solidFill>
                <a:schemeClr val="tx2"/>
              </a:solidFill>
              <a:effectLst>
                <a:outerShdw blurRad="31750" dist="25400" dir="5400000" algn="tl" rotWithShape="0">
                  <a:srgbClr val="000000">
                    <a:alpha val="25000"/>
                  </a:srgbClr>
                </a:outerShdw>
              </a:effectLst>
              <a:latin typeface="+mj-lt"/>
              <a:ea typeface="+mj-ea"/>
              <a:cs typeface="+mj-cs"/>
            </a:endParaRPr>
          </a:p>
        </p:txBody>
      </p:sp>
      <p:sp>
        <p:nvSpPr>
          <p:cNvPr id="10" name="Espace réservé du contenu 8"/>
          <p:cNvSpPr txBox="1">
            <a:spLocks/>
          </p:cNvSpPr>
          <p:nvPr/>
        </p:nvSpPr>
        <p:spPr bwMode="auto">
          <a:xfrm>
            <a:off x="323850" y="1125538"/>
            <a:ext cx="8229600" cy="503237"/>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Char char=""/>
              <a:defRPr/>
            </a:pPr>
            <a:r>
              <a:rPr lang="fr-FR" sz="2400">
                <a:latin typeface="+mn-lt"/>
                <a:cs typeface="+mn-cs"/>
              </a:rPr>
              <a:t>Les lampadaires</a:t>
            </a:r>
          </a:p>
          <a:p>
            <a:pPr marL="620713" lvl="1" indent="-228600">
              <a:spcBef>
                <a:spcPts val="325"/>
              </a:spcBef>
              <a:buClr>
                <a:schemeClr val="accent1"/>
              </a:buClr>
              <a:buFont typeface="Verdana" pitchFamily="34" charset="0"/>
              <a:buNone/>
              <a:defRPr/>
            </a:pPr>
            <a:endParaRPr lang="fr-FR" sz="2300" dirty="0">
              <a:latin typeface="+mn-lt"/>
              <a:cs typeface="+mn-cs"/>
            </a:endParaRPr>
          </a:p>
        </p:txBody>
      </p:sp>
      <p:sp>
        <p:nvSpPr>
          <p:cNvPr id="49158" name="Rectangle 11"/>
          <p:cNvSpPr>
            <a:spLocks noChangeArrowheads="1"/>
          </p:cNvSpPr>
          <p:nvPr/>
        </p:nvSpPr>
        <p:spPr bwMode="auto">
          <a:xfrm>
            <a:off x="4643438" y="4581525"/>
            <a:ext cx="4500562" cy="1877437"/>
          </a:xfrm>
          <a:prstGeom prst="rect">
            <a:avLst/>
          </a:prstGeom>
          <a:noFill/>
          <a:ln w="9525">
            <a:noFill/>
            <a:miter lim="800000"/>
            <a:headEnd/>
            <a:tailEnd/>
          </a:ln>
        </p:spPr>
        <p:txBody>
          <a:bodyPr wrap="square">
            <a:spAutoFit/>
          </a:bodyPr>
          <a:lstStyle/>
          <a:p>
            <a:r>
              <a:rPr lang="fr-FR" sz="1200" b="1" u="sng" dirty="0"/>
              <a:t>Configuration du système :</a:t>
            </a:r>
          </a:p>
          <a:p>
            <a:pPr>
              <a:buFont typeface="Arial" charset="0"/>
              <a:buChar char="•"/>
            </a:pPr>
            <a:r>
              <a:rPr lang="fr-FR" sz="1200" dirty="0"/>
              <a:t> Eolienne: </a:t>
            </a:r>
            <a:r>
              <a:rPr lang="fr-FR" sz="1600" b="1" dirty="0"/>
              <a:t>NHEOLIS</a:t>
            </a:r>
            <a:r>
              <a:rPr lang="fr-FR" sz="1200" dirty="0"/>
              <a:t> 3D04 de </a:t>
            </a:r>
            <a:r>
              <a:rPr lang="fr-FR" sz="1600" b="1" dirty="0"/>
              <a:t>300W</a:t>
            </a:r>
          </a:p>
          <a:p>
            <a:pPr>
              <a:buFont typeface="Arial" charset="0"/>
              <a:buChar char="•"/>
            </a:pPr>
            <a:r>
              <a:rPr lang="fr-FR" sz="1200" dirty="0"/>
              <a:t> Panneau solaire: 2  silicium </a:t>
            </a:r>
            <a:r>
              <a:rPr lang="fr-FR" sz="1200" dirty="0" err="1"/>
              <a:t>polycristallin</a:t>
            </a:r>
            <a:r>
              <a:rPr lang="fr-FR" sz="1200" dirty="0"/>
              <a:t> 180W / 24V</a:t>
            </a:r>
          </a:p>
          <a:p>
            <a:pPr>
              <a:buFont typeface="Arial" charset="0"/>
              <a:buChar char="•"/>
            </a:pPr>
            <a:r>
              <a:rPr lang="fr-FR" sz="1200" dirty="0"/>
              <a:t> Batterie: 2 batteries de 200 V CC / 12 V CC à décharge profonde, </a:t>
            </a:r>
          </a:p>
          <a:p>
            <a:pPr>
              <a:buFont typeface="Arial" charset="0"/>
              <a:buChar char="•"/>
            </a:pPr>
            <a:r>
              <a:rPr lang="fr-FR" sz="1200" dirty="0"/>
              <a:t> Lampe LED: 1 unité de </a:t>
            </a:r>
            <a:r>
              <a:rPr lang="fr-FR" sz="1200" dirty="0" err="1"/>
              <a:t>Bridgelux</a:t>
            </a:r>
            <a:r>
              <a:rPr lang="fr-FR" sz="1200" dirty="0"/>
              <a:t> LED 80P x 1W (blanc), Consommation d'énergie totale 103W, 20 Lux à 7m de hauteur</a:t>
            </a:r>
          </a:p>
          <a:p>
            <a:pPr>
              <a:buFont typeface="Arial" charset="0"/>
              <a:buChar char="•"/>
            </a:pPr>
            <a:r>
              <a:rPr lang="fr-FR" sz="1200" dirty="0"/>
              <a:t> Autonomie : </a:t>
            </a:r>
            <a:r>
              <a:rPr lang="fr-FR" sz="1600" b="1" dirty="0"/>
              <a:t>10 heures / jour</a:t>
            </a:r>
            <a:r>
              <a:rPr lang="fr-FR" sz="1200" dirty="0"/>
              <a:t>, travail en continu pour 4 à 5 jours pluvieux et nuageux</a:t>
            </a:r>
          </a:p>
        </p:txBody>
      </p:sp>
      <p:pic>
        <p:nvPicPr>
          <p:cNvPr id="49159" name="Image 12" descr="90W-Hybrid-Streetlight-LED-with-300W-Wind-Turbine-and-360W-Solar-Panels.jpg"/>
          <p:cNvPicPr>
            <a:picLocks noChangeAspect="1"/>
          </p:cNvPicPr>
          <p:nvPr/>
        </p:nvPicPr>
        <p:blipFill>
          <a:blip r:embed="rId3" cstate="print"/>
          <a:srcRect/>
          <a:stretch>
            <a:fillRect/>
          </a:stretch>
        </p:blipFill>
        <p:spPr bwMode="auto">
          <a:xfrm>
            <a:off x="5435600" y="1125538"/>
            <a:ext cx="3357563" cy="335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Espace réservé du contenu 3" descr="feeldesain-solvinden-solar-wind-powered-pendant-lamp__0138527_PE297989_S4.jpg"/>
          <p:cNvPicPr>
            <a:picLocks noGrp="1" noChangeAspect="1"/>
          </p:cNvPicPr>
          <p:nvPr>
            <p:ph idx="1"/>
          </p:nvPr>
        </p:nvPicPr>
        <p:blipFill>
          <a:blip r:embed="rId2" cstate="print"/>
          <a:srcRect l="10432" t="5656" r="10872" b="8636"/>
          <a:stretch>
            <a:fillRect/>
          </a:stretch>
        </p:blipFill>
        <p:spPr>
          <a:xfrm>
            <a:off x="5364163" y="4797425"/>
            <a:ext cx="3725862" cy="2060575"/>
          </a:xfrm>
        </p:spPr>
      </p:pic>
      <p:pic>
        <p:nvPicPr>
          <p:cNvPr id="50178" name="Image 4" descr="lampadaire_solaire_1.jpg"/>
          <p:cNvPicPr>
            <a:picLocks noChangeAspect="1"/>
          </p:cNvPicPr>
          <p:nvPr/>
        </p:nvPicPr>
        <p:blipFill>
          <a:blip r:embed="rId3" cstate="print"/>
          <a:srcRect/>
          <a:stretch>
            <a:fillRect/>
          </a:stretch>
        </p:blipFill>
        <p:spPr bwMode="auto">
          <a:xfrm>
            <a:off x="4787900" y="981075"/>
            <a:ext cx="4203700" cy="3311525"/>
          </a:xfrm>
          <a:prstGeom prst="rect">
            <a:avLst/>
          </a:prstGeom>
          <a:noFill/>
          <a:ln w="9525">
            <a:noFill/>
            <a:miter lim="800000"/>
            <a:headEnd/>
            <a:tailEnd/>
          </a:ln>
        </p:spPr>
      </p:pic>
      <p:pic>
        <p:nvPicPr>
          <p:cNvPr id="50179" name="Image 5" descr="lampadaire_solaire_2.jpg"/>
          <p:cNvPicPr>
            <a:picLocks noChangeAspect="1"/>
          </p:cNvPicPr>
          <p:nvPr/>
        </p:nvPicPr>
        <p:blipFill>
          <a:blip r:embed="rId4" cstate="print"/>
          <a:srcRect/>
          <a:stretch>
            <a:fillRect/>
          </a:stretch>
        </p:blipFill>
        <p:spPr bwMode="auto">
          <a:xfrm>
            <a:off x="1116013" y="1628775"/>
            <a:ext cx="2376487" cy="2665413"/>
          </a:xfrm>
          <a:prstGeom prst="rect">
            <a:avLst/>
          </a:prstGeom>
          <a:noFill/>
          <a:ln w="9525">
            <a:noFill/>
            <a:miter lim="800000"/>
            <a:headEnd/>
            <a:tailEnd/>
          </a:ln>
        </p:spPr>
      </p:pic>
      <p:sp>
        <p:nvSpPr>
          <p:cNvPr id="50180" name="Rectangle 6"/>
          <p:cNvSpPr>
            <a:spLocks noChangeArrowheads="1"/>
          </p:cNvSpPr>
          <p:nvPr/>
        </p:nvSpPr>
        <p:spPr bwMode="auto">
          <a:xfrm>
            <a:off x="2484438" y="5732463"/>
            <a:ext cx="2447925" cy="554037"/>
          </a:xfrm>
          <a:prstGeom prst="rect">
            <a:avLst/>
          </a:prstGeom>
          <a:noFill/>
          <a:ln w="9525">
            <a:noFill/>
            <a:miter lim="800000"/>
            <a:headEnd/>
            <a:tailEnd/>
          </a:ln>
        </p:spPr>
        <p:txBody>
          <a:bodyPr>
            <a:spAutoFit/>
          </a:bodyPr>
          <a:lstStyle/>
          <a:p>
            <a:r>
              <a:rPr lang="fr-FR" sz="1000" i="1"/>
              <a:t>Source : https://www.feeldesain.com/solvinden-solarwind-powered-lamp.html</a:t>
            </a:r>
          </a:p>
        </p:txBody>
      </p:sp>
      <p:sp>
        <p:nvSpPr>
          <p:cNvPr id="50181" name="Rectangle 7"/>
          <p:cNvSpPr>
            <a:spLocks noChangeArrowheads="1"/>
          </p:cNvSpPr>
          <p:nvPr/>
        </p:nvSpPr>
        <p:spPr bwMode="auto">
          <a:xfrm>
            <a:off x="323850" y="4365625"/>
            <a:ext cx="8496300" cy="307975"/>
          </a:xfrm>
          <a:prstGeom prst="rect">
            <a:avLst/>
          </a:prstGeom>
          <a:noFill/>
          <a:ln w="9525">
            <a:noFill/>
            <a:miter lim="800000"/>
            <a:headEnd/>
            <a:tailEnd/>
          </a:ln>
        </p:spPr>
        <p:txBody>
          <a:bodyPr>
            <a:spAutoFit/>
          </a:bodyPr>
          <a:lstStyle/>
          <a:p>
            <a:r>
              <a:rPr lang="fr-FR" sz="1400"/>
              <a:t>Concept de lampadaire conçu pour exploiter l’</a:t>
            </a:r>
            <a:r>
              <a:rPr lang="fr-FR" sz="1400" b="1"/>
              <a:t>énergie du vent</a:t>
            </a:r>
            <a:r>
              <a:rPr lang="fr-FR" sz="1400"/>
              <a:t> </a:t>
            </a:r>
            <a:r>
              <a:rPr lang="fr-FR" sz="1400" i="1"/>
              <a:t>(designer Kyung Kim Kuk)</a:t>
            </a:r>
            <a:r>
              <a:rPr lang="fr-FR" sz="1400"/>
              <a:t> …</a:t>
            </a:r>
          </a:p>
        </p:txBody>
      </p:sp>
      <p:sp>
        <p:nvSpPr>
          <p:cNvPr id="50182" name="Rectangle 8"/>
          <p:cNvSpPr>
            <a:spLocks noChangeArrowheads="1"/>
          </p:cNvSpPr>
          <p:nvPr/>
        </p:nvSpPr>
        <p:spPr bwMode="auto">
          <a:xfrm>
            <a:off x="250825" y="4746625"/>
            <a:ext cx="2376488" cy="554038"/>
          </a:xfrm>
          <a:prstGeom prst="rect">
            <a:avLst/>
          </a:prstGeom>
          <a:noFill/>
          <a:ln w="9525">
            <a:noFill/>
            <a:miter lim="800000"/>
            <a:headEnd/>
            <a:tailEnd/>
          </a:ln>
        </p:spPr>
        <p:txBody>
          <a:bodyPr>
            <a:spAutoFit/>
          </a:bodyPr>
          <a:lstStyle/>
          <a:p>
            <a:r>
              <a:rPr lang="fr-FR" sz="1000" i="1">
                <a:latin typeface="Lucida Sans Unicode" pitchFamily="34" charset="0"/>
              </a:rPr>
              <a:t>Source : http://</a:t>
            </a:r>
            <a:r>
              <a:rPr lang="fr-FR" sz="1000" i="1"/>
              <a:t>www.buzzecolo.com/3594/un-concept-de-lampadaire-eolienne</a:t>
            </a:r>
            <a:r>
              <a:rPr lang="fr-FR" sz="1000" i="1">
                <a:latin typeface="Lucida Sans Unicode" pitchFamily="34" charset="0"/>
              </a:rPr>
              <a:t>/</a:t>
            </a:r>
          </a:p>
        </p:txBody>
      </p:sp>
      <p:sp>
        <p:nvSpPr>
          <p:cNvPr id="8" name="Titre 2"/>
          <p:cNvSpPr>
            <a:spLocks noGrp="1"/>
          </p:cNvSpPr>
          <p:nvPr>
            <p:ph type="title"/>
          </p:nvPr>
        </p:nvSpPr>
        <p:spPr>
          <a:xfrm>
            <a:off x="251520" y="0"/>
            <a:ext cx="8352928" cy="1143000"/>
          </a:xfrm>
        </p:spPr>
        <p:txBody>
          <a:bodyPr/>
          <a:lstStyle/>
          <a:p>
            <a:pPr algn="r" eaLnBrk="1" fontAlgn="auto" hangingPunct="1">
              <a:spcAft>
                <a:spcPts val="0"/>
              </a:spcAft>
              <a:defRPr/>
            </a:pPr>
            <a:r>
              <a:rPr lang="fr-FR" sz="2800" dirty="0" smtClean="0"/>
              <a:t>Éoliennes intégrées aux infrastructures</a:t>
            </a:r>
            <a:endParaRPr lang="fr-FR" sz="2800" dirty="0"/>
          </a:p>
        </p:txBody>
      </p:sp>
      <p:sp>
        <p:nvSpPr>
          <p:cNvPr id="9" name="Espace réservé du contenu 8"/>
          <p:cNvSpPr txBox="1">
            <a:spLocks/>
          </p:cNvSpPr>
          <p:nvPr/>
        </p:nvSpPr>
        <p:spPr bwMode="auto">
          <a:xfrm>
            <a:off x="179388" y="908050"/>
            <a:ext cx="8229600" cy="503238"/>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Char char=""/>
              <a:defRPr/>
            </a:pPr>
            <a:r>
              <a:rPr lang="fr-FR" sz="2400" dirty="0">
                <a:latin typeface="+mn-lt"/>
                <a:cs typeface="+mn-cs"/>
              </a:rPr>
              <a:t>Les lampadaires … design</a:t>
            </a:r>
          </a:p>
          <a:p>
            <a:pPr marL="620713" lvl="1" indent="-228600">
              <a:spcBef>
                <a:spcPts val="325"/>
              </a:spcBef>
              <a:buClr>
                <a:schemeClr val="accent1"/>
              </a:buClr>
              <a:buFont typeface="Verdana" pitchFamily="34" charset="0"/>
              <a:buNone/>
              <a:defRPr/>
            </a:pPr>
            <a:endParaRPr lang="fr-FR" sz="2300" dirty="0">
              <a:latin typeface="+mn-lt"/>
              <a:cs typeface="+mn-cs"/>
            </a:endParaRPr>
          </a:p>
        </p:txBody>
      </p:sp>
      <p:sp>
        <p:nvSpPr>
          <p:cNvPr id="10" name="ZoneTexte 9"/>
          <p:cNvSpPr txBox="1"/>
          <p:nvPr/>
        </p:nvSpPr>
        <p:spPr>
          <a:xfrm>
            <a:off x="3491880" y="2636912"/>
            <a:ext cx="1224136" cy="523220"/>
          </a:xfrm>
          <a:prstGeom prst="rect">
            <a:avLst/>
          </a:prstGeom>
          <a:solidFill>
            <a:srgbClr val="FFFF00"/>
          </a:solidFill>
        </p:spPr>
        <p:txBody>
          <a:bodyPr wrap="square" rtlCol="0">
            <a:spAutoFit/>
          </a:bodyPr>
          <a:lstStyle/>
          <a:p>
            <a:pPr algn="ctr"/>
            <a:r>
              <a:rPr lang="fr-FR" sz="1400" dirty="0" smtClean="0"/>
              <a:t>2 éoliennes DARRIEUS</a:t>
            </a:r>
            <a:endParaRPr lang="fr-FR" sz="1400" dirty="0"/>
          </a:p>
        </p:txBody>
      </p:sp>
      <p:cxnSp>
        <p:nvCxnSpPr>
          <p:cNvPr id="12" name="Connecteur droit avec flèche 11"/>
          <p:cNvCxnSpPr/>
          <p:nvPr/>
        </p:nvCxnSpPr>
        <p:spPr>
          <a:xfrm flipH="1">
            <a:off x="3275856" y="3140968"/>
            <a:ext cx="216024" cy="1440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3275856" y="3140968"/>
            <a:ext cx="216024" cy="57606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4283968" y="5157192"/>
            <a:ext cx="1224136" cy="523220"/>
          </a:xfrm>
          <a:prstGeom prst="rect">
            <a:avLst/>
          </a:prstGeom>
          <a:solidFill>
            <a:srgbClr val="FFFF00"/>
          </a:solidFill>
        </p:spPr>
        <p:txBody>
          <a:bodyPr wrap="square" rtlCol="0">
            <a:spAutoFit/>
          </a:bodyPr>
          <a:lstStyle/>
          <a:p>
            <a:pPr algn="ctr"/>
            <a:r>
              <a:rPr lang="fr-FR" sz="1400" dirty="0" smtClean="0"/>
              <a:t>Eolienne SAVONIUS</a:t>
            </a:r>
            <a:endParaRPr lang="fr-FR" sz="1400" dirty="0"/>
          </a:p>
        </p:txBody>
      </p:sp>
      <p:cxnSp>
        <p:nvCxnSpPr>
          <p:cNvPr id="18" name="Connecteur droit avec flèche 17"/>
          <p:cNvCxnSpPr/>
          <p:nvPr/>
        </p:nvCxnSpPr>
        <p:spPr>
          <a:xfrm>
            <a:off x="5508104" y="5661248"/>
            <a:ext cx="432048" cy="7200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contenu 1"/>
          <p:cNvSpPr>
            <a:spLocks noGrp="1"/>
          </p:cNvSpPr>
          <p:nvPr>
            <p:ph idx="1"/>
          </p:nvPr>
        </p:nvSpPr>
        <p:spPr>
          <a:xfrm>
            <a:off x="214282" y="928670"/>
            <a:ext cx="8929718" cy="5715040"/>
          </a:xfrm>
        </p:spPr>
        <p:txBody>
          <a:bodyPr/>
          <a:lstStyle/>
          <a:p>
            <a:pPr eaLnBrk="1" hangingPunct="1">
              <a:lnSpc>
                <a:spcPct val="150000"/>
              </a:lnSpc>
            </a:pPr>
            <a:r>
              <a:rPr lang="fr-FR" b="1" dirty="0" smtClean="0">
                <a:cs typeface="Arial" charset="0"/>
              </a:rPr>
              <a:t>Les nuisances sonores</a:t>
            </a:r>
          </a:p>
          <a:p>
            <a:pPr lvl="1" eaLnBrk="1" hangingPunct="1">
              <a:lnSpc>
                <a:spcPct val="150000"/>
              </a:lnSpc>
            </a:pPr>
            <a:r>
              <a:rPr lang="fr-FR" sz="1800" dirty="0" smtClean="0">
                <a:latin typeface="Arial" charset="0"/>
                <a:cs typeface="Arial" charset="0"/>
              </a:rPr>
              <a:t>Le bruit émis par une éolienne :</a:t>
            </a:r>
          </a:p>
          <a:p>
            <a:pPr lvl="2" eaLnBrk="1" hangingPunct="1">
              <a:lnSpc>
                <a:spcPct val="150000"/>
              </a:lnSpc>
            </a:pPr>
            <a:r>
              <a:rPr lang="fr-FR" sz="1800" dirty="0" smtClean="0">
                <a:latin typeface="Arial" charset="0"/>
                <a:cs typeface="Arial" charset="0"/>
              </a:rPr>
              <a:t>bruits </a:t>
            </a:r>
            <a:r>
              <a:rPr lang="fr-FR" sz="1800" b="1" dirty="0" smtClean="0">
                <a:solidFill>
                  <a:srgbClr val="FF0000"/>
                </a:solidFill>
                <a:latin typeface="Arial" charset="0"/>
                <a:cs typeface="Arial" charset="0"/>
              </a:rPr>
              <a:t>mécaniques</a:t>
            </a:r>
            <a:r>
              <a:rPr lang="fr-FR" sz="1800" dirty="0" smtClean="0">
                <a:latin typeface="Arial" charset="0"/>
                <a:cs typeface="Arial" charset="0"/>
              </a:rPr>
              <a:t> des différents composants en mouvement</a:t>
            </a:r>
          </a:p>
          <a:p>
            <a:pPr lvl="2" eaLnBrk="1" hangingPunct="1">
              <a:lnSpc>
                <a:spcPct val="150000"/>
              </a:lnSpc>
            </a:pPr>
            <a:r>
              <a:rPr lang="fr-FR" sz="1800" dirty="0" smtClean="0">
                <a:latin typeface="Arial" charset="0"/>
                <a:cs typeface="Arial" charset="0"/>
              </a:rPr>
              <a:t>bruit </a:t>
            </a:r>
            <a:r>
              <a:rPr lang="fr-FR" sz="1800" b="1" dirty="0" smtClean="0">
                <a:solidFill>
                  <a:srgbClr val="FF0000"/>
                </a:solidFill>
                <a:latin typeface="Arial" charset="0"/>
                <a:cs typeface="Arial" charset="0"/>
              </a:rPr>
              <a:t>aérodynamique</a:t>
            </a:r>
            <a:r>
              <a:rPr lang="fr-FR" sz="1800" dirty="0" smtClean="0">
                <a:latin typeface="Arial" charset="0"/>
                <a:cs typeface="Arial" charset="0"/>
              </a:rPr>
              <a:t> dû au mouvement des pales dans l’air. </a:t>
            </a:r>
          </a:p>
          <a:p>
            <a:pPr lvl="1" eaLnBrk="1" hangingPunct="1">
              <a:lnSpc>
                <a:spcPct val="150000"/>
              </a:lnSpc>
            </a:pPr>
            <a:endParaRPr lang="fr-FR" sz="1000" dirty="0" smtClean="0">
              <a:latin typeface="Arial" charset="0"/>
              <a:cs typeface="Arial" charset="0"/>
            </a:endParaRPr>
          </a:p>
          <a:p>
            <a:pPr lvl="1" eaLnBrk="1" hangingPunct="1">
              <a:lnSpc>
                <a:spcPct val="150000"/>
              </a:lnSpc>
            </a:pPr>
            <a:r>
              <a:rPr lang="fr-FR" sz="1800" b="1" dirty="0" smtClean="0">
                <a:solidFill>
                  <a:srgbClr val="FF0000"/>
                </a:solidFill>
                <a:latin typeface="Arial" charset="0"/>
                <a:cs typeface="Arial" charset="0"/>
              </a:rPr>
              <a:t>Notion</a:t>
            </a:r>
            <a:r>
              <a:rPr lang="fr-FR" sz="1800" dirty="0" smtClean="0">
                <a:solidFill>
                  <a:srgbClr val="FF0000"/>
                </a:solidFill>
                <a:latin typeface="Arial" charset="0"/>
                <a:cs typeface="Arial" charset="0"/>
              </a:rPr>
              <a:t> </a:t>
            </a:r>
            <a:r>
              <a:rPr lang="fr-FR" sz="1800" b="1" dirty="0" smtClean="0">
                <a:solidFill>
                  <a:srgbClr val="FF0000"/>
                </a:solidFill>
                <a:latin typeface="Arial" charset="0"/>
                <a:cs typeface="Arial" charset="0"/>
              </a:rPr>
              <a:t>d’émergence</a:t>
            </a:r>
            <a:r>
              <a:rPr lang="fr-FR" sz="1800" dirty="0" smtClean="0">
                <a:solidFill>
                  <a:srgbClr val="FF0000"/>
                </a:solidFill>
                <a:latin typeface="Arial" charset="0"/>
                <a:cs typeface="Arial" charset="0"/>
              </a:rPr>
              <a:t> </a:t>
            </a:r>
            <a:r>
              <a:rPr lang="fr-FR" sz="1800" dirty="0" smtClean="0">
                <a:latin typeface="Arial" charset="0"/>
                <a:cs typeface="Arial" charset="0"/>
              </a:rPr>
              <a:t>ou </a:t>
            </a:r>
            <a:r>
              <a:rPr lang="fr-FR" sz="1800" dirty="0" smtClean="0">
                <a:latin typeface="Arial" charset="0"/>
                <a:cs typeface="Arial" charset="0"/>
              </a:rPr>
              <a:t>dépassement du bruit par rapport aux bruits </a:t>
            </a:r>
            <a:r>
              <a:rPr lang="fr-FR" sz="1800" dirty="0" smtClean="0">
                <a:latin typeface="Arial" charset="0"/>
                <a:cs typeface="Arial" charset="0"/>
              </a:rPr>
              <a:t>environnants   </a:t>
            </a:r>
            <a:r>
              <a:rPr lang="fr-FR" sz="1400" dirty="0" smtClean="0">
                <a:latin typeface="Arial" charset="0"/>
                <a:cs typeface="Arial" charset="0"/>
              </a:rPr>
              <a:t>(Circulaire </a:t>
            </a:r>
            <a:r>
              <a:rPr lang="fr-FR" sz="1400" dirty="0" smtClean="0">
                <a:latin typeface="Arial" charset="0"/>
                <a:cs typeface="Arial" charset="0"/>
              </a:rPr>
              <a:t>du 27 février 1996 prise en application de la Loi sur le Bruit du 31 décembre 1992)</a:t>
            </a:r>
          </a:p>
          <a:p>
            <a:pPr lvl="2" eaLnBrk="1" hangingPunct="1">
              <a:lnSpc>
                <a:spcPct val="150000"/>
              </a:lnSpc>
            </a:pPr>
            <a:r>
              <a:rPr lang="fr-FR" sz="1800" dirty="0" smtClean="0">
                <a:latin typeface="Arial" charset="0"/>
                <a:cs typeface="Arial" charset="0"/>
              </a:rPr>
              <a:t>En période </a:t>
            </a:r>
            <a:r>
              <a:rPr lang="fr-FR" sz="1800" b="1" dirty="0" smtClean="0">
                <a:solidFill>
                  <a:srgbClr val="FF0000"/>
                </a:solidFill>
                <a:latin typeface="Arial" charset="0"/>
                <a:cs typeface="Arial" charset="0"/>
              </a:rPr>
              <a:t>diurne</a:t>
            </a:r>
            <a:r>
              <a:rPr lang="fr-FR" sz="1800" dirty="0" smtClean="0">
                <a:latin typeface="Arial" charset="0"/>
                <a:cs typeface="Arial" charset="0"/>
              </a:rPr>
              <a:t> (7h – 22h) : </a:t>
            </a:r>
            <a:r>
              <a:rPr lang="fr-FR" sz="1800" b="1" dirty="0" smtClean="0">
                <a:solidFill>
                  <a:srgbClr val="FF0000"/>
                </a:solidFill>
                <a:latin typeface="Arial" charset="0"/>
                <a:cs typeface="Arial" charset="0"/>
              </a:rPr>
              <a:t>émergence + 5 dB(A) </a:t>
            </a:r>
            <a:r>
              <a:rPr lang="fr-FR" sz="1800" dirty="0" smtClean="0">
                <a:latin typeface="Arial" charset="0"/>
                <a:cs typeface="Arial" charset="0"/>
              </a:rPr>
              <a:t></a:t>
            </a:r>
          </a:p>
          <a:p>
            <a:pPr lvl="2" eaLnBrk="1" hangingPunct="1">
              <a:lnSpc>
                <a:spcPct val="150000"/>
              </a:lnSpc>
            </a:pPr>
            <a:r>
              <a:rPr lang="fr-FR" sz="1800" dirty="0" smtClean="0">
                <a:latin typeface="Arial" charset="0"/>
                <a:cs typeface="Arial" charset="0"/>
              </a:rPr>
              <a:t>En période </a:t>
            </a:r>
            <a:r>
              <a:rPr lang="fr-FR" sz="1800" b="1" dirty="0" smtClean="0">
                <a:solidFill>
                  <a:srgbClr val="FF0000"/>
                </a:solidFill>
                <a:latin typeface="Arial" charset="0"/>
                <a:cs typeface="Arial" charset="0"/>
              </a:rPr>
              <a:t>nocturne</a:t>
            </a:r>
            <a:r>
              <a:rPr lang="fr-FR" sz="1800" dirty="0" smtClean="0">
                <a:latin typeface="Arial" charset="0"/>
                <a:cs typeface="Arial" charset="0"/>
              </a:rPr>
              <a:t> (22h – 7h) : </a:t>
            </a:r>
            <a:r>
              <a:rPr lang="fr-FR" sz="1800" b="1" dirty="0" smtClean="0">
                <a:solidFill>
                  <a:srgbClr val="FF0000"/>
                </a:solidFill>
                <a:latin typeface="Arial" charset="0"/>
                <a:cs typeface="Arial" charset="0"/>
              </a:rPr>
              <a:t>émergence + 3 dB(A)</a:t>
            </a:r>
          </a:p>
          <a:p>
            <a:pPr marL="896938" lvl="2" eaLnBrk="1" hangingPunct="1">
              <a:lnSpc>
                <a:spcPct val="150000"/>
              </a:lnSpc>
              <a:buFont typeface="Wingdings 2" pitchFamily="18" charset="2"/>
              <a:buNone/>
            </a:pPr>
            <a:r>
              <a:rPr lang="fr-FR" sz="1800" b="1" i="1" dirty="0" smtClean="0">
                <a:solidFill>
                  <a:schemeClr val="accent2"/>
                </a:solidFill>
                <a:effectLst>
                  <a:outerShdw blurRad="38100" dist="38100" dir="2700000" algn="tl">
                    <a:srgbClr val="C0C0C0"/>
                  </a:outerShdw>
                </a:effectLst>
                <a:latin typeface="Arial" charset="0"/>
                <a:cs typeface="Arial" charset="0"/>
              </a:rPr>
              <a:t>Dans </a:t>
            </a:r>
            <a:r>
              <a:rPr lang="fr-FR" sz="1800" b="1" i="1" dirty="0" smtClean="0">
                <a:solidFill>
                  <a:schemeClr val="accent2"/>
                </a:solidFill>
                <a:effectLst>
                  <a:outerShdw blurRad="38100" dist="38100" dir="2700000" algn="tl">
                    <a:srgbClr val="C0C0C0"/>
                  </a:outerShdw>
                </a:effectLst>
                <a:latin typeface="Arial" charset="0"/>
                <a:cs typeface="Arial" charset="0"/>
              </a:rPr>
              <a:t>la plupart des cas, le bruit de l’éolienne urbaine est couvert </a:t>
            </a:r>
            <a:r>
              <a:rPr lang="fr-FR" sz="1800" b="1" i="1" dirty="0" smtClean="0">
                <a:solidFill>
                  <a:schemeClr val="accent2"/>
                </a:solidFill>
                <a:effectLst>
                  <a:outerShdw blurRad="38100" dist="38100" dir="2700000" algn="tl">
                    <a:srgbClr val="C0C0C0"/>
                  </a:outerShdw>
                </a:effectLst>
                <a:latin typeface="Arial" charset="0"/>
                <a:cs typeface="Arial" charset="0"/>
              </a:rPr>
              <a:t>par </a:t>
            </a:r>
            <a:br>
              <a:rPr lang="fr-FR" sz="1800" b="1" i="1" dirty="0" smtClean="0">
                <a:solidFill>
                  <a:schemeClr val="accent2"/>
                </a:solidFill>
                <a:effectLst>
                  <a:outerShdw blurRad="38100" dist="38100" dir="2700000" algn="tl">
                    <a:srgbClr val="C0C0C0"/>
                  </a:outerShdw>
                </a:effectLst>
                <a:latin typeface="Arial" charset="0"/>
                <a:cs typeface="Arial" charset="0"/>
              </a:rPr>
            </a:br>
            <a:r>
              <a:rPr lang="fr-FR" sz="1800" b="1" i="1" dirty="0" smtClean="0">
                <a:solidFill>
                  <a:schemeClr val="accent2"/>
                </a:solidFill>
                <a:effectLst>
                  <a:outerShdw blurRad="38100" dist="38100" dir="2700000" algn="tl">
                    <a:srgbClr val="C0C0C0"/>
                  </a:outerShdw>
                </a:effectLst>
                <a:latin typeface="Arial" charset="0"/>
                <a:cs typeface="Arial" charset="0"/>
              </a:rPr>
              <a:t>                                 le </a:t>
            </a:r>
            <a:r>
              <a:rPr lang="fr-FR" sz="1800" b="1" i="1" dirty="0" smtClean="0">
                <a:solidFill>
                  <a:schemeClr val="accent2"/>
                </a:solidFill>
                <a:effectLst>
                  <a:outerShdw blurRad="38100" dist="38100" dir="2700000" algn="tl">
                    <a:srgbClr val="C0C0C0"/>
                  </a:outerShdw>
                </a:effectLst>
                <a:latin typeface="Arial" charset="0"/>
                <a:cs typeface="Arial" charset="0"/>
              </a:rPr>
              <a:t>bruit ambiant en moins de quelques mètres. </a:t>
            </a:r>
            <a:r>
              <a:rPr lang="fr-FR" sz="1800" b="1" i="1" dirty="0" smtClean="0">
                <a:solidFill>
                  <a:schemeClr val="accent2"/>
                </a:solidFill>
                <a:effectLst>
                  <a:outerShdw blurRad="38100" dist="38100" dir="2700000" algn="tl">
                    <a:srgbClr val="C0C0C0"/>
                  </a:outerShdw>
                </a:effectLst>
                <a:latin typeface="Arial" charset="0"/>
                <a:cs typeface="Arial" charset="0"/>
              </a:rPr>
              <a:t/>
            </a:r>
            <a:br>
              <a:rPr lang="fr-FR" sz="1800" b="1" i="1" dirty="0" smtClean="0">
                <a:solidFill>
                  <a:schemeClr val="accent2"/>
                </a:solidFill>
                <a:effectLst>
                  <a:outerShdw blurRad="38100" dist="38100" dir="2700000" algn="tl">
                    <a:srgbClr val="C0C0C0"/>
                  </a:outerShdw>
                </a:effectLst>
                <a:latin typeface="Arial" charset="0"/>
                <a:cs typeface="Arial" charset="0"/>
              </a:rPr>
            </a:br>
            <a:r>
              <a:rPr lang="fr-FR" sz="1800" b="1" i="1" dirty="0" smtClean="0">
                <a:solidFill>
                  <a:schemeClr val="accent2"/>
                </a:solidFill>
                <a:effectLst>
                  <a:outerShdw blurRad="38100" dist="38100" dir="2700000" algn="tl">
                    <a:srgbClr val="C0C0C0"/>
                  </a:outerShdw>
                </a:effectLst>
                <a:latin typeface="Arial" charset="0"/>
                <a:cs typeface="Arial" charset="0"/>
              </a:rPr>
              <a:t>                                                      </a:t>
            </a:r>
            <a:r>
              <a:rPr lang="fr-FR" sz="1800" b="1" i="1" u="sng" dirty="0" smtClean="0">
                <a:solidFill>
                  <a:schemeClr val="accent2"/>
                </a:solidFill>
                <a:effectLst>
                  <a:outerShdw blurRad="38100" dist="38100" dir="2700000" algn="tl">
                    <a:srgbClr val="C0C0C0"/>
                  </a:outerShdw>
                </a:effectLst>
                <a:latin typeface="Arial" charset="0"/>
                <a:cs typeface="Arial" charset="0"/>
              </a:rPr>
              <a:t>Voir </a:t>
            </a:r>
            <a:r>
              <a:rPr lang="fr-FR" sz="1800" b="1" i="1" u="sng" dirty="0" smtClean="0">
                <a:solidFill>
                  <a:schemeClr val="accent2"/>
                </a:solidFill>
                <a:effectLst>
                  <a:outerShdw blurRad="38100" dist="38100" dir="2700000" algn="tl">
                    <a:srgbClr val="C0C0C0"/>
                  </a:outerShdw>
                </a:effectLst>
                <a:latin typeface="Arial" charset="0"/>
                <a:cs typeface="Arial" charset="0"/>
              </a:rPr>
              <a:t>« Etude de cas » en annexe.</a:t>
            </a:r>
          </a:p>
        </p:txBody>
      </p:sp>
      <p:sp>
        <p:nvSpPr>
          <p:cNvPr id="3" name="Titre 2"/>
          <p:cNvSpPr>
            <a:spLocks noGrp="1"/>
          </p:cNvSpPr>
          <p:nvPr>
            <p:ph type="title"/>
          </p:nvPr>
        </p:nvSpPr>
        <p:spPr>
          <a:xfrm>
            <a:off x="0" y="274638"/>
            <a:ext cx="9144000" cy="706090"/>
          </a:xfrm>
        </p:spPr>
        <p:txBody>
          <a:bodyPr>
            <a:normAutofit fontScale="90000"/>
          </a:bodyPr>
          <a:lstStyle/>
          <a:p>
            <a:pPr algn="r" eaLnBrk="1" hangingPunct="1">
              <a:defRPr/>
            </a:pPr>
            <a:r>
              <a:rPr lang="fr-FR" dirty="0" smtClean="0"/>
              <a:t>Impact des éoliennes sur le milieu urbain  </a:t>
            </a:r>
            <a:r>
              <a:rPr lang="fr-FR" dirty="0" smtClean="0"/>
              <a:t>1/3 </a:t>
            </a:r>
            <a:endParaRPr lang="fr-FR" dirty="0"/>
          </a:p>
        </p:txBody>
      </p:sp>
      <p:sp>
        <p:nvSpPr>
          <p:cNvPr id="51203" name="Rectangle 6"/>
          <p:cNvSpPr>
            <a:spLocks noChangeArrowheads="1"/>
          </p:cNvSpPr>
          <p:nvPr/>
        </p:nvSpPr>
        <p:spPr bwMode="auto">
          <a:xfrm>
            <a:off x="0" y="6453188"/>
            <a:ext cx="3203575" cy="404812"/>
          </a:xfrm>
          <a:prstGeom prst="rect">
            <a:avLst/>
          </a:prstGeom>
          <a:noFill/>
          <a:ln w="9525">
            <a:noFill/>
            <a:miter lim="800000"/>
            <a:headEnd/>
            <a:tailEnd/>
          </a:ln>
        </p:spPr>
        <p:txBody>
          <a:bodyPr>
            <a:spAutoFit/>
          </a:bodyPr>
          <a:lstStyle/>
          <a:p>
            <a:r>
              <a:rPr lang="fr-FR" sz="1000" i="1"/>
              <a:t>[3] T. Grignoux, R. Gibert, P. Neau, C. Buthion, P.Salvi, Éoliennes en milieu urbain - État de l’art </a:t>
            </a:r>
          </a:p>
        </p:txBody>
      </p:sp>
      <p:sp>
        <p:nvSpPr>
          <p:cNvPr id="51206" name="AutoShape 6"/>
          <p:cNvSpPr>
            <a:spLocks noChangeArrowheads="1"/>
          </p:cNvSpPr>
          <p:nvPr/>
        </p:nvSpPr>
        <p:spPr bwMode="auto">
          <a:xfrm>
            <a:off x="8358214" y="6286520"/>
            <a:ext cx="576263" cy="287338"/>
          </a:xfrm>
          <a:prstGeom prst="rightArrow">
            <a:avLst>
              <a:gd name="adj1" fmla="val 50000"/>
              <a:gd name="adj2" fmla="val 50138"/>
            </a:avLst>
          </a:prstGeom>
          <a:solidFill>
            <a:schemeClr val="accent1"/>
          </a:solidFill>
          <a:ln w="9525">
            <a:solidFill>
              <a:schemeClr val="tx1"/>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p:cTn id="7" dur="500" fill="hold"/>
                                        <p:tgtEl>
                                          <p:spTgt spid="3379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79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3794">
                                            <p:txEl>
                                              <p:pRg st="1" end="1"/>
                                            </p:txEl>
                                          </p:spTgt>
                                        </p:tgtEl>
                                        <p:attrNameLst>
                                          <p:attrName>style.visibility</p:attrName>
                                        </p:attrNameLst>
                                      </p:cBhvr>
                                      <p:to>
                                        <p:strVal val="visible"/>
                                      </p:to>
                                    </p:set>
                                    <p:anim calcmode="lin" valueType="num">
                                      <p:cBhvr>
                                        <p:cTn id="14" dur="500" fill="hold"/>
                                        <p:tgtEl>
                                          <p:spTgt spid="3379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379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3794">
                                            <p:txEl>
                                              <p:pRg st="1" end="1"/>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33794">
                                            <p:txEl>
                                              <p:pRg st="2" end="2"/>
                                            </p:txEl>
                                          </p:spTgt>
                                        </p:tgtEl>
                                        <p:attrNameLst>
                                          <p:attrName>style.visibility</p:attrName>
                                        </p:attrNameLst>
                                      </p:cBhvr>
                                      <p:to>
                                        <p:strVal val="visible"/>
                                      </p:to>
                                    </p:set>
                                    <p:anim calcmode="lin" valueType="num">
                                      <p:cBhvr>
                                        <p:cTn id="19" dur="500" fill="hold"/>
                                        <p:tgtEl>
                                          <p:spTgt spid="3379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3794">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3794">
                                            <p:txEl>
                                              <p:pRg st="2" end="2"/>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3794">
                                            <p:txEl>
                                              <p:pRg st="3" end="3"/>
                                            </p:txEl>
                                          </p:spTgt>
                                        </p:tgtEl>
                                        <p:attrNameLst>
                                          <p:attrName>style.visibility</p:attrName>
                                        </p:attrNameLst>
                                      </p:cBhvr>
                                      <p:to>
                                        <p:strVal val="visible"/>
                                      </p:to>
                                    </p:set>
                                    <p:anim calcmode="lin" valueType="num">
                                      <p:cBhvr>
                                        <p:cTn id="24" dur="500" fill="hold"/>
                                        <p:tgtEl>
                                          <p:spTgt spid="33794">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3794">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379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3794">
                                            <p:txEl>
                                              <p:pRg st="5" end="5"/>
                                            </p:txEl>
                                          </p:spTgt>
                                        </p:tgtEl>
                                        <p:attrNameLst>
                                          <p:attrName>style.visibility</p:attrName>
                                        </p:attrNameLst>
                                      </p:cBhvr>
                                      <p:to>
                                        <p:strVal val="visible"/>
                                      </p:to>
                                    </p:set>
                                    <p:anim calcmode="lin" valueType="num">
                                      <p:cBhvr>
                                        <p:cTn id="31" dur="500" fill="hold"/>
                                        <p:tgtEl>
                                          <p:spTgt spid="33794">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3794">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33794">
                                            <p:txEl>
                                              <p:pRg st="5" end="5"/>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3794">
                                            <p:txEl>
                                              <p:pRg st="6" end="6"/>
                                            </p:txEl>
                                          </p:spTgt>
                                        </p:tgtEl>
                                        <p:attrNameLst>
                                          <p:attrName>style.visibility</p:attrName>
                                        </p:attrNameLst>
                                      </p:cBhvr>
                                      <p:to>
                                        <p:strVal val="visible"/>
                                      </p:to>
                                    </p:set>
                                    <p:anim calcmode="lin" valueType="num">
                                      <p:cBhvr>
                                        <p:cTn id="36" dur="500" fill="hold"/>
                                        <p:tgtEl>
                                          <p:spTgt spid="33794">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33794">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33794">
                                            <p:txEl>
                                              <p:pRg st="6" end="6"/>
                                            </p:txEl>
                                          </p:spTgt>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33794">
                                            <p:txEl>
                                              <p:pRg st="7" end="7"/>
                                            </p:txEl>
                                          </p:spTgt>
                                        </p:tgtEl>
                                        <p:attrNameLst>
                                          <p:attrName>style.visibility</p:attrName>
                                        </p:attrNameLst>
                                      </p:cBhvr>
                                      <p:to>
                                        <p:strVal val="visible"/>
                                      </p:to>
                                    </p:set>
                                    <p:anim calcmode="lin" valueType="num">
                                      <p:cBhvr>
                                        <p:cTn id="41" dur="500" fill="hold"/>
                                        <p:tgtEl>
                                          <p:spTgt spid="33794">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33794">
                                            <p:txEl>
                                              <p:pRg st="7" end="7"/>
                                            </p:txEl>
                                          </p:spTgt>
                                        </p:tgtEl>
                                        <p:attrNameLst>
                                          <p:attrName>ppt_h</p:attrName>
                                        </p:attrNameLst>
                                      </p:cBhvr>
                                      <p:tavLst>
                                        <p:tav tm="0">
                                          <p:val>
                                            <p:fltVal val="0"/>
                                          </p:val>
                                        </p:tav>
                                        <p:tav tm="100000">
                                          <p:val>
                                            <p:strVal val="#ppt_h"/>
                                          </p:val>
                                        </p:tav>
                                      </p:tavLst>
                                    </p:anim>
                                    <p:animEffect transition="in" filter="fade">
                                      <p:cBhvr>
                                        <p:cTn id="43" dur="500"/>
                                        <p:tgtEl>
                                          <p:spTgt spid="33794">
                                            <p:txEl>
                                              <p:pRg st="7" end="7"/>
                                            </p:txEl>
                                          </p:spTgt>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33794">
                                            <p:txEl>
                                              <p:pRg st="8" end="8"/>
                                            </p:txEl>
                                          </p:spTgt>
                                        </p:tgtEl>
                                        <p:attrNameLst>
                                          <p:attrName>style.visibility</p:attrName>
                                        </p:attrNameLst>
                                      </p:cBhvr>
                                      <p:to>
                                        <p:strVal val="visible"/>
                                      </p:to>
                                    </p:set>
                                    <p:anim calcmode="lin" valueType="num">
                                      <p:cBhvr>
                                        <p:cTn id="46" dur="500" fill="hold"/>
                                        <p:tgtEl>
                                          <p:spTgt spid="33794">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33794">
                                            <p:txEl>
                                              <p:pRg st="8" end="8"/>
                                            </p:txEl>
                                          </p:spTgt>
                                        </p:tgtEl>
                                        <p:attrNameLst>
                                          <p:attrName>ppt_h</p:attrName>
                                        </p:attrNameLst>
                                      </p:cBhvr>
                                      <p:tavLst>
                                        <p:tav tm="0">
                                          <p:val>
                                            <p:fltVal val="0"/>
                                          </p:val>
                                        </p:tav>
                                        <p:tav tm="100000">
                                          <p:val>
                                            <p:strVal val="#ppt_h"/>
                                          </p:val>
                                        </p:tav>
                                      </p:tavLst>
                                    </p:anim>
                                    <p:animEffect transition="in" filter="fade">
                                      <p:cBhvr>
                                        <p:cTn id="48" dur="500"/>
                                        <p:tgtEl>
                                          <p:spTgt spid="337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contenu 1"/>
          <p:cNvSpPr>
            <a:spLocks noGrp="1"/>
          </p:cNvSpPr>
          <p:nvPr>
            <p:ph idx="1"/>
          </p:nvPr>
        </p:nvSpPr>
        <p:spPr>
          <a:xfrm>
            <a:off x="250825" y="1244621"/>
            <a:ext cx="8893175" cy="5256213"/>
          </a:xfrm>
        </p:spPr>
        <p:txBody>
          <a:bodyPr/>
          <a:lstStyle/>
          <a:p>
            <a:pPr eaLnBrk="1" hangingPunct="1"/>
            <a:r>
              <a:rPr lang="fr-FR" b="1" dirty="0" smtClean="0"/>
              <a:t>L’effet stroboscopique des ombres portées (</a:t>
            </a:r>
            <a:r>
              <a:rPr lang="fr-FR" b="1" dirty="0" err="1" smtClean="0"/>
              <a:t>flicker</a:t>
            </a:r>
            <a:r>
              <a:rPr lang="fr-FR" b="1" dirty="0" smtClean="0"/>
              <a:t>)</a:t>
            </a:r>
          </a:p>
          <a:p>
            <a:pPr lvl="1" eaLnBrk="1" hangingPunct="1"/>
            <a:r>
              <a:rPr lang="fr-FR" sz="1800" b="1" u="sng" dirty="0" smtClean="0">
                <a:solidFill>
                  <a:srgbClr val="FF0000"/>
                </a:solidFill>
                <a:latin typeface="Arial" charset="0"/>
                <a:cs typeface="Arial" charset="0"/>
              </a:rPr>
              <a:t>Pas de règlementation. </a:t>
            </a:r>
            <a:r>
              <a:rPr lang="fr-FR" sz="1800" dirty="0" smtClean="0">
                <a:latin typeface="Arial" charset="0"/>
                <a:cs typeface="Arial" charset="0"/>
              </a:rPr>
              <a:t>Des logiciels permettent de préciser les éventuelles périodes de gêne.</a:t>
            </a:r>
          </a:p>
          <a:p>
            <a:pPr lvl="1" eaLnBrk="1" hangingPunct="1"/>
            <a:endParaRPr lang="fr-FR" sz="1800" dirty="0" smtClean="0"/>
          </a:p>
          <a:p>
            <a:pPr eaLnBrk="1" hangingPunct="1"/>
            <a:r>
              <a:rPr lang="fr-FR" b="1" dirty="0" smtClean="0"/>
              <a:t>La biodiversité  </a:t>
            </a:r>
          </a:p>
          <a:p>
            <a:pPr lvl="1" eaLnBrk="1" hangingPunct="1"/>
            <a:r>
              <a:rPr lang="fr-FR" sz="1800" dirty="0" smtClean="0">
                <a:latin typeface="Arial" charset="0"/>
                <a:cs typeface="Arial" charset="0"/>
              </a:rPr>
              <a:t>Risque de </a:t>
            </a:r>
            <a:r>
              <a:rPr lang="fr-FR" sz="1800" b="1" u="sng" dirty="0" smtClean="0">
                <a:solidFill>
                  <a:srgbClr val="FF0000"/>
                </a:solidFill>
                <a:latin typeface="Arial" charset="0"/>
                <a:cs typeface="Arial" charset="0"/>
              </a:rPr>
              <a:t>collision des oiseaux et des chauves-souris </a:t>
            </a:r>
            <a:r>
              <a:rPr lang="fr-FR" sz="1800" dirty="0" smtClean="0">
                <a:latin typeface="Arial" charset="0"/>
                <a:cs typeface="Arial" charset="0"/>
              </a:rPr>
              <a:t>notamment avec les haubans </a:t>
            </a:r>
            <a:endParaRPr lang="fr-FR" sz="1800" dirty="0" smtClean="0">
              <a:latin typeface="Arial" charset="0"/>
              <a:cs typeface="Arial" charset="0"/>
            </a:endParaRPr>
          </a:p>
          <a:p>
            <a:pPr lvl="1" eaLnBrk="1" hangingPunct="1"/>
            <a:endParaRPr lang="fr-FR" sz="1800" dirty="0" smtClean="0">
              <a:latin typeface="Arial" charset="0"/>
              <a:cs typeface="Arial" charset="0"/>
            </a:endParaRPr>
          </a:p>
          <a:p>
            <a:pPr lvl="1" eaLnBrk="1" hangingPunct="1"/>
            <a:r>
              <a:rPr lang="fr-FR" sz="1800" dirty="0" smtClean="0">
                <a:latin typeface="Arial" charset="0"/>
                <a:cs typeface="Arial" charset="0"/>
              </a:rPr>
              <a:t>Solutions : </a:t>
            </a:r>
            <a:r>
              <a:rPr lang="fr-FR" sz="1800" b="1" u="sng" dirty="0" smtClean="0">
                <a:solidFill>
                  <a:srgbClr val="FF0000"/>
                </a:solidFill>
                <a:latin typeface="Arial" charset="0"/>
                <a:cs typeface="Arial" charset="0"/>
              </a:rPr>
              <a:t>peinture contrastée </a:t>
            </a:r>
            <a:r>
              <a:rPr lang="fr-FR" sz="1800" dirty="0" smtClean="0">
                <a:latin typeface="Arial" charset="0"/>
                <a:cs typeface="Arial" charset="0"/>
              </a:rPr>
              <a:t>avec l’environnement, </a:t>
            </a:r>
            <a:r>
              <a:rPr lang="fr-FR" sz="1800" b="1" u="sng" dirty="0" smtClean="0">
                <a:solidFill>
                  <a:srgbClr val="FF0000"/>
                </a:solidFill>
                <a:latin typeface="Arial" charset="0"/>
                <a:cs typeface="Arial" charset="0"/>
              </a:rPr>
              <a:t>éclairage intermittent </a:t>
            </a:r>
            <a:r>
              <a:rPr lang="fr-FR" sz="1800" dirty="0" smtClean="0">
                <a:latin typeface="Arial" charset="0"/>
                <a:cs typeface="Arial" charset="0"/>
              </a:rPr>
              <a:t>de couleur blanche, </a:t>
            </a:r>
            <a:r>
              <a:rPr lang="fr-FR" sz="1800" b="1" u="sng" dirty="0" smtClean="0">
                <a:solidFill>
                  <a:srgbClr val="FF0000"/>
                </a:solidFill>
                <a:latin typeface="Arial" charset="0"/>
                <a:cs typeface="Arial" charset="0"/>
              </a:rPr>
              <a:t>effaroucheurs</a:t>
            </a:r>
            <a:r>
              <a:rPr lang="fr-FR" sz="1800" dirty="0" smtClean="0">
                <a:latin typeface="Arial" charset="0"/>
                <a:cs typeface="Arial" charset="0"/>
              </a:rPr>
              <a:t> sur les haubans…</a:t>
            </a:r>
          </a:p>
          <a:p>
            <a:pPr lvl="1" eaLnBrk="1" hangingPunct="1"/>
            <a:endParaRPr lang="fr-FR" sz="1800" dirty="0" smtClean="0"/>
          </a:p>
          <a:p>
            <a:pPr eaLnBrk="1" hangingPunct="1"/>
            <a:r>
              <a:rPr lang="fr-FR" b="1" dirty="0" smtClean="0"/>
              <a:t>La sécurité</a:t>
            </a:r>
          </a:p>
          <a:p>
            <a:pPr lvl="1" eaLnBrk="1" hangingPunct="1"/>
            <a:r>
              <a:rPr lang="fr-FR" sz="1800" dirty="0" smtClean="0">
                <a:latin typeface="Arial" charset="0"/>
                <a:cs typeface="Arial" charset="0"/>
              </a:rPr>
              <a:t>Le principal risque d’accident est celui de </a:t>
            </a:r>
            <a:r>
              <a:rPr lang="fr-FR" sz="1800" b="1" u="sng" dirty="0" smtClean="0">
                <a:solidFill>
                  <a:srgbClr val="FF0000"/>
                </a:solidFill>
                <a:latin typeface="Arial" charset="0"/>
                <a:cs typeface="Arial" charset="0"/>
              </a:rPr>
              <a:t>l’éjection d’une pale </a:t>
            </a:r>
            <a:r>
              <a:rPr lang="fr-FR" sz="1800" dirty="0" smtClean="0">
                <a:latin typeface="Arial" charset="0"/>
                <a:cs typeface="Arial" charset="0"/>
              </a:rPr>
              <a:t>ou d’un morceau de </a:t>
            </a:r>
            <a:r>
              <a:rPr lang="fr-FR" sz="1800" dirty="0" smtClean="0">
                <a:latin typeface="Arial" charset="0"/>
                <a:cs typeface="Arial" charset="0"/>
              </a:rPr>
              <a:t>pale</a:t>
            </a:r>
          </a:p>
          <a:p>
            <a:pPr lvl="1" eaLnBrk="1" hangingPunct="1"/>
            <a:endParaRPr lang="fr-FR" sz="1800" dirty="0" smtClean="0">
              <a:latin typeface="Arial" charset="0"/>
              <a:cs typeface="Arial" charset="0"/>
            </a:endParaRPr>
          </a:p>
          <a:p>
            <a:pPr lvl="1" eaLnBrk="1" hangingPunct="1"/>
            <a:r>
              <a:rPr lang="fr-FR" sz="1800" dirty="0" smtClean="0">
                <a:latin typeface="Arial" charset="0"/>
                <a:cs typeface="Arial" charset="0"/>
              </a:rPr>
              <a:t>                             </a:t>
            </a:r>
            <a:r>
              <a:rPr lang="fr-FR" sz="1800" u="sng" dirty="0" smtClean="0">
                <a:latin typeface="Arial" charset="0"/>
                <a:cs typeface="Arial" charset="0"/>
              </a:rPr>
              <a:t>Solution </a:t>
            </a:r>
            <a:r>
              <a:rPr lang="fr-FR" sz="1800" u="sng" dirty="0" smtClean="0">
                <a:latin typeface="Arial" charset="0"/>
                <a:cs typeface="Arial" charset="0"/>
              </a:rPr>
              <a:t>:</a:t>
            </a:r>
            <a:r>
              <a:rPr lang="fr-FR" sz="1800" dirty="0" smtClean="0">
                <a:latin typeface="Arial" charset="0"/>
                <a:cs typeface="Arial" charset="0"/>
              </a:rPr>
              <a:t>  Assurer une </a:t>
            </a:r>
            <a:r>
              <a:rPr lang="fr-FR" sz="1800" b="1" u="sng" dirty="0" smtClean="0">
                <a:solidFill>
                  <a:srgbClr val="FF0000"/>
                </a:solidFill>
                <a:latin typeface="Arial" charset="0"/>
                <a:cs typeface="Arial" charset="0"/>
              </a:rPr>
              <a:t>maintenance régulière</a:t>
            </a:r>
            <a:r>
              <a:rPr lang="fr-FR" sz="1800" u="sng" dirty="0" smtClean="0">
                <a:solidFill>
                  <a:srgbClr val="FF0000"/>
                </a:solidFill>
                <a:latin typeface="Arial" charset="0"/>
                <a:cs typeface="Arial" charset="0"/>
              </a:rPr>
              <a:t>.</a:t>
            </a:r>
            <a:endParaRPr lang="fr-FR" sz="1800" u="sng" dirty="0" smtClean="0">
              <a:solidFill>
                <a:srgbClr val="FF0000"/>
              </a:solidFill>
              <a:latin typeface="Arial" charset="0"/>
              <a:cs typeface="Arial" charset="0"/>
            </a:endParaRPr>
          </a:p>
        </p:txBody>
      </p:sp>
      <p:sp>
        <p:nvSpPr>
          <p:cNvPr id="3" name="Titre 2"/>
          <p:cNvSpPr>
            <a:spLocks noGrp="1"/>
          </p:cNvSpPr>
          <p:nvPr>
            <p:ph type="title"/>
          </p:nvPr>
        </p:nvSpPr>
        <p:spPr>
          <a:xfrm>
            <a:off x="0" y="274638"/>
            <a:ext cx="9144000" cy="706090"/>
          </a:xfrm>
        </p:spPr>
        <p:txBody>
          <a:bodyPr>
            <a:normAutofit fontScale="90000"/>
          </a:bodyPr>
          <a:lstStyle/>
          <a:p>
            <a:pPr algn="r" eaLnBrk="1" hangingPunct="1">
              <a:defRPr/>
            </a:pPr>
            <a:r>
              <a:rPr lang="fr-FR" dirty="0" smtClean="0"/>
              <a:t>Impact des éoliennes sur le milieu urbain  </a:t>
            </a:r>
            <a:r>
              <a:rPr lang="fr-FR" dirty="0" smtClean="0"/>
              <a:t>2/3 </a:t>
            </a:r>
            <a:endParaRPr lang="fr-FR" dirty="0"/>
          </a:p>
        </p:txBody>
      </p:sp>
      <p:sp>
        <p:nvSpPr>
          <p:cNvPr id="53251" name="Rectangle 6"/>
          <p:cNvSpPr>
            <a:spLocks noChangeArrowheads="1"/>
          </p:cNvSpPr>
          <p:nvPr/>
        </p:nvSpPr>
        <p:spPr bwMode="auto">
          <a:xfrm>
            <a:off x="3130550" y="6610350"/>
            <a:ext cx="6013450" cy="247650"/>
          </a:xfrm>
          <a:prstGeom prst="rect">
            <a:avLst/>
          </a:prstGeom>
          <a:noFill/>
          <a:ln w="9525">
            <a:noFill/>
            <a:miter lim="800000"/>
            <a:headEnd/>
            <a:tailEnd/>
          </a:ln>
        </p:spPr>
        <p:txBody>
          <a:bodyPr>
            <a:spAutoFit/>
          </a:bodyPr>
          <a:lstStyle/>
          <a:p>
            <a:r>
              <a:rPr lang="fr-FR" sz="1000" i="1"/>
              <a:t>Source : T. Grignoux, R. Gibert, P. Neau, C. Buthion, P.Salvi, Éoliennes en milieu urbain - État de l’art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p:cTn id="7" dur="500" fill="hold"/>
                                        <p:tgtEl>
                                          <p:spTgt spid="3379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794">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794">
                                            <p:txEl>
                                              <p:pRg st="1" end="1"/>
                                            </p:txEl>
                                          </p:spTgt>
                                        </p:tgtEl>
                                        <p:attrNameLst>
                                          <p:attrName>style.visibility</p:attrName>
                                        </p:attrNameLst>
                                      </p:cBhvr>
                                      <p:to>
                                        <p:strVal val="visible"/>
                                      </p:to>
                                    </p:set>
                                    <p:anim calcmode="lin" valueType="num">
                                      <p:cBhvr>
                                        <p:cTn id="12" dur="500" fill="hold"/>
                                        <p:tgtEl>
                                          <p:spTgt spid="3379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379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379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3794">
                                            <p:txEl>
                                              <p:pRg st="3" end="3"/>
                                            </p:txEl>
                                          </p:spTgt>
                                        </p:tgtEl>
                                        <p:attrNameLst>
                                          <p:attrName>style.visibility</p:attrName>
                                        </p:attrNameLst>
                                      </p:cBhvr>
                                      <p:to>
                                        <p:strVal val="visible"/>
                                      </p:to>
                                    </p:set>
                                    <p:anim calcmode="lin" valueType="num">
                                      <p:cBhvr>
                                        <p:cTn id="19" dur="500" fill="hold"/>
                                        <p:tgtEl>
                                          <p:spTgt spid="33794">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3794">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3794">
                                            <p:txEl>
                                              <p:pRg st="3" end="3"/>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3794">
                                            <p:txEl>
                                              <p:pRg st="4" end="4"/>
                                            </p:txEl>
                                          </p:spTgt>
                                        </p:tgtEl>
                                        <p:attrNameLst>
                                          <p:attrName>style.visibility</p:attrName>
                                        </p:attrNameLst>
                                      </p:cBhvr>
                                      <p:to>
                                        <p:strVal val="visible"/>
                                      </p:to>
                                    </p:set>
                                    <p:anim calcmode="lin" valueType="num">
                                      <p:cBhvr>
                                        <p:cTn id="24" dur="500" fill="hold"/>
                                        <p:tgtEl>
                                          <p:spTgt spid="33794">
                                            <p:txEl>
                                              <p:pRg st="4" end="4"/>
                                            </p:txEl>
                                          </p:spTgt>
                                        </p:tgtEl>
                                        <p:attrNameLst>
                                          <p:attrName>ppt_w</p:attrName>
                                        </p:attrNameLst>
                                      </p:cBhvr>
                                      <p:tavLst>
                                        <p:tav tm="0">
                                          <p:val>
                                            <p:fltVal val="0"/>
                                          </p:val>
                                        </p:tav>
                                        <p:tav tm="100000">
                                          <p:val>
                                            <p:strVal val="#ppt_w"/>
                                          </p:val>
                                        </p:tav>
                                      </p:tavLst>
                                    </p:anim>
                                    <p:anim calcmode="lin" valueType="num">
                                      <p:cBhvr>
                                        <p:cTn id="25" dur="500" fill="hold"/>
                                        <p:tgtEl>
                                          <p:spTgt spid="33794">
                                            <p:txEl>
                                              <p:pRg st="4" end="4"/>
                                            </p:txEl>
                                          </p:spTgt>
                                        </p:tgtEl>
                                        <p:attrNameLst>
                                          <p:attrName>ppt_h</p:attrName>
                                        </p:attrNameLst>
                                      </p:cBhvr>
                                      <p:tavLst>
                                        <p:tav tm="0">
                                          <p:val>
                                            <p:fltVal val="0"/>
                                          </p:val>
                                        </p:tav>
                                        <p:tav tm="100000">
                                          <p:val>
                                            <p:strVal val="#ppt_h"/>
                                          </p:val>
                                        </p:tav>
                                      </p:tavLst>
                                    </p:anim>
                                    <p:animEffect transition="in" filter="fade">
                                      <p:cBhvr>
                                        <p:cTn id="26" dur="500"/>
                                        <p:tgtEl>
                                          <p:spTgt spid="33794">
                                            <p:txEl>
                                              <p:pRg st="4" end="4"/>
                                            </p:txEl>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33794">
                                            <p:txEl>
                                              <p:pRg st="6" end="6"/>
                                            </p:txEl>
                                          </p:spTgt>
                                        </p:tgtEl>
                                        <p:attrNameLst>
                                          <p:attrName>style.visibility</p:attrName>
                                        </p:attrNameLst>
                                      </p:cBhvr>
                                      <p:to>
                                        <p:strVal val="visible"/>
                                      </p:to>
                                    </p:set>
                                    <p:anim calcmode="lin" valueType="num">
                                      <p:cBhvr>
                                        <p:cTn id="29" dur="500" fill="hold"/>
                                        <p:tgtEl>
                                          <p:spTgt spid="33794">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33794">
                                            <p:txEl>
                                              <p:pRg st="6" end="6"/>
                                            </p:txEl>
                                          </p:spTgt>
                                        </p:tgtEl>
                                        <p:attrNameLst>
                                          <p:attrName>ppt_h</p:attrName>
                                        </p:attrNameLst>
                                      </p:cBhvr>
                                      <p:tavLst>
                                        <p:tav tm="0">
                                          <p:val>
                                            <p:fltVal val="0"/>
                                          </p:val>
                                        </p:tav>
                                        <p:tav tm="100000">
                                          <p:val>
                                            <p:strVal val="#ppt_h"/>
                                          </p:val>
                                        </p:tav>
                                      </p:tavLst>
                                    </p:anim>
                                    <p:animEffect transition="in" filter="fade">
                                      <p:cBhvr>
                                        <p:cTn id="31" dur="500"/>
                                        <p:tgtEl>
                                          <p:spTgt spid="33794">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33794">
                                            <p:txEl>
                                              <p:pRg st="8" end="8"/>
                                            </p:txEl>
                                          </p:spTgt>
                                        </p:tgtEl>
                                        <p:attrNameLst>
                                          <p:attrName>style.visibility</p:attrName>
                                        </p:attrNameLst>
                                      </p:cBhvr>
                                      <p:to>
                                        <p:strVal val="visible"/>
                                      </p:to>
                                    </p:set>
                                    <p:anim calcmode="lin" valueType="num">
                                      <p:cBhvr>
                                        <p:cTn id="36" dur="500" fill="hold"/>
                                        <p:tgtEl>
                                          <p:spTgt spid="33794">
                                            <p:txEl>
                                              <p:pRg st="8" end="8"/>
                                            </p:txEl>
                                          </p:spTgt>
                                        </p:tgtEl>
                                        <p:attrNameLst>
                                          <p:attrName>ppt_w</p:attrName>
                                        </p:attrNameLst>
                                      </p:cBhvr>
                                      <p:tavLst>
                                        <p:tav tm="0">
                                          <p:val>
                                            <p:fltVal val="0"/>
                                          </p:val>
                                        </p:tav>
                                        <p:tav tm="100000">
                                          <p:val>
                                            <p:strVal val="#ppt_w"/>
                                          </p:val>
                                        </p:tav>
                                      </p:tavLst>
                                    </p:anim>
                                    <p:anim calcmode="lin" valueType="num">
                                      <p:cBhvr>
                                        <p:cTn id="37" dur="500" fill="hold"/>
                                        <p:tgtEl>
                                          <p:spTgt spid="33794">
                                            <p:txEl>
                                              <p:pRg st="8" end="8"/>
                                            </p:txEl>
                                          </p:spTgt>
                                        </p:tgtEl>
                                        <p:attrNameLst>
                                          <p:attrName>ppt_h</p:attrName>
                                        </p:attrNameLst>
                                      </p:cBhvr>
                                      <p:tavLst>
                                        <p:tav tm="0">
                                          <p:val>
                                            <p:fltVal val="0"/>
                                          </p:val>
                                        </p:tav>
                                        <p:tav tm="100000">
                                          <p:val>
                                            <p:strVal val="#ppt_h"/>
                                          </p:val>
                                        </p:tav>
                                      </p:tavLst>
                                    </p:anim>
                                    <p:animEffect transition="in" filter="fade">
                                      <p:cBhvr>
                                        <p:cTn id="38" dur="500"/>
                                        <p:tgtEl>
                                          <p:spTgt spid="33794">
                                            <p:txEl>
                                              <p:pRg st="8" end="8"/>
                                            </p:txEl>
                                          </p:spTgt>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33794">
                                            <p:txEl>
                                              <p:pRg st="9" end="9"/>
                                            </p:txEl>
                                          </p:spTgt>
                                        </p:tgtEl>
                                        <p:attrNameLst>
                                          <p:attrName>style.visibility</p:attrName>
                                        </p:attrNameLst>
                                      </p:cBhvr>
                                      <p:to>
                                        <p:strVal val="visible"/>
                                      </p:to>
                                    </p:set>
                                    <p:anim calcmode="lin" valueType="num">
                                      <p:cBhvr>
                                        <p:cTn id="41" dur="500" fill="hold"/>
                                        <p:tgtEl>
                                          <p:spTgt spid="33794">
                                            <p:txEl>
                                              <p:pRg st="9" end="9"/>
                                            </p:txEl>
                                          </p:spTgt>
                                        </p:tgtEl>
                                        <p:attrNameLst>
                                          <p:attrName>ppt_w</p:attrName>
                                        </p:attrNameLst>
                                      </p:cBhvr>
                                      <p:tavLst>
                                        <p:tav tm="0">
                                          <p:val>
                                            <p:fltVal val="0"/>
                                          </p:val>
                                        </p:tav>
                                        <p:tav tm="100000">
                                          <p:val>
                                            <p:strVal val="#ppt_w"/>
                                          </p:val>
                                        </p:tav>
                                      </p:tavLst>
                                    </p:anim>
                                    <p:anim calcmode="lin" valueType="num">
                                      <p:cBhvr>
                                        <p:cTn id="42" dur="500" fill="hold"/>
                                        <p:tgtEl>
                                          <p:spTgt spid="33794">
                                            <p:txEl>
                                              <p:pRg st="9" end="9"/>
                                            </p:txEl>
                                          </p:spTgt>
                                        </p:tgtEl>
                                        <p:attrNameLst>
                                          <p:attrName>ppt_h</p:attrName>
                                        </p:attrNameLst>
                                      </p:cBhvr>
                                      <p:tavLst>
                                        <p:tav tm="0">
                                          <p:val>
                                            <p:fltVal val="0"/>
                                          </p:val>
                                        </p:tav>
                                        <p:tav tm="100000">
                                          <p:val>
                                            <p:strVal val="#ppt_h"/>
                                          </p:val>
                                        </p:tav>
                                      </p:tavLst>
                                    </p:anim>
                                    <p:animEffect transition="in" filter="fade">
                                      <p:cBhvr>
                                        <p:cTn id="43" dur="500"/>
                                        <p:tgtEl>
                                          <p:spTgt spid="33794">
                                            <p:txEl>
                                              <p:pRg st="9" end="9"/>
                                            </p:txEl>
                                          </p:spTgt>
                                        </p:tgtEl>
                                      </p:cBhvr>
                                    </p:animEffect>
                                  </p:childTnLst>
                                </p:cTn>
                              </p:par>
                              <p:par>
                                <p:cTn id="44" presetID="53" presetClass="entr" presetSubtype="0" fill="hold" grpId="0" nodeType="withEffect">
                                  <p:stCondLst>
                                    <p:cond delay="0"/>
                                  </p:stCondLst>
                                  <p:childTnLst>
                                    <p:set>
                                      <p:cBhvr>
                                        <p:cTn id="45" dur="1" fill="hold">
                                          <p:stCondLst>
                                            <p:cond delay="0"/>
                                          </p:stCondLst>
                                        </p:cTn>
                                        <p:tgtEl>
                                          <p:spTgt spid="33794">
                                            <p:txEl>
                                              <p:pRg st="11" end="11"/>
                                            </p:txEl>
                                          </p:spTgt>
                                        </p:tgtEl>
                                        <p:attrNameLst>
                                          <p:attrName>style.visibility</p:attrName>
                                        </p:attrNameLst>
                                      </p:cBhvr>
                                      <p:to>
                                        <p:strVal val="visible"/>
                                      </p:to>
                                    </p:set>
                                    <p:anim calcmode="lin" valueType="num">
                                      <p:cBhvr>
                                        <p:cTn id="46" dur="500" fill="hold"/>
                                        <p:tgtEl>
                                          <p:spTgt spid="33794">
                                            <p:txEl>
                                              <p:pRg st="11" end="11"/>
                                            </p:txEl>
                                          </p:spTgt>
                                        </p:tgtEl>
                                        <p:attrNameLst>
                                          <p:attrName>ppt_w</p:attrName>
                                        </p:attrNameLst>
                                      </p:cBhvr>
                                      <p:tavLst>
                                        <p:tav tm="0">
                                          <p:val>
                                            <p:fltVal val="0"/>
                                          </p:val>
                                        </p:tav>
                                        <p:tav tm="100000">
                                          <p:val>
                                            <p:strVal val="#ppt_w"/>
                                          </p:val>
                                        </p:tav>
                                      </p:tavLst>
                                    </p:anim>
                                    <p:anim calcmode="lin" valueType="num">
                                      <p:cBhvr>
                                        <p:cTn id="47" dur="500" fill="hold"/>
                                        <p:tgtEl>
                                          <p:spTgt spid="33794">
                                            <p:txEl>
                                              <p:pRg st="11" end="11"/>
                                            </p:txEl>
                                          </p:spTgt>
                                        </p:tgtEl>
                                        <p:attrNameLst>
                                          <p:attrName>ppt_h</p:attrName>
                                        </p:attrNameLst>
                                      </p:cBhvr>
                                      <p:tavLst>
                                        <p:tav tm="0">
                                          <p:val>
                                            <p:fltVal val="0"/>
                                          </p:val>
                                        </p:tav>
                                        <p:tav tm="100000">
                                          <p:val>
                                            <p:strVal val="#ppt_h"/>
                                          </p:val>
                                        </p:tav>
                                      </p:tavLst>
                                    </p:anim>
                                    <p:animEffect transition="in" filter="fade">
                                      <p:cBhvr>
                                        <p:cTn id="48" dur="500"/>
                                        <p:tgtEl>
                                          <p:spTgt spid="3379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contenu 1"/>
          <p:cNvSpPr>
            <a:spLocks noGrp="1"/>
          </p:cNvSpPr>
          <p:nvPr>
            <p:ph idx="1"/>
          </p:nvPr>
        </p:nvSpPr>
        <p:spPr>
          <a:xfrm>
            <a:off x="1" y="981075"/>
            <a:ext cx="9144000" cy="5256213"/>
          </a:xfrm>
        </p:spPr>
        <p:txBody>
          <a:bodyPr/>
          <a:lstStyle/>
          <a:p>
            <a:pPr eaLnBrk="1" hangingPunct="1"/>
            <a:r>
              <a:rPr lang="fr-FR" b="1" dirty="0" smtClean="0"/>
              <a:t>Les </a:t>
            </a:r>
            <a:r>
              <a:rPr lang="fr-FR" b="1" dirty="0" smtClean="0"/>
              <a:t>vibrations</a:t>
            </a:r>
          </a:p>
          <a:p>
            <a:pPr lvl="1" eaLnBrk="1" hangingPunct="1">
              <a:lnSpc>
                <a:spcPct val="150000"/>
              </a:lnSpc>
            </a:pPr>
            <a:r>
              <a:rPr lang="fr-FR" sz="1800" dirty="0" smtClean="0">
                <a:latin typeface="Arial" charset="0"/>
                <a:cs typeface="Arial" charset="0"/>
              </a:rPr>
              <a:t>Pour des éoliennes placées sur un bâtiment  cela peut engendrer : </a:t>
            </a:r>
          </a:p>
          <a:p>
            <a:pPr lvl="2" eaLnBrk="1" hangingPunct="1"/>
            <a:r>
              <a:rPr lang="fr-FR" sz="1800" dirty="0" smtClean="0">
                <a:latin typeface="Arial" charset="0"/>
                <a:cs typeface="Arial" charset="0"/>
              </a:rPr>
              <a:t>des </a:t>
            </a:r>
            <a:r>
              <a:rPr lang="fr-FR" sz="1800" b="1" u="sng" dirty="0" smtClean="0">
                <a:solidFill>
                  <a:srgbClr val="FF0000"/>
                </a:solidFill>
                <a:latin typeface="Arial" charset="0"/>
                <a:cs typeface="Arial" charset="0"/>
              </a:rPr>
              <a:t>nuisances sonores </a:t>
            </a:r>
            <a:r>
              <a:rPr lang="fr-FR" sz="1800" dirty="0" smtClean="0">
                <a:latin typeface="Arial" charset="0"/>
                <a:cs typeface="Arial" charset="0"/>
              </a:rPr>
              <a:t>spécifiques</a:t>
            </a:r>
          </a:p>
          <a:p>
            <a:pPr lvl="2" eaLnBrk="1" hangingPunct="1"/>
            <a:r>
              <a:rPr lang="fr-FR" sz="1800" dirty="0" smtClean="0">
                <a:latin typeface="Arial" charset="0"/>
                <a:cs typeface="Arial" charset="0"/>
              </a:rPr>
              <a:t>la </a:t>
            </a:r>
            <a:r>
              <a:rPr lang="fr-FR" sz="1800" b="1" u="sng" dirty="0" smtClean="0">
                <a:solidFill>
                  <a:srgbClr val="FF0000"/>
                </a:solidFill>
                <a:latin typeface="Arial" charset="0"/>
                <a:cs typeface="Arial" charset="0"/>
              </a:rPr>
              <a:t>fatigue prématurée </a:t>
            </a:r>
            <a:r>
              <a:rPr lang="fr-FR" sz="1800" dirty="0" smtClean="0">
                <a:latin typeface="Arial" charset="0"/>
                <a:cs typeface="Arial" charset="0"/>
              </a:rPr>
              <a:t>de certaines parties du </a:t>
            </a:r>
            <a:r>
              <a:rPr lang="fr-FR" sz="1800" b="1" u="sng" dirty="0" smtClean="0">
                <a:solidFill>
                  <a:srgbClr val="FF0000"/>
                </a:solidFill>
                <a:latin typeface="Arial" charset="0"/>
                <a:cs typeface="Arial" charset="0"/>
              </a:rPr>
              <a:t>bâtiment</a:t>
            </a:r>
          </a:p>
          <a:p>
            <a:pPr lvl="2" eaLnBrk="1" hangingPunct="1"/>
            <a:r>
              <a:rPr lang="fr-FR" sz="1800" dirty="0" smtClean="0">
                <a:latin typeface="Arial" charset="0"/>
                <a:cs typeface="Arial" charset="0"/>
              </a:rPr>
              <a:t>des </a:t>
            </a:r>
            <a:r>
              <a:rPr lang="fr-FR" sz="1800" b="1" u="sng" dirty="0" smtClean="0">
                <a:solidFill>
                  <a:srgbClr val="FF0000"/>
                </a:solidFill>
                <a:latin typeface="Arial" charset="0"/>
                <a:cs typeface="Arial" charset="0"/>
              </a:rPr>
              <a:t>vibrations désagréables pour les occupants </a:t>
            </a:r>
            <a:r>
              <a:rPr lang="fr-FR" sz="1800" dirty="0" smtClean="0">
                <a:latin typeface="Arial" charset="0"/>
                <a:cs typeface="Arial" charset="0"/>
              </a:rPr>
              <a:t>du bâtiment </a:t>
            </a:r>
          </a:p>
          <a:p>
            <a:pPr lvl="1" eaLnBrk="1" hangingPunct="1">
              <a:lnSpc>
                <a:spcPct val="150000"/>
              </a:lnSpc>
            </a:pPr>
            <a:r>
              <a:rPr lang="fr-FR" sz="1800" u="sng" dirty="0" smtClean="0">
                <a:latin typeface="Arial" charset="0"/>
                <a:cs typeface="Arial" charset="0"/>
              </a:rPr>
              <a:t>Solution : </a:t>
            </a:r>
            <a:r>
              <a:rPr lang="fr-FR" sz="1800" dirty="0" smtClean="0">
                <a:latin typeface="Arial" charset="0"/>
                <a:cs typeface="Arial" charset="0"/>
              </a:rPr>
              <a:t>utilisation de systèmes </a:t>
            </a:r>
            <a:r>
              <a:rPr lang="fr-FR" sz="1800" b="1" u="sng" dirty="0" smtClean="0">
                <a:solidFill>
                  <a:srgbClr val="FF0000"/>
                </a:solidFill>
                <a:latin typeface="Arial" charset="0"/>
                <a:cs typeface="Arial" charset="0"/>
              </a:rPr>
              <a:t>d’isolation/amortissement</a:t>
            </a:r>
            <a:r>
              <a:rPr lang="fr-FR" sz="1800" dirty="0" smtClean="0">
                <a:latin typeface="Arial" charset="0"/>
                <a:cs typeface="Arial" charset="0"/>
              </a:rPr>
              <a:t> placés à la base du mât</a:t>
            </a:r>
          </a:p>
          <a:p>
            <a:pPr eaLnBrk="1" hangingPunct="1"/>
            <a:endParaRPr lang="fr-FR" sz="1800" dirty="0" smtClean="0"/>
          </a:p>
          <a:p>
            <a:pPr eaLnBrk="1" hangingPunct="1"/>
            <a:r>
              <a:rPr lang="fr-FR" b="1" dirty="0" smtClean="0"/>
              <a:t>Perturbations pour l’aviation et les centres radioélectriques</a:t>
            </a:r>
          </a:p>
          <a:p>
            <a:pPr lvl="1" eaLnBrk="1" hangingPunct="1">
              <a:lnSpc>
                <a:spcPct val="150000"/>
              </a:lnSpc>
            </a:pPr>
            <a:r>
              <a:rPr lang="fr-FR" sz="1800" dirty="0" smtClean="0">
                <a:latin typeface="Arial" charset="0"/>
                <a:cs typeface="Arial" charset="0"/>
              </a:rPr>
              <a:t>Dans certains cas, les </a:t>
            </a:r>
            <a:r>
              <a:rPr lang="fr-FR" sz="1800" b="1" u="sng" dirty="0" smtClean="0">
                <a:solidFill>
                  <a:srgbClr val="FF0000"/>
                </a:solidFill>
                <a:latin typeface="Arial" charset="0"/>
                <a:cs typeface="Arial" charset="0"/>
              </a:rPr>
              <a:t>services administratifs </a:t>
            </a:r>
            <a:r>
              <a:rPr lang="fr-FR" sz="1800" dirty="0" smtClean="0">
                <a:latin typeface="Arial" charset="0"/>
                <a:cs typeface="Arial" charset="0"/>
              </a:rPr>
              <a:t>peuvent imposer une </a:t>
            </a:r>
            <a:r>
              <a:rPr lang="fr-FR" sz="1800" b="1" u="sng" dirty="0" smtClean="0">
                <a:solidFill>
                  <a:srgbClr val="FF0000"/>
                </a:solidFill>
                <a:latin typeface="Arial" charset="0"/>
                <a:cs typeface="Arial" charset="0"/>
              </a:rPr>
              <a:t>peinture de couleur spécifique</a:t>
            </a:r>
            <a:r>
              <a:rPr lang="fr-FR" sz="1800" b="1" dirty="0" smtClean="0">
                <a:latin typeface="Arial" charset="0"/>
                <a:cs typeface="Arial" charset="0"/>
              </a:rPr>
              <a:t> </a:t>
            </a:r>
            <a:r>
              <a:rPr lang="fr-FR" sz="1800" dirty="0" smtClean="0">
                <a:latin typeface="Arial" charset="0"/>
                <a:cs typeface="Arial" charset="0"/>
              </a:rPr>
              <a:t>et une </a:t>
            </a:r>
            <a:r>
              <a:rPr lang="fr-FR" sz="1800" b="1" u="sng" dirty="0" smtClean="0">
                <a:solidFill>
                  <a:srgbClr val="FF0000"/>
                </a:solidFill>
                <a:latin typeface="Arial" charset="0"/>
                <a:cs typeface="Arial" charset="0"/>
              </a:rPr>
              <a:t>balise repérables </a:t>
            </a:r>
            <a:r>
              <a:rPr lang="fr-FR" sz="1800" b="1" u="sng" dirty="0" smtClean="0">
                <a:solidFill>
                  <a:srgbClr val="FF0000"/>
                </a:solidFill>
                <a:latin typeface="Arial" charset="0"/>
                <a:cs typeface="Arial" charset="0"/>
              </a:rPr>
              <a:t>par les avions</a:t>
            </a:r>
            <a:r>
              <a:rPr lang="fr-FR" sz="1800" dirty="0" smtClean="0">
                <a:latin typeface="Arial" charset="0"/>
                <a:cs typeface="Arial" charset="0"/>
              </a:rPr>
              <a:t>, une </a:t>
            </a:r>
            <a:r>
              <a:rPr lang="fr-FR" sz="1800" b="1" u="sng" dirty="0" smtClean="0">
                <a:solidFill>
                  <a:srgbClr val="FF0000"/>
                </a:solidFill>
                <a:latin typeface="Arial" charset="0"/>
                <a:cs typeface="Arial" charset="0"/>
              </a:rPr>
              <a:t>hauteur à ne pas dépasser</a:t>
            </a:r>
            <a:r>
              <a:rPr lang="fr-FR" sz="1800" u="sng" dirty="0" smtClean="0">
                <a:solidFill>
                  <a:srgbClr val="FF0000"/>
                </a:solidFill>
                <a:latin typeface="Arial" charset="0"/>
                <a:cs typeface="Arial" charset="0"/>
              </a:rPr>
              <a:t>,</a:t>
            </a:r>
            <a:r>
              <a:rPr lang="fr-FR" sz="1800" dirty="0" smtClean="0">
                <a:solidFill>
                  <a:srgbClr val="FF0000"/>
                </a:solidFill>
                <a:latin typeface="Arial" charset="0"/>
                <a:cs typeface="Arial" charset="0"/>
              </a:rPr>
              <a:t> une </a:t>
            </a:r>
            <a:r>
              <a:rPr lang="fr-FR" sz="1800" b="1" u="sng" dirty="0" smtClean="0">
                <a:solidFill>
                  <a:srgbClr val="FF0000"/>
                </a:solidFill>
                <a:latin typeface="Arial" charset="0"/>
                <a:cs typeface="Arial" charset="0"/>
              </a:rPr>
              <a:t>distance minimale </a:t>
            </a:r>
            <a:r>
              <a:rPr lang="fr-FR" sz="1800" dirty="0" smtClean="0">
                <a:latin typeface="Arial" charset="0"/>
                <a:cs typeface="Arial" charset="0"/>
              </a:rPr>
              <a:t>par rapport à un </a:t>
            </a:r>
            <a:r>
              <a:rPr lang="fr-FR" sz="1800" dirty="0" smtClean="0">
                <a:latin typeface="Arial" charset="0"/>
                <a:cs typeface="Arial" charset="0"/>
              </a:rPr>
              <a:t>centre </a:t>
            </a:r>
            <a:r>
              <a:rPr lang="fr-FR" sz="1800" dirty="0" smtClean="0">
                <a:latin typeface="Arial" charset="0"/>
                <a:cs typeface="Arial" charset="0"/>
              </a:rPr>
              <a:t>radioélectrique…</a:t>
            </a:r>
          </a:p>
        </p:txBody>
      </p:sp>
      <p:sp>
        <p:nvSpPr>
          <p:cNvPr id="3" name="Titre 2"/>
          <p:cNvSpPr>
            <a:spLocks noGrp="1"/>
          </p:cNvSpPr>
          <p:nvPr>
            <p:ph type="title"/>
          </p:nvPr>
        </p:nvSpPr>
        <p:spPr>
          <a:xfrm>
            <a:off x="0" y="274638"/>
            <a:ext cx="9144000" cy="706090"/>
          </a:xfrm>
        </p:spPr>
        <p:txBody>
          <a:bodyPr>
            <a:normAutofit fontScale="90000"/>
          </a:bodyPr>
          <a:lstStyle/>
          <a:p>
            <a:pPr algn="r" eaLnBrk="1" hangingPunct="1">
              <a:defRPr/>
            </a:pPr>
            <a:r>
              <a:rPr lang="fr-FR" dirty="0" smtClean="0"/>
              <a:t>Impact des éoliennes sur le milieu urbain  </a:t>
            </a:r>
            <a:r>
              <a:rPr lang="fr-FR" dirty="0" smtClean="0"/>
              <a:t>3/3 </a:t>
            </a:r>
            <a:endParaRPr lang="fr-FR" dirty="0"/>
          </a:p>
        </p:txBody>
      </p:sp>
      <p:sp>
        <p:nvSpPr>
          <p:cNvPr id="53251" name="Rectangle 6"/>
          <p:cNvSpPr>
            <a:spLocks noChangeArrowheads="1"/>
          </p:cNvSpPr>
          <p:nvPr/>
        </p:nvSpPr>
        <p:spPr bwMode="auto">
          <a:xfrm>
            <a:off x="3130550" y="6610350"/>
            <a:ext cx="6013450" cy="247650"/>
          </a:xfrm>
          <a:prstGeom prst="rect">
            <a:avLst/>
          </a:prstGeom>
          <a:noFill/>
          <a:ln w="9525">
            <a:noFill/>
            <a:miter lim="800000"/>
            <a:headEnd/>
            <a:tailEnd/>
          </a:ln>
        </p:spPr>
        <p:txBody>
          <a:bodyPr>
            <a:spAutoFit/>
          </a:bodyPr>
          <a:lstStyle/>
          <a:p>
            <a:r>
              <a:rPr lang="fr-FR" sz="1000" i="1"/>
              <a:t>Source : T. Grignoux, R. Gibert, P. Neau, C. Buthion, P.Salvi, Éoliennes en milieu urbain - État de l’art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 calcmode="lin" valueType="num">
                                      <p:cBhvr>
                                        <p:cTn id="7" dur="500" fill="hold"/>
                                        <p:tgtEl>
                                          <p:spTgt spid="3379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79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794">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3794">
                                            <p:txEl>
                                              <p:pRg st="1" end="1"/>
                                            </p:txEl>
                                          </p:spTgt>
                                        </p:tgtEl>
                                        <p:attrNameLst>
                                          <p:attrName>style.visibility</p:attrName>
                                        </p:attrNameLst>
                                      </p:cBhvr>
                                      <p:to>
                                        <p:strVal val="visible"/>
                                      </p:to>
                                    </p:set>
                                    <p:anim calcmode="lin" valueType="num">
                                      <p:cBhvr>
                                        <p:cTn id="12" dur="500" fill="hold"/>
                                        <p:tgtEl>
                                          <p:spTgt spid="3379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379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3794">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3794">
                                            <p:txEl>
                                              <p:pRg st="2" end="2"/>
                                            </p:txEl>
                                          </p:spTgt>
                                        </p:tgtEl>
                                        <p:attrNameLst>
                                          <p:attrName>style.visibility</p:attrName>
                                        </p:attrNameLst>
                                      </p:cBhvr>
                                      <p:to>
                                        <p:strVal val="visible"/>
                                      </p:to>
                                    </p:set>
                                    <p:anim calcmode="lin" valueType="num">
                                      <p:cBhvr>
                                        <p:cTn id="17" dur="500" fill="hold"/>
                                        <p:tgtEl>
                                          <p:spTgt spid="3379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379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3794">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3794">
                                            <p:txEl>
                                              <p:pRg st="3" end="3"/>
                                            </p:txEl>
                                          </p:spTgt>
                                        </p:tgtEl>
                                        <p:attrNameLst>
                                          <p:attrName>style.visibility</p:attrName>
                                        </p:attrNameLst>
                                      </p:cBhvr>
                                      <p:to>
                                        <p:strVal val="visible"/>
                                      </p:to>
                                    </p:set>
                                    <p:anim calcmode="lin" valueType="num">
                                      <p:cBhvr>
                                        <p:cTn id="22" dur="500" fill="hold"/>
                                        <p:tgtEl>
                                          <p:spTgt spid="33794">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3794">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3794">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3794">
                                            <p:txEl>
                                              <p:pRg st="4" end="4"/>
                                            </p:txEl>
                                          </p:spTgt>
                                        </p:tgtEl>
                                        <p:attrNameLst>
                                          <p:attrName>style.visibility</p:attrName>
                                        </p:attrNameLst>
                                      </p:cBhvr>
                                      <p:to>
                                        <p:strVal val="visible"/>
                                      </p:to>
                                    </p:set>
                                    <p:anim calcmode="lin" valueType="num">
                                      <p:cBhvr>
                                        <p:cTn id="27" dur="500" fill="hold"/>
                                        <p:tgtEl>
                                          <p:spTgt spid="33794">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3794">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3794">
                                            <p:txEl>
                                              <p:pRg st="4" end="4"/>
                                            </p:txEl>
                                          </p:spTgt>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33794">
                                            <p:txEl>
                                              <p:pRg st="5" end="5"/>
                                            </p:txEl>
                                          </p:spTgt>
                                        </p:tgtEl>
                                        <p:attrNameLst>
                                          <p:attrName>style.visibility</p:attrName>
                                        </p:attrNameLst>
                                      </p:cBhvr>
                                      <p:to>
                                        <p:strVal val="visible"/>
                                      </p:to>
                                    </p:set>
                                    <p:anim calcmode="lin" valueType="num">
                                      <p:cBhvr>
                                        <p:cTn id="32" dur="500" fill="hold"/>
                                        <p:tgtEl>
                                          <p:spTgt spid="33794">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3794">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379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0" fill="hold" grpId="0" nodeType="clickEffect">
                                  <p:stCondLst>
                                    <p:cond delay="0"/>
                                  </p:stCondLst>
                                  <p:childTnLst>
                                    <p:set>
                                      <p:cBhvr>
                                        <p:cTn id="38" dur="1" fill="hold">
                                          <p:stCondLst>
                                            <p:cond delay="0"/>
                                          </p:stCondLst>
                                        </p:cTn>
                                        <p:tgtEl>
                                          <p:spTgt spid="33794">
                                            <p:txEl>
                                              <p:pRg st="7" end="7"/>
                                            </p:txEl>
                                          </p:spTgt>
                                        </p:tgtEl>
                                        <p:attrNameLst>
                                          <p:attrName>style.visibility</p:attrName>
                                        </p:attrNameLst>
                                      </p:cBhvr>
                                      <p:to>
                                        <p:strVal val="visible"/>
                                      </p:to>
                                    </p:set>
                                    <p:anim calcmode="lin" valueType="num">
                                      <p:cBhvr>
                                        <p:cTn id="39" dur="500" fill="hold"/>
                                        <p:tgtEl>
                                          <p:spTgt spid="33794">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33794">
                                            <p:txEl>
                                              <p:pRg st="7" end="7"/>
                                            </p:txEl>
                                          </p:spTgt>
                                        </p:tgtEl>
                                        <p:attrNameLst>
                                          <p:attrName>ppt_h</p:attrName>
                                        </p:attrNameLst>
                                      </p:cBhvr>
                                      <p:tavLst>
                                        <p:tav tm="0">
                                          <p:val>
                                            <p:fltVal val="0"/>
                                          </p:val>
                                        </p:tav>
                                        <p:tav tm="100000">
                                          <p:val>
                                            <p:strVal val="#ppt_h"/>
                                          </p:val>
                                        </p:tav>
                                      </p:tavLst>
                                    </p:anim>
                                    <p:animEffect transition="in" filter="fade">
                                      <p:cBhvr>
                                        <p:cTn id="41" dur="500"/>
                                        <p:tgtEl>
                                          <p:spTgt spid="33794">
                                            <p:txEl>
                                              <p:pRg st="7" end="7"/>
                                            </p:txEl>
                                          </p:spTgt>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33794">
                                            <p:txEl>
                                              <p:pRg st="8" end="8"/>
                                            </p:txEl>
                                          </p:spTgt>
                                        </p:tgtEl>
                                        <p:attrNameLst>
                                          <p:attrName>style.visibility</p:attrName>
                                        </p:attrNameLst>
                                      </p:cBhvr>
                                      <p:to>
                                        <p:strVal val="visible"/>
                                      </p:to>
                                    </p:set>
                                    <p:anim calcmode="lin" valueType="num">
                                      <p:cBhvr>
                                        <p:cTn id="44" dur="500" fill="hold"/>
                                        <p:tgtEl>
                                          <p:spTgt spid="33794">
                                            <p:txEl>
                                              <p:pRg st="8" end="8"/>
                                            </p:txEl>
                                          </p:spTgt>
                                        </p:tgtEl>
                                        <p:attrNameLst>
                                          <p:attrName>ppt_w</p:attrName>
                                        </p:attrNameLst>
                                      </p:cBhvr>
                                      <p:tavLst>
                                        <p:tav tm="0">
                                          <p:val>
                                            <p:fltVal val="0"/>
                                          </p:val>
                                        </p:tav>
                                        <p:tav tm="100000">
                                          <p:val>
                                            <p:strVal val="#ppt_w"/>
                                          </p:val>
                                        </p:tav>
                                      </p:tavLst>
                                    </p:anim>
                                    <p:anim calcmode="lin" valueType="num">
                                      <p:cBhvr>
                                        <p:cTn id="45" dur="500" fill="hold"/>
                                        <p:tgtEl>
                                          <p:spTgt spid="33794">
                                            <p:txEl>
                                              <p:pRg st="8" end="8"/>
                                            </p:txEl>
                                          </p:spTgt>
                                        </p:tgtEl>
                                        <p:attrNameLst>
                                          <p:attrName>ppt_h</p:attrName>
                                        </p:attrNameLst>
                                      </p:cBhvr>
                                      <p:tavLst>
                                        <p:tav tm="0">
                                          <p:val>
                                            <p:fltVal val="0"/>
                                          </p:val>
                                        </p:tav>
                                        <p:tav tm="100000">
                                          <p:val>
                                            <p:strVal val="#ppt_h"/>
                                          </p:val>
                                        </p:tav>
                                      </p:tavLst>
                                    </p:anim>
                                    <p:animEffect transition="in" filter="fade">
                                      <p:cBhvr>
                                        <p:cTn id="46" dur="500"/>
                                        <p:tgtEl>
                                          <p:spTgt spid="337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contenu 1"/>
          <p:cNvSpPr>
            <a:spLocks noGrp="1"/>
          </p:cNvSpPr>
          <p:nvPr>
            <p:ph idx="1"/>
          </p:nvPr>
        </p:nvSpPr>
        <p:spPr>
          <a:xfrm>
            <a:off x="0" y="1357298"/>
            <a:ext cx="7000924" cy="5113337"/>
          </a:xfrm>
        </p:spPr>
        <p:txBody>
          <a:bodyPr/>
          <a:lstStyle/>
          <a:p>
            <a:pPr eaLnBrk="1" hangingPunct="1"/>
            <a:r>
              <a:rPr lang="fr-FR" sz="2000" b="1" dirty="0" smtClean="0"/>
              <a:t>Interdiction d’implantation d’éoliennes domestiques </a:t>
            </a:r>
          </a:p>
          <a:p>
            <a:pPr lvl="1" eaLnBrk="1" hangingPunct="1"/>
            <a:r>
              <a:rPr lang="fr-FR" sz="1800" dirty="0" smtClean="0"/>
              <a:t>Zone protégée</a:t>
            </a:r>
          </a:p>
          <a:p>
            <a:pPr lvl="1" eaLnBrk="1" hangingPunct="1"/>
            <a:r>
              <a:rPr lang="fr-FR" sz="1800" dirty="0" smtClean="0"/>
              <a:t>Zone militaire</a:t>
            </a:r>
          </a:p>
          <a:p>
            <a:pPr lvl="1" eaLnBrk="1" hangingPunct="1"/>
            <a:r>
              <a:rPr lang="fr-FR" sz="1800" dirty="0" smtClean="0"/>
              <a:t>Zone classée « monuments historiques »</a:t>
            </a:r>
          </a:p>
          <a:p>
            <a:pPr lvl="1" eaLnBrk="1" hangingPunct="1"/>
            <a:r>
              <a:rPr lang="fr-FR" sz="1800" dirty="0" smtClean="0"/>
              <a:t>Zone où l’installation d’un aérogénérateur est interdite par le PLU (</a:t>
            </a:r>
            <a:r>
              <a:rPr lang="fr-FR" sz="1800" i="1" dirty="0" smtClean="0"/>
              <a:t>Plan Local d’Urbanisme</a:t>
            </a:r>
            <a:r>
              <a:rPr lang="fr-FR" sz="1800" dirty="0" smtClean="0"/>
              <a:t>)</a:t>
            </a:r>
          </a:p>
          <a:p>
            <a:pPr lvl="1" eaLnBrk="1" hangingPunct="1"/>
            <a:endParaRPr lang="fr-FR" sz="1800" dirty="0" smtClean="0"/>
          </a:p>
          <a:p>
            <a:pPr eaLnBrk="1" hangingPunct="1"/>
            <a:r>
              <a:rPr lang="fr-FR" sz="2000" b="1" dirty="0" smtClean="0"/>
              <a:t>Mât &lt;= 12m </a:t>
            </a:r>
          </a:p>
          <a:p>
            <a:pPr lvl="1" eaLnBrk="1" hangingPunct="1"/>
            <a:r>
              <a:rPr lang="fr-FR" sz="1800" b="1" dirty="0" smtClean="0">
                <a:solidFill>
                  <a:srgbClr val="FF0000"/>
                </a:solidFill>
              </a:rPr>
              <a:t>Déclaration de travaux </a:t>
            </a:r>
            <a:r>
              <a:rPr lang="fr-FR" sz="1800" dirty="0" smtClean="0"/>
              <a:t>en Mairie</a:t>
            </a:r>
          </a:p>
          <a:p>
            <a:pPr lvl="1" eaLnBrk="1" hangingPunct="1"/>
            <a:r>
              <a:rPr lang="fr-FR" sz="1800" b="1" dirty="0" smtClean="0">
                <a:solidFill>
                  <a:srgbClr val="FF0000"/>
                </a:solidFill>
              </a:rPr>
              <a:t>Notice d’impact </a:t>
            </a:r>
            <a:r>
              <a:rPr lang="fr-FR" sz="1800" dirty="0" smtClean="0"/>
              <a:t>(bruit, flore,…)</a:t>
            </a:r>
          </a:p>
          <a:p>
            <a:pPr lvl="1" eaLnBrk="1" hangingPunct="1"/>
            <a:endParaRPr lang="fr-FR" sz="1800" dirty="0" smtClean="0"/>
          </a:p>
          <a:p>
            <a:pPr eaLnBrk="1" hangingPunct="1"/>
            <a:r>
              <a:rPr lang="fr-FR" sz="2000" b="1" dirty="0" smtClean="0"/>
              <a:t>Mât &gt;12m </a:t>
            </a:r>
          </a:p>
          <a:p>
            <a:pPr lvl="1" eaLnBrk="1" hangingPunct="1"/>
            <a:r>
              <a:rPr lang="fr-FR" sz="1800" b="1" dirty="0" smtClean="0">
                <a:solidFill>
                  <a:srgbClr val="FF0000"/>
                </a:solidFill>
                <a:sym typeface="Wingdings" pitchFamily="2" charset="2"/>
              </a:rPr>
              <a:t>P</a:t>
            </a:r>
            <a:r>
              <a:rPr lang="fr-FR" sz="1800" b="1" dirty="0" smtClean="0">
                <a:solidFill>
                  <a:srgbClr val="FF0000"/>
                </a:solidFill>
              </a:rPr>
              <a:t>ermis de construire </a:t>
            </a:r>
            <a:r>
              <a:rPr lang="fr-FR" sz="1800" dirty="0" smtClean="0"/>
              <a:t>en </a:t>
            </a:r>
            <a:r>
              <a:rPr lang="fr-FR" sz="1800" b="1" dirty="0" smtClean="0">
                <a:solidFill>
                  <a:srgbClr val="FF0000"/>
                </a:solidFill>
              </a:rPr>
              <a:t>Mairie</a:t>
            </a:r>
            <a:r>
              <a:rPr lang="fr-FR" sz="1800" dirty="0" smtClean="0"/>
              <a:t> (autoconsommation) </a:t>
            </a:r>
            <a:r>
              <a:rPr lang="fr-FR" sz="1800" dirty="0" smtClean="0"/>
              <a:t/>
            </a:r>
            <a:br>
              <a:rPr lang="fr-FR" sz="1800" dirty="0" smtClean="0"/>
            </a:br>
            <a:r>
              <a:rPr lang="fr-FR" sz="1800" dirty="0" smtClean="0"/>
              <a:t>ou </a:t>
            </a:r>
            <a:r>
              <a:rPr lang="fr-FR" sz="1800" dirty="0" smtClean="0"/>
              <a:t>en </a:t>
            </a:r>
            <a:r>
              <a:rPr lang="fr-FR" sz="1800" b="1" dirty="0" smtClean="0">
                <a:solidFill>
                  <a:srgbClr val="FF0000"/>
                </a:solidFill>
              </a:rPr>
              <a:t>Préfecture</a:t>
            </a:r>
            <a:r>
              <a:rPr lang="fr-FR" sz="1800" dirty="0" smtClean="0"/>
              <a:t> (revente à EDF)</a:t>
            </a:r>
          </a:p>
          <a:p>
            <a:pPr lvl="1" eaLnBrk="1" hangingPunct="1"/>
            <a:r>
              <a:rPr lang="fr-FR" sz="1800" b="1" dirty="0" smtClean="0">
                <a:solidFill>
                  <a:srgbClr val="FF0000"/>
                </a:solidFill>
              </a:rPr>
              <a:t>Notice d’impact </a:t>
            </a:r>
            <a:r>
              <a:rPr lang="fr-FR" sz="1800" dirty="0" smtClean="0"/>
              <a:t>(bruit, flore,…) </a:t>
            </a:r>
            <a:r>
              <a:rPr lang="fr-FR" sz="1800" b="1" dirty="0" smtClean="0">
                <a:solidFill>
                  <a:srgbClr val="FF0000"/>
                </a:solidFill>
              </a:rPr>
              <a:t>&lt; 50m</a:t>
            </a:r>
          </a:p>
          <a:p>
            <a:pPr eaLnBrk="1" hangingPunct="1">
              <a:buFont typeface="Wingdings 3" pitchFamily="18" charset="2"/>
              <a:buNone/>
            </a:pPr>
            <a:r>
              <a:rPr lang="fr-FR" sz="1800" dirty="0" smtClean="0">
                <a:solidFill>
                  <a:srgbClr val="707070"/>
                </a:solidFill>
              </a:rPr>
              <a:t/>
            </a:r>
            <a:br>
              <a:rPr lang="fr-FR" sz="1800" dirty="0" smtClean="0">
                <a:solidFill>
                  <a:srgbClr val="707070"/>
                </a:solidFill>
              </a:rPr>
            </a:br>
            <a:endParaRPr lang="fr-FR" sz="1800" dirty="0" smtClean="0"/>
          </a:p>
          <a:p>
            <a:pPr eaLnBrk="1" hangingPunct="1"/>
            <a:endParaRPr lang="fr-FR" sz="1800" dirty="0" smtClean="0"/>
          </a:p>
        </p:txBody>
      </p:sp>
      <p:pic>
        <p:nvPicPr>
          <p:cNvPr id="54274" name="Picture 2" descr="reglementation-eolienne"/>
          <p:cNvPicPr>
            <a:picLocks noChangeAspect="1" noChangeArrowheads="1"/>
          </p:cNvPicPr>
          <p:nvPr/>
        </p:nvPicPr>
        <p:blipFill>
          <a:blip r:embed="rId2" cstate="print"/>
          <a:srcRect/>
          <a:stretch>
            <a:fillRect/>
          </a:stretch>
        </p:blipFill>
        <p:spPr bwMode="auto">
          <a:xfrm>
            <a:off x="179388" y="173038"/>
            <a:ext cx="1112837" cy="1168400"/>
          </a:xfrm>
          <a:prstGeom prst="rect">
            <a:avLst/>
          </a:prstGeom>
          <a:noFill/>
          <a:ln w="9525">
            <a:noFill/>
            <a:miter lim="800000"/>
            <a:headEnd/>
            <a:tailEnd/>
          </a:ln>
        </p:spPr>
      </p:pic>
      <p:sp>
        <p:nvSpPr>
          <p:cNvPr id="9" name="Titre 2"/>
          <p:cNvSpPr>
            <a:spLocks noGrp="1"/>
          </p:cNvSpPr>
          <p:nvPr>
            <p:ph type="title"/>
          </p:nvPr>
        </p:nvSpPr>
        <p:spPr/>
        <p:txBody>
          <a:bodyPr/>
          <a:lstStyle/>
          <a:p>
            <a:pPr algn="r" eaLnBrk="1" hangingPunct="1">
              <a:defRPr/>
            </a:pPr>
            <a:r>
              <a:rPr lang="fr-FR" sz="2800" dirty="0" smtClean="0"/>
              <a:t>Aspects législatifs</a:t>
            </a:r>
            <a:endParaRPr lang="fr-FR" sz="2800" dirty="0"/>
          </a:p>
        </p:txBody>
      </p:sp>
      <p:pic>
        <p:nvPicPr>
          <p:cNvPr id="54276" name="Picture 2"/>
          <p:cNvPicPr>
            <a:picLocks noChangeAspect="1" noChangeArrowheads="1"/>
          </p:cNvPicPr>
          <p:nvPr/>
        </p:nvPicPr>
        <p:blipFill>
          <a:blip r:embed="rId3" cstate="print"/>
          <a:srcRect/>
          <a:stretch>
            <a:fillRect/>
          </a:stretch>
        </p:blipFill>
        <p:spPr bwMode="auto">
          <a:xfrm>
            <a:off x="7050088" y="1571612"/>
            <a:ext cx="2093912" cy="50974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p:cTn id="7" dur="500" fill="hold"/>
                                        <p:tgtEl>
                                          <p:spTgt spid="3584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584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5842">
                                            <p:txEl>
                                              <p:pRg st="0" end="0"/>
                                            </p:txEl>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5842">
                                            <p:txEl>
                                              <p:pRg st="1" end="1"/>
                                            </p:txEl>
                                          </p:spTgt>
                                        </p:tgtEl>
                                        <p:attrNameLst>
                                          <p:attrName>style.visibility</p:attrName>
                                        </p:attrNameLst>
                                      </p:cBhvr>
                                      <p:to>
                                        <p:strVal val="visible"/>
                                      </p:to>
                                    </p:set>
                                    <p:anim calcmode="lin" valueType="num">
                                      <p:cBhvr>
                                        <p:cTn id="12" dur="500" fill="hold"/>
                                        <p:tgtEl>
                                          <p:spTgt spid="3584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584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5842">
                                            <p:txEl>
                                              <p:pRg st="1" end="1"/>
                                            </p:txEl>
                                          </p:spTgt>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5842">
                                            <p:txEl>
                                              <p:pRg st="2" end="2"/>
                                            </p:txEl>
                                          </p:spTgt>
                                        </p:tgtEl>
                                        <p:attrNameLst>
                                          <p:attrName>style.visibility</p:attrName>
                                        </p:attrNameLst>
                                      </p:cBhvr>
                                      <p:to>
                                        <p:strVal val="visible"/>
                                      </p:to>
                                    </p:set>
                                    <p:anim calcmode="lin" valueType="num">
                                      <p:cBhvr>
                                        <p:cTn id="17" dur="500" fill="hold"/>
                                        <p:tgtEl>
                                          <p:spTgt spid="3584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584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5842">
                                            <p:txEl>
                                              <p:pRg st="2" end="2"/>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5842">
                                            <p:txEl>
                                              <p:pRg st="3" end="3"/>
                                            </p:txEl>
                                          </p:spTgt>
                                        </p:tgtEl>
                                        <p:attrNameLst>
                                          <p:attrName>style.visibility</p:attrName>
                                        </p:attrNameLst>
                                      </p:cBhvr>
                                      <p:to>
                                        <p:strVal val="visible"/>
                                      </p:to>
                                    </p:set>
                                    <p:anim calcmode="lin" valueType="num">
                                      <p:cBhvr>
                                        <p:cTn id="22" dur="500" fill="hold"/>
                                        <p:tgtEl>
                                          <p:spTgt spid="35842">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5842">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5842">
                                            <p:txEl>
                                              <p:pRg st="3" end="3"/>
                                            </p:txEl>
                                          </p:spTgt>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5842">
                                            <p:txEl>
                                              <p:pRg st="4" end="4"/>
                                            </p:txEl>
                                          </p:spTgt>
                                        </p:tgtEl>
                                        <p:attrNameLst>
                                          <p:attrName>style.visibility</p:attrName>
                                        </p:attrNameLst>
                                      </p:cBhvr>
                                      <p:to>
                                        <p:strVal val="visible"/>
                                      </p:to>
                                    </p:set>
                                    <p:anim calcmode="lin" valueType="num">
                                      <p:cBhvr>
                                        <p:cTn id="27" dur="500" fill="hold"/>
                                        <p:tgtEl>
                                          <p:spTgt spid="35842">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5842">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584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35842">
                                            <p:txEl>
                                              <p:pRg st="6" end="6"/>
                                            </p:txEl>
                                          </p:spTgt>
                                        </p:tgtEl>
                                        <p:attrNameLst>
                                          <p:attrName>style.visibility</p:attrName>
                                        </p:attrNameLst>
                                      </p:cBhvr>
                                      <p:to>
                                        <p:strVal val="visible"/>
                                      </p:to>
                                    </p:set>
                                    <p:anim calcmode="lin" valueType="num">
                                      <p:cBhvr>
                                        <p:cTn id="34" dur="500" fill="hold"/>
                                        <p:tgtEl>
                                          <p:spTgt spid="35842">
                                            <p:txEl>
                                              <p:pRg st="6" end="6"/>
                                            </p:txEl>
                                          </p:spTgt>
                                        </p:tgtEl>
                                        <p:attrNameLst>
                                          <p:attrName>ppt_w</p:attrName>
                                        </p:attrNameLst>
                                      </p:cBhvr>
                                      <p:tavLst>
                                        <p:tav tm="0">
                                          <p:val>
                                            <p:fltVal val="0"/>
                                          </p:val>
                                        </p:tav>
                                        <p:tav tm="100000">
                                          <p:val>
                                            <p:strVal val="#ppt_w"/>
                                          </p:val>
                                        </p:tav>
                                      </p:tavLst>
                                    </p:anim>
                                    <p:anim calcmode="lin" valueType="num">
                                      <p:cBhvr>
                                        <p:cTn id="35" dur="500" fill="hold"/>
                                        <p:tgtEl>
                                          <p:spTgt spid="35842">
                                            <p:txEl>
                                              <p:pRg st="6" end="6"/>
                                            </p:txEl>
                                          </p:spTgt>
                                        </p:tgtEl>
                                        <p:attrNameLst>
                                          <p:attrName>ppt_h</p:attrName>
                                        </p:attrNameLst>
                                      </p:cBhvr>
                                      <p:tavLst>
                                        <p:tav tm="0">
                                          <p:val>
                                            <p:fltVal val="0"/>
                                          </p:val>
                                        </p:tav>
                                        <p:tav tm="100000">
                                          <p:val>
                                            <p:strVal val="#ppt_h"/>
                                          </p:val>
                                        </p:tav>
                                      </p:tavLst>
                                    </p:anim>
                                    <p:animEffect transition="in" filter="fade">
                                      <p:cBhvr>
                                        <p:cTn id="36" dur="500"/>
                                        <p:tgtEl>
                                          <p:spTgt spid="35842">
                                            <p:txEl>
                                              <p:pRg st="6" end="6"/>
                                            </p:txEl>
                                          </p:spTgt>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35842">
                                            <p:txEl>
                                              <p:pRg st="7" end="7"/>
                                            </p:txEl>
                                          </p:spTgt>
                                        </p:tgtEl>
                                        <p:attrNameLst>
                                          <p:attrName>style.visibility</p:attrName>
                                        </p:attrNameLst>
                                      </p:cBhvr>
                                      <p:to>
                                        <p:strVal val="visible"/>
                                      </p:to>
                                    </p:set>
                                    <p:anim calcmode="lin" valueType="num">
                                      <p:cBhvr>
                                        <p:cTn id="39" dur="500" fill="hold"/>
                                        <p:tgtEl>
                                          <p:spTgt spid="35842">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35842">
                                            <p:txEl>
                                              <p:pRg st="7" end="7"/>
                                            </p:txEl>
                                          </p:spTgt>
                                        </p:tgtEl>
                                        <p:attrNameLst>
                                          <p:attrName>ppt_h</p:attrName>
                                        </p:attrNameLst>
                                      </p:cBhvr>
                                      <p:tavLst>
                                        <p:tav tm="0">
                                          <p:val>
                                            <p:fltVal val="0"/>
                                          </p:val>
                                        </p:tav>
                                        <p:tav tm="100000">
                                          <p:val>
                                            <p:strVal val="#ppt_h"/>
                                          </p:val>
                                        </p:tav>
                                      </p:tavLst>
                                    </p:anim>
                                    <p:animEffect transition="in" filter="fade">
                                      <p:cBhvr>
                                        <p:cTn id="41" dur="500"/>
                                        <p:tgtEl>
                                          <p:spTgt spid="35842">
                                            <p:txEl>
                                              <p:pRg st="7" end="7"/>
                                            </p:txEl>
                                          </p:spTgt>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35842">
                                            <p:txEl>
                                              <p:pRg st="8" end="8"/>
                                            </p:txEl>
                                          </p:spTgt>
                                        </p:tgtEl>
                                        <p:attrNameLst>
                                          <p:attrName>style.visibility</p:attrName>
                                        </p:attrNameLst>
                                      </p:cBhvr>
                                      <p:to>
                                        <p:strVal val="visible"/>
                                      </p:to>
                                    </p:set>
                                    <p:anim calcmode="lin" valueType="num">
                                      <p:cBhvr>
                                        <p:cTn id="44" dur="500" fill="hold"/>
                                        <p:tgtEl>
                                          <p:spTgt spid="35842">
                                            <p:txEl>
                                              <p:pRg st="8" end="8"/>
                                            </p:txEl>
                                          </p:spTgt>
                                        </p:tgtEl>
                                        <p:attrNameLst>
                                          <p:attrName>ppt_w</p:attrName>
                                        </p:attrNameLst>
                                      </p:cBhvr>
                                      <p:tavLst>
                                        <p:tav tm="0">
                                          <p:val>
                                            <p:fltVal val="0"/>
                                          </p:val>
                                        </p:tav>
                                        <p:tav tm="100000">
                                          <p:val>
                                            <p:strVal val="#ppt_w"/>
                                          </p:val>
                                        </p:tav>
                                      </p:tavLst>
                                    </p:anim>
                                    <p:anim calcmode="lin" valueType="num">
                                      <p:cBhvr>
                                        <p:cTn id="45" dur="500" fill="hold"/>
                                        <p:tgtEl>
                                          <p:spTgt spid="35842">
                                            <p:txEl>
                                              <p:pRg st="8" end="8"/>
                                            </p:txEl>
                                          </p:spTgt>
                                        </p:tgtEl>
                                        <p:attrNameLst>
                                          <p:attrName>ppt_h</p:attrName>
                                        </p:attrNameLst>
                                      </p:cBhvr>
                                      <p:tavLst>
                                        <p:tav tm="0">
                                          <p:val>
                                            <p:fltVal val="0"/>
                                          </p:val>
                                        </p:tav>
                                        <p:tav tm="100000">
                                          <p:val>
                                            <p:strVal val="#ppt_h"/>
                                          </p:val>
                                        </p:tav>
                                      </p:tavLst>
                                    </p:anim>
                                    <p:animEffect transition="in" filter="fade">
                                      <p:cBhvr>
                                        <p:cTn id="46" dur="500"/>
                                        <p:tgtEl>
                                          <p:spTgt spid="35842">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35842">
                                            <p:txEl>
                                              <p:pRg st="10" end="10"/>
                                            </p:txEl>
                                          </p:spTgt>
                                        </p:tgtEl>
                                        <p:attrNameLst>
                                          <p:attrName>style.visibility</p:attrName>
                                        </p:attrNameLst>
                                      </p:cBhvr>
                                      <p:to>
                                        <p:strVal val="visible"/>
                                      </p:to>
                                    </p:set>
                                    <p:anim calcmode="lin" valueType="num">
                                      <p:cBhvr>
                                        <p:cTn id="51" dur="500" fill="hold"/>
                                        <p:tgtEl>
                                          <p:spTgt spid="35842">
                                            <p:txEl>
                                              <p:pRg st="10" end="10"/>
                                            </p:txEl>
                                          </p:spTgt>
                                        </p:tgtEl>
                                        <p:attrNameLst>
                                          <p:attrName>ppt_w</p:attrName>
                                        </p:attrNameLst>
                                      </p:cBhvr>
                                      <p:tavLst>
                                        <p:tav tm="0">
                                          <p:val>
                                            <p:fltVal val="0"/>
                                          </p:val>
                                        </p:tav>
                                        <p:tav tm="100000">
                                          <p:val>
                                            <p:strVal val="#ppt_w"/>
                                          </p:val>
                                        </p:tav>
                                      </p:tavLst>
                                    </p:anim>
                                    <p:anim calcmode="lin" valueType="num">
                                      <p:cBhvr>
                                        <p:cTn id="52" dur="500" fill="hold"/>
                                        <p:tgtEl>
                                          <p:spTgt spid="35842">
                                            <p:txEl>
                                              <p:pRg st="10" end="10"/>
                                            </p:txEl>
                                          </p:spTgt>
                                        </p:tgtEl>
                                        <p:attrNameLst>
                                          <p:attrName>ppt_h</p:attrName>
                                        </p:attrNameLst>
                                      </p:cBhvr>
                                      <p:tavLst>
                                        <p:tav tm="0">
                                          <p:val>
                                            <p:fltVal val="0"/>
                                          </p:val>
                                        </p:tav>
                                        <p:tav tm="100000">
                                          <p:val>
                                            <p:strVal val="#ppt_h"/>
                                          </p:val>
                                        </p:tav>
                                      </p:tavLst>
                                    </p:anim>
                                    <p:animEffect transition="in" filter="fade">
                                      <p:cBhvr>
                                        <p:cTn id="53" dur="500"/>
                                        <p:tgtEl>
                                          <p:spTgt spid="35842">
                                            <p:txEl>
                                              <p:pRg st="10" end="10"/>
                                            </p:txEl>
                                          </p:spTgt>
                                        </p:tgtEl>
                                      </p:cBhvr>
                                    </p:animEffect>
                                  </p:childTnLst>
                                </p:cTn>
                              </p:par>
                              <p:par>
                                <p:cTn id="54" presetID="53" presetClass="entr" presetSubtype="0" fill="hold" grpId="0" nodeType="withEffect">
                                  <p:stCondLst>
                                    <p:cond delay="0"/>
                                  </p:stCondLst>
                                  <p:childTnLst>
                                    <p:set>
                                      <p:cBhvr>
                                        <p:cTn id="55" dur="1" fill="hold">
                                          <p:stCondLst>
                                            <p:cond delay="0"/>
                                          </p:stCondLst>
                                        </p:cTn>
                                        <p:tgtEl>
                                          <p:spTgt spid="35842">
                                            <p:txEl>
                                              <p:pRg st="11" end="11"/>
                                            </p:txEl>
                                          </p:spTgt>
                                        </p:tgtEl>
                                        <p:attrNameLst>
                                          <p:attrName>style.visibility</p:attrName>
                                        </p:attrNameLst>
                                      </p:cBhvr>
                                      <p:to>
                                        <p:strVal val="visible"/>
                                      </p:to>
                                    </p:set>
                                    <p:anim calcmode="lin" valueType="num">
                                      <p:cBhvr>
                                        <p:cTn id="56" dur="500" fill="hold"/>
                                        <p:tgtEl>
                                          <p:spTgt spid="35842">
                                            <p:txEl>
                                              <p:pRg st="11" end="11"/>
                                            </p:txEl>
                                          </p:spTgt>
                                        </p:tgtEl>
                                        <p:attrNameLst>
                                          <p:attrName>ppt_w</p:attrName>
                                        </p:attrNameLst>
                                      </p:cBhvr>
                                      <p:tavLst>
                                        <p:tav tm="0">
                                          <p:val>
                                            <p:fltVal val="0"/>
                                          </p:val>
                                        </p:tav>
                                        <p:tav tm="100000">
                                          <p:val>
                                            <p:strVal val="#ppt_w"/>
                                          </p:val>
                                        </p:tav>
                                      </p:tavLst>
                                    </p:anim>
                                    <p:anim calcmode="lin" valueType="num">
                                      <p:cBhvr>
                                        <p:cTn id="57" dur="500" fill="hold"/>
                                        <p:tgtEl>
                                          <p:spTgt spid="35842">
                                            <p:txEl>
                                              <p:pRg st="11" end="11"/>
                                            </p:txEl>
                                          </p:spTgt>
                                        </p:tgtEl>
                                        <p:attrNameLst>
                                          <p:attrName>ppt_h</p:attrName>
                                        </p:attrNameLst>
                                      </p:cBhvr>
                                      <p:tavLst>
                                        <p:tav tm="0">
                                          <p:val>
                                            <p:fltVal val="0"/>
                                          </p:val>
                                        </p:tav>
                                        <p:tav tm="100000">
                                          <p:val>
                                            <p:strVal val="#ppt_h"/>
                                          </p:val>
                                        </p:tav>
                                      </p:tavLst>
                                    </p:anim>
                                    <p:animEffect transition="in" filter="fade">
                                      <p:cBhvr>
                                        <p:cTn id="58" dur="500"/>
                                        <p:tgtEl>
                                          <p:spTgt spid="35842">
                                            <p:txEl>
                                              <p:pRg st="11" end="11"/>
                                            </p:txEl>
                                          </p:spTgt>
                                        </p:tgtEl>
                                      </p:cBhvr>
                                    </p:animEffect>
                                  </p:childTnLst>
                                </p:cTn>
                              </p:par>
                              <p:par>
                                <p:cTn id="59" presetID="53" presetClass="entr" presetSubtype="0" fill="hold" grpId="0" nodeType="withEffect">
                                  <p:stCondLst>
                                    <p:cond delay="0"/>
                                  </p:stCondLst>
                                  <p:childTnLst>
                                    <p:set>
                                      <p:cBhvr>
                                        <p:cTn id="60" dur="1" fill="hold">
                                          <p:stCondLst>
                                            <p:cond delay="0"/>
                                          </p:stCondLst>
                                        </p:cTn>
                                        <p:tgtEl>
                                          <p:spTgt spid="35842">
                                            <p:txEl>
                                              <p:pRg st="12" end="12"/>
                                            </p:txEl>
                                          </p:spTgt>
                                        </p:tgtEl>
                                        <p:attrNameLst>
                                          <p:attrName>style.visibility</p:attrName>
                                        </p:attrNameLst>
                                      </p:cBhvr>
                                      <p:to>
                                        <p:strVal val="visible"/>
                                      </p:to>
                                    </p:set>
                                    <p:anim calcmode="lin" valueType="num">
                                      <p:cBhvr>
                                        <p:cTn id="61" dur="500" fill="hold"/>
                                        <p:tgtEl>
                                          <p:spTgt spid="35842">
                                            <p:txEl>
                                              <p:pRg st="12" end="12"/>
                                            </p:txEl>
                                          </p:spTgt>
                                        </p:tgtEl>
                                        <p:attrNameLst>
                                          <p:attrName>ppt_w</p:attrName>
                                        </p:attrNameLst>
                                      </p:cBhvr>
                                      <p:tavLst>
                                        <p:tav tm="0">
                                          <p:val>
                                            <p:fltVal val="0"/>
                                          </p:val>
                                        </p:tav>
                                        <p:tav tm="100000">
                                          <p:val>
                                            <p:strVal val="#ppt_w"/>
                                          </p:val>
                                        </p:tav>
                                      </p:tavLst>
                                    </p:anim>
                                    <p:anim calcmode="lin" valueType="num">
                                      <p:cBhvr>
                                        <p:cTn id="62" dur="500" fill="hold"/>
                                        <p:tgtEl>
                                          <p:spTgt spid="35842">
                                            <p:txEl>
                                              <p:pRg st="12" end="12"/>
                                            </p:txEl>
                                          </p:spTgt>
                                        </p:tgtEl>
                                        <p:attrNameLst>
                                          <p:attrName>ppt_h</p:attrName>
                                        </p:attrNameLst>
                                      </p:cBhvr>
                                      <p:tavLst>
                                        <p:tav tm="0">
                                          <p:val>
                                            <p:fltVal val="0"/>
                                          </p:val>
                                        </p:tav>
                                        <p:tav tm="100000">
                                          <p:val>
                                            <p:strVal val="#ppt_h"/>
                                          </p:val>
                                        </p:tav>
                                      </p:tavLst>
                                    </p:anim>
                                    <p:animEffect transition="in" filter="fade">
                                      <p:cBhvr>
                                        <p:cTn id="63" dur="500"/>
                                        <p:tgtEl>
                                          <p:spTgt spid="35842">
                                            <p:txEl>
                                              <p:pRg st="12" end="1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35842">
                                            <p:txEl>
                                              <p:pRg st="13" end="13"/>
                                            </p:txEl>
                                          </p:spTgt>
                                        </p:tgtEl>
                                        <p:attrNameLst>
                                          <p:attrName>style.visibility</p:attrName>
                                        </p:attrNameLst>
                                      </p:cBhvr>
                                      <p:to>
                                        <p:strVal val="visible"/>
                                      </p:to>
                                    </p:set>
                                    <p:anim calcmode="lin" valueType="num">
                                      <p:cBhvr>
                                        <p:cTn id="68" dur="500" fill="hold"/>
                                        <p:tgtEl>
                                          <p:spTgt spid="35842">
                                            <p:txEl>
                                              <p:pRg st="13" end="13"/>
                                            </p:txEl>
                                          </p:spTgt>
                                        </p:tgtEl>
                                        <p:attrNameLst>
                                          <p:attrName>ppt_w</p:attrName>
                                        </p:attrNameLst>
                                      </p:cBhvr>
                                      <p:tavLst>
                                        <p:tav tm="0">
                                          <p:val>
                                            <p:fltVal val="0"/>
                                          </p:val>
                                        </p:tav>
                                        <p:tav tm="100000">
                                          <p:val>
                                            <p:strVal val="#ppt_w"/>
                                          </p:val>
                                        </p:tav>
                                      </p:tavLst>
                                    </p:anim>
                                    <p:anim calcmode="lin" valueType="num">
                                      <p:cBhvr>
                                        <p:cTn id="69" dur="500" fill="hold"/>
                                        <p:tgtEl>
                                          <p:spTgt spid="35842">
                                            <p:txEl>
                                              <p:pRg st="13" end="13"/>
                                            </p:txEl>
                                          </p:spTgt>
                                        </p:tgtEl>
                                        <p:attrNameLst>
                                          <p:attrName>ppt_h</p:attrName>
                                        </p:attrNameLst>
                                      </p:cBhvr>
                                      <p:tavLst>
                                        <p:tav tm="0">
                                          <p:val>
                                            <p:fltVal val="0"/>
                                          </p:val>
                                        </p:tav>
                                        <p:tav tm="100000">
                                          <p:val>
                                            <p:strVal val="#ppt_h"/>
                                          </p:val>
                                        </p:tav>
                                      </p:tavLst>
                                    </p:anim>
                                    <p:animEffect transition="in" filter="fade">
                                      <p:cBhvr>
                                        <p:cTn id="70" dur="500"/>
                                        <p:tgtEl>
                                          <p:spTgt spid="3584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au 7"/>
          <p:cNvGraphicFramePr>
            <a:graphicFrameLocks noGrp="1"/>
          </p:cNvGraphicFramePr>
          <p:nvPr/>
        </p:nvGraphicFramePr>
        <p:xfrm>
          <a:off x="323850" y="1268413"/>
          <a:ext cx="3888432" cy="1512170"/>
        </p:xfrm>
        <a:graphic>
          <a:graphicData uri="http://schemas.openxmlformats.org/drawingml/2006/table">
            <a:tbl>
              <a:tblPr firstRow="1" bandRow="1">
                <a:tableStyleId>{5C22544A-7EE6-4342-B048-85BDC9FD1C3A}</a:tableStyleId>
              </a:tblPr>
              <a:tblGrid>
                <a:gridCol w="1800200"/>
                <a:gridCol w="2088232"/>
              </a:tblGrid>
              <a:tr h="302434">
                <a:tc>
                  <a:txBody>
                    <a:bodyPr/>
                    <a:lstStyle/>
                    <a:p>
                      <a:pPr algn="ctr"/>
                      <a:r>
                        <a:rPr lang="fr-FR" sz="1100" dirty="0" smtClean="0"/>
                        <a:t>Type d’éolienne </a:t>
                      </a:r>
                      <a:endParaRPr lang="fr-FR" sz="1100" dirty="0"/>
                    </a:p>
                  </a:txBody>
                  <a:tcPr/>
                </a:tc>
                <a:tc>
                  <a:txBody>
                    <a:bodyPr/>
                    <a:lstStyle/>
                    <a:p>
                      <a:pPr algn="ctr"/>
                      <a:r>
                        <a:rPr lang="fr-FR" sz="1100" dirty="0" smtClean="0"/>
                        <a:t>Prix fourniture et pose </a:t>
                      </a:r>
                      <a:endParaRPr lang="fr-FR" sz="1100" dirty="0"/>
                    </a:p>
                  </a:txBody>
                  <a:tcPr/>
                </a:tc>
              </a:tr>
              <a:tr h="302434">
                <a:tc>
                  <a:txBody>
                    <a:bodyPr/>
                    <a:lstStyle/>
                    <a:p>
                      <a:r>
                        <a:rPr lang="fr-FR" sz="1100" dirty="0" smtClean="0"/>
                        <a:t>3kW – axe horizontal </a:t>
                      </a:r>
                      <a:endParaRPr lang="fr-FR" sz="1100" dirty="0"/>
                    </a:p>
                  </a:txBody>
                  <a:tcPr/>
                </a:tc>
                <a:tc>
                  <a:txBody>
                    <a:bodyPr/>
                    <a:lstStyle/>
                    <a:p>
                      <a:pPr algn="ctr"/>
                      <a:r>
                        <a:rPr lang="fr-FR" sz="1100" dirty="0" smtClean="0"/>
                        <a:t>13 000€HT </a:t>
                      </a:r>
                      <a:endParaRPr lang="fr-FR" sz="1100" dirty="0"/>
                    </a:p>
                  </a:txBody>
                  <a:tcPr/>
                </a:tc>
              </a:tr>
              <a:tr h="302434">
                <a:tc>
                  <a:txBody>
                    <a:bodyPr/>
                    <a:lstStyle/>
                    <a:p>
                      <a:r>
                        <a:rPr lang="fr-FR" sz="1100" dirty="0" smtClean="0"/>
                        <a:t>3kW – axe vertical </a:t>
                      </a:r>
                      <a:endParaRPr lang="fr-FR" sz="1100" dirty="0"/>
                    </a:p>
                  </a:txBody>
                  <a:tcPr/>
                </a:tc>
                <a:tc>
                  <a:txBody>
                    <a:bodyPr/>
                    <a:lstStyle/>
                    <a:p>
                      <a:pPr algn="ctr"/>
                      <a:r>
                        <a:rPr lang="fr-FR" sz="1100" dirty="0" smtClean="0"/>
                        <a:t>25 000€HT </a:t>
                      </a:r>
                      <a:endParaRPr lang="fr-FR" sz="1100" dirty="0"/>
                    </a:p>
                  </a:txBody>
                  <a:tcPr/>
                </a:tc>
              </a:tr>
              <a:tr h="302434">
                <a:tc>
                  <a:txBody>
                    <a:bodyPr/>
                    <a:lstStyle/>
                    <a:p>
                      <a:r>
                        <a:rPr lang="fr-FR" sz="1100" dirty="0" smtClean="0"/>
                        <a:t>6kW – axe horizontal </a:t>
                      </a:r>
                      <a:endParaRPr lang="fr-FR" sz="1100" dirty="0"/>
                    </a:p>
                  </a:txBody>
                  <a:tcPr/>
                </a:tc>
                <a:tc>
                  <a:txBody>
                    <a:bodyPr/>
                    <a:lstStyle/>
                    <a:p>
                      <a:pPr algn="ctr"/>
                      <a:r>
                        <a:rPr lang="fr-FR" sz="1100" dirty="0" smtClean="0"/>
                        <a:t>30 000€HT </a:t>
                      </a:r>
                      <a:endParaRPr lang="fr-FR" sz="1100" dirty="0"/>
                    </a:p>
                  </a:txBody>
                  <a:tcPr/>
                </a:tc>
              </a:tr>
              <a:tr h="302434">
                <a:tc>
                  <a:txBody>
                    <a:bodyPr/>
                    <a:lstStyle/>
                    <a:p>
                      <a:r>
                        <a:rPr lang="fr-FR" sz="1100" dirty="0" smtClean="0"/>
                        <a:t>6kW – axe vertical </a:t>
                      </a:r>
                      <a:endParaRPr lang="fr-FR" sz="11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100" dirty="0" smtClean="0"/>
                        <a:t>35 000€HT</a:t>
                      </a:r>
                    </a:p>
                  </a:txBody>
                  <a:tcPr/>
                </a:tc>
              </a:tr>
            </a:tbl>
          </a:graphicData>
        </a:graphic>
      </p:graphicFrame>
      <p:sp>
        <p:nvSpPr>
          <p:cNvPr id="55317" name="Rectangle 6"/>
          <p:cNvSpPr>
            <a:spLocks noChangeArrowheads="1"/>
          </p:cNvSpPr>
          <p:nvPr/>
        </p:nvSpPr>
        <p:spPr bwMode="auto">
          <a:xfrm>
            <a:off x="0" y="6457950"/>
            <a:ext cx="9144000" cy="400050"/>
          </a:xfrm>
          <a:prstGeom prst="rect">
            <a:avLst/>
          </a:prstGeom>
          <a:noFill/>
          <a:ln w="9525">
            <a:noFill/>
            <a:miter lim="800000"/>
            <a:headEnd/>
            <a:tailEnd/>
          </a:ln>
        </p:spPr>
        <p:txBody>
          <a:bodyPr>
            <a:spAutoFit/>
          </a:bodyPr>
          <a:lstStyle/>
          <a:p>
            <a:r>
              <a:rPr lang="fr-FR" sz="1000"/>
              <a:t>Source : Tristan DEBUIGNE, </a:t>
            </a:r>
            <a:r>
              <a:rPr lang="fr-FR" sz="1000" i="1"/>
              <a:t>MICRO-EOLIEN &amp; PETIT EOLIEN Note sur le potentiel de développement d’une filière industrielle sur l’éolien de très faible puissance </a:t>
            </a:r>
            <a:r>
              <a:rPr lang="fr-FR" sz="1000"/>
              <a:t>CD2E – septembre 2010, http://www.cd2e.com</a:t>
            </a:r>
          </a:p>
        </p:txBody>
      </p:sp>
      <p:sp>
        <p:nvSpPr>
          <p:cNvPr id="6" name="Titre 2"/>
          <p:cNvSpPr txBox="1">
            <a:spLocks/>
          </p:cNvSpPr>
          <p:nvPr/>
        </p:nvSpPr>
        <p:spPr>
          <a:xfrm>
            <a:off x="683568" y="0"/>
            <a:ext cx="8229600" cy="1143000"/>
          </a:xfrm>
          <a:prstGeom prst="rect">
            <a:avLst/>
          </a:prstGeom>
        </p:spPr>
        <p:txBody>
          <a:bodyPr anchor="ctr">
            <a:normAutofit/>
            <a:scene3d>
              <a:camera prst="orthographicFront"/>
              <a:lightRig rig="soft" dir="t"/>
            </a:scene3d>
            <a:sp3d prstMaterial="softEdge">
              <a:bevelT w="25400" h="25400"/>
            </a:sp3d>
          </a:bodyPr>
          <a:lstStyle/>
          <a:p>
            <a:pPr algn="r">
              <a:defRPr/>
            </a:pPr>
            <a:r>
              <a:rPr lang="fr-FR" sz="2800" b="1" dirty="0">
                <a:solidFill>
                  <a:schemeClr val="tx2"/>
                </a:solidFill>
                <a:effectLst>
                  <a:outerShdw blurRad="31750" dist="25400" dir="5400000" algn="tl" rotWithShape="0">
                    <a:srgbClr val="000000">
                      <a:alpha val="25000"/>
                    </a:srgbClr>
                  </a:outerShdw>
                </a:effectLst>
                <a:latin typeface="+mj-lt"/>
                <a:ea typeface="+mj-ea"/>
                <a:cs typeface="+mj-cs"/>
              </a:rPr>
              <a:t>Aspects économiques</a:t>
            </a:r>
          </a:p>
        </p:txBody>
      </p:sp>
      <p:sp>
        <p:nvSpPr>
          <p:cNvPr id="55319" name="Rectangle 8"/>
          <p:cNvSpPr>
            <a:spLocks noChangeArrowheads="1"/>
          </p:cNvSpPr>
          <p:nvPr/>
        </p:nvSpPr>
        <p:spPr bwMode="auto">
          <a:xfrm>
            <a:off x="179388" y="908050"/>
            <a:ext cx="5019675" cy="369888"/>
          </a:xfrm>
          <a:prstGeom prst="rect">
            <a:avLst/>
          </a:prstGeom>
          <a:noFill/>
          <a:ln w="9525">
            <a:noFill/>
            <a:miter lim="800000"/>
            <a:headEnd/>
            <a:tailEnd/>
          </a:ln>
        </p:spPr>
        <p:txBody>
          <a:bodyPr wrap="none">
            <a:spAutoFit/>
          </a:bodyPr>
          <a:lstStyle/>
          <a:p>
            <a:r>
              <a:rPr lang="fr-FR"/>
              <a:t>Ordre de grandeur de prix d’éoliennes urbaines</a:t>
            </a:r>
          </a:p>
        </p:txBody>
      </p:sp>
      <p:graphicFrame>
        <p:nvGraphicFramePr>
          <p:cNvPr id="10" name="Tableau 9"/>
          <p:cNvGraphicFramePr>
            <a:graphicFrameLocks noGrp="1"/>
          </p:cNvGraphicFramePr>
          <p:nvPr/>
        </p:nvGraphicFramePr>
        <p:xfrm>
          <a:off x="323850" y="3276600"/>
          <a:ext cx="8208913" cy="3177155"/>
        </p:xfrm>
        <a:graphic>
          <a:graphicData uri="http://schemas.openxmlformats.org/drawingml/2006/table">
            <a:tbl>
              <a:tblPr firstRow="1" bandRow="1">
                <a:tableStyleId>{5C22544A-7EE6-4342-B048-85BDC9FD1C3A}</a:tableStyleId>
              </a:tblPr>
              <a:tblGrid>
                <a:gridCol w="1245996"/>
                <a:gridCol w="732939"/>
                <a:gridCol w="1465877"/>
                <a:gridCol w="732939"/>
                <a:gridCol w="1099408"/>
                <a:gridCol w="732939"/>
                <a:gridCol w="614638"/>
                <a:gridCol w="792088"/>
                <a:gridCol w="792089"/>
              </a:tblGrid>
              <a:tr h="593938">
                <a:tc>
                  <a:txBody>
                    <a:bodyPr/>
                    <a:lstStyle/>
                    <a:p>
                      <a:pPr algn="ctr"/>
                      <a:r>
                        <a:rPr lang="fr-FR" sz="1000" dirty="0" smtClean="0">
                          <a:latin typeface="Arial Narrow" pitchFamily="34" charset="0"/>
                        </a:rPr>
                        <a:t>Modèle</a:t>
                      </a:r>
                      <a:endParaRPr lang="fr-FR" sz="1000" dirty="0">
                        <a:latin typeface="Arial Narrow" pitchFamily="34" charset="0"/>
                      </a:endParaRPr>
                    </a:p>
                  </a:txBody>
                  <a:tcPr/>
                </a:tc>
                <a:tc>
                  <a:txBody>
                    <a:bodyPr/>
                    <a:lstStyle/>
                    <a:p>
                      <a:pPr algn="ctr"/>
                      <a:r>
                        <a:rPr lang="fr-FR" sz="1000" dirty="0" smtClean="0">
                          <a:latin typeface="Arial Narrow" pitchFamily="34" charset="0"/>
                        </a:rPr>
                        <a:t>Puissance</a:t>
                      </a:r>
                      <a:endParaRPr lang="fr-FR" sz="1000" dirty="0">
                        <a:latin typeface="Arial Narrow" pitchFamily="34" charset="0"/>
                      </a:endParaRPr>
                    </a:p>
                  </a:txBody>
                  <a:tcPr/>
                </a:tc>
                <a:tc>
                  <a:txBody>
                    <a:bodyPr/>
                    <a:lstStyle/>
                    <a:p>
                      <a:pPr algn="ctr"/>
                      <a:r>
                        <a:rPr lang="fr-FR" sz="1000" dirty="0" smtClean="0">
                          <a:latin typeface="Arial Narrow" pitchFamily="34" charset="0"/>
                        </a:rPr>
                        <a:t>Prix TTC* des systèmes pour installation raccordée réseau </a:t>
                      </a:r>
                      <a:endParaRPr lang="fr-FR" sz="1000" dirty="0">
                        <a:latin typeface="Arial Narrow" pitchFamily="34" charset="0"/>
                      </a:endParaRPr>
                    </a:p>
                  </a:txBody>
                  <a:tcPr/>
                </a:tc>
                <a:tc>
                  <a:txBody>
                    <a:bodyPr/>
                    <a:lstStyle/>
                    <a:p>
                      <a:pPr algn="ctr"/>
                      <a:r>
                        <a:rPr lang="fr-FR" sz="1000" dirty="0" smtClean="0">
                          <a:latin typeface="Arial Narrow" pitchFamily="34" charset="0"/>
                        </a:rPr>
                        <a:t>Crédit d'impôt** </a:t>
                      </a:r>
                      <a:endParaRPr lang="fr-FR" sz="1000" dirty="0">
                        <a:latin typeface="Arial Narrow" pitchFamily="34" charset="0"/>
                      </a:endParaRPr>
                    </a:p>
                  </a:txBody>
                  <a:tcPr/>
                </a:tc>
                <a:tc>
                  <a:txBody>
                    <a:bodyPr/>
                    <a:lstStyle/>
                    <a:p>
                      <a:pPr algn="ctr"/>
                      <a:r>
                        <a:rPr lang="fr-FR" sz="1000" dirty="0" smtClean="0">
                          <a:latin typeface="Arial Narrow" pitchFamily="34" charset="0"/>
                        </a:rPr>
                        <a:t>Estimation production annuelle (kWh)*** </a:t>
                      </a:r>
                      <a:endParaRPr lang="fr-FR" sz="1000" dirty="0">
                        <a:latin typeface="Arial Narrow" pitchFamily="34" charset="0"/>
                      </a:endParaRPr>
                    </a:p>
                  </a:txBody>
                  <a:tcPr/>
                </a:tc>
                <a:tc>
                  <a:txBody>
                    <a:bodyPr/>
                    <a:lstStyle/>
                    <a:p>
                      <a:pPr algn="ctr"/>
                      <a:r>
                        <a:rPr lang="fr-FR" sz="1000" dirty="0" smtClean="0">
                          <a:latin typeface="Arial Narrow" pitchFamily="34" charset="0"/>
                        </a:rPr>
                        <a:t>Prix achat (c€/kWh) </a:t>
                      </a:r>
                      <a:endParaRPr lang="fr-FR" sz="1000" dirty="0">
                        <a:latin typeface="Arial Narrow" pitchFamily="34" charset="0"/>
                      </a:endParaRPr>
                    </a:p>
                  </a:txBody>
                  <a:tcPr/>
                </a:tc>
                <a:tc>
                  <a:txBody>
                    <a:bodyPr/>
                    <a:lstStyle/>
                    <a:p>
                      <a:pPr algn="ctr"/>
                      <a:r>
                        <a:rPr lang="fr-FR" sz="1000" dirty="0" smtClean="0">
                          <a:latin typeface="Arial Narrow" pitchFamily="34" charset="0"/>
                        </a:rPr>
                        <a:t>Revenus annuels </a:t>
                      </a:r>
                      <a:endParaRPr lang="fr-FR" sz="1000" dirty="0">
                        <a:latin typeface="Arial Narrow" pitchFamily="34" charset="0"/>
                      </a:endParaRPr>
                    </a:p>
                  </a:txBody>
                  <a:tcPr/>
                </a:tc>
                <a:tc>
                  <a:txBody>
                    <a:bodyPr/>
                    <a:lstStyle/>
                    <a:p>
                      <a:pPr algn="ctr"/>
                      <a:r>
                        <a:rPr lang="fr-FR" sz="1000" dirty="0" smtClean="0">
                          <a:latin typeface="Arial Narrow" pitchFamily="34" charset="0"/>
                        </a:rPr>
                        <a:t>RSI avec crédit impôt (année) </a:t>
                      </a:r>
                      <a:endParaRPr lang="fr-FR" sz="1000" dirty="0">
                        <a:latin typeface="Arial Narrow"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000" dirty="0" smtClean="0">
                          <a:latin typeface="Arial Narrow" pitchFamily="34" charset="0"/>
                        </a:rPr>
                        <a:t>RSI sans crédit impôt (année) </a:t>
                      </a:r>
                    </a:p>
                  </a:txBody>
                  <a:tcPr/>
                </a:tc>
              </a:tr>
              <a:tr h="298324">
                <a:tc>
                  <a:txBody>
                    <a:bodyPr/>
                    <a:lstStyle/>
                    <a:p>
                      <a:r>
                        <a:rPr lang="fr-FR" sz="1200" dirty="0" err="1" smtClean="0">
                          <a:latin typeface="Arial Narrow" pitchFamily="34" charset="0"/>
                        </a:rPr>
                        <a:t>Proven</a:t>
                      </a:r>
                      <a:r>
                        <a:rPr lang="fr-FR" sz="1200" dirty="0" smtClean="0">
                          <a:latin typeface="Arial Narrow" pitchFamily="34" charset="0"/>
                        </a:rPr>
                        <a:t> WT600 </a:t>
                      </a:r>
                      <a:endParaRPr lang="fr-FR" sz="1200" dirty="0">
                        <a:latin typeface="Arial Narrow" pitchFamily="34" charset="0"/>
                      </a:endParaRPr>
                    </a:p>
                  </a:txBody>
                  <a:tcPr/>
                </a:tc>
                <a:tc>
                  <a:txBody>
                    <a:bodyPr/>
                    <a:lstStyle/>
                    <a:p>
                      <a:pPr algn="ctr"/>
                      <a:r>
                        <a:rPr lang="fr-FR" sz="1200" dirty="0" smtClean="0">
                          <a:latin typeface="Arial Narrow" pitchFamily="34" charset="0"/>
                        </a:rPr>
                        <a:t>600 W</a:t>
                      </a:r>
                      <a:endParaRPr lang="fr-FR" sz="1200" dirty="0">
                        <a:latin typeface="Arial Narrow" pitchFamily="34" charset="0"/>
                      </a:endParaRPr>
                    </a:p>
                  </a:txBody>
                  <a:tcPr/>
                </a:tc>
                <a:tc>
                  <a:txBody>
                    <a:bodyPr/>
                    <a:lstStyle/>
                    <a:p>
                      <a:pPr algn="ctr"/>
                      <a:r>
                        <a:rPr lang="fr-FR" sz="1200" dirty="0" smtClean="0">
                          <a:latin typeface="Arial Narrow" pitchFamily="34" charset="0"/>
                        </a:rPr>
                        <a:t>12 660 € </a:t>
                      </a:r>
                      <a:endParaRPr lang="fr-FR" sz="1200" dirty="0">
                        <a:latin typeface="Arial Narrow" pitchFamily="34" charset="0"/>
                      </a:endParaRPr>
                    </a:p>
                  </a:txBody>
                  <a:tcPr/>
                </a:tc>
                <a:tc>
                  <a:txBody>
                    <a:bodyPr/>
                    <a:lstStyle/>
                    <a:p>
                      <a:pPr algn="ctr"/>
                      <a:r>
                        <a:rPr lang="fr-FR" sz="1200" dirty="0" smtClean="0">
                          <a:latin typeface="Arial Narrow" pitchFamily="34" charset="0"/>
                        </a:rPr>
                        <a:t>6 330 € </a:t>
                      </a:r>
                      <a:endParaRPr lang="fr-FR" sz="1200" dirty="0">
                        <a:latin typeface="Arial Narrow" pitchFamily="34" charset="0"/>
                      </a:endParaRPr>
                    </a:p>
                  </a:txBody>
                  <a:tcPr/>
                </a:tc>
                <a:tc>
                  <a:txBody>
                    <a:bodyPr/>
                    <a:lstStyle/>
                    <a:p>
                      <a:pPr algn="ctr"/>
                      <a:r>
                        <a:rPr lang="fr-FR" sz="1200" dirty="0" smtClean="0">
                          <a:latin typeface="Arial Narrow" pitchFamily="34" charset="0"/>
                        </a:rPr>
                        <a:t>1200 </a:t>
                      </a:r>
                      <a:endParaRPr lang="fr-FR" sz="1200" dirty="0">
                        <a:latin typeface="Arial Narrow" pitchFamily="34" charset="0"/>
                      </a:endParaRPr>
                    </a:p>
                  </a:txBody>
                  <a:tcPr/>
                </a:tc>
                <a:tc>
                  <a:txBody>
                    <a:bodyPr/>
                    <a:lstStyle/>
                    <a:p>
                      <a:pPr algn="ctr"/>
                      <a:r>
                        <a:rPr lang="fr-FR" sz="1200" dirty="0" smtClean="0">
                          <a:latin typeface="Arial Narrow" pitchFamily="34" charset="0"/>
                        </a:rPr>
                        <a:t>8,2 </a:t>
                      </a:r>
                      <a:endParaRPr lang="fr-FR" sz="1200" dirty="0">
                        <a:latin typeface="Arial Narrow" pitchFamily="34" charset="0"/>
                      </a:endParaRPr>
                    </a:p>
                  </a:txBody>
                  <a:tcPr/>
                </a:tc>
                <a:tc>
                  <a:txBody>
                    <a:bodyPr/>
                    <a:lstStyle/>
                    <a:p>
                      <a:pPr algn="ctr"/>
                      <a:r>
                        <a:rPr lang="fr-FR" sz="1200" dirty="0" smtClean="0">
                          <a:latin typeface="Arial Narrow" pitchFamily="34" charset="0"/>
                        </a:rPr>
                        <a:t>98 € </a:t>
                      </a:r>
                      <a:endParaRPr lang="fr-FR" sz="1200" dirty="0">
                        <a:latin typeface="Arial Narrow" pitchFamily="34" charset="0"/>
                      </a:endParaRPr>
                    </a:p>
                  </a:txBody>
                  <a:tcPr/>
                </a:tc>
                <a:tc>
                  <a:txBody>
                    <a:bodyPr/>
                    <a:lstStyle/>
                    <a:p>
                      <a:pPr algn="ctr"/>
                      <a:r>
                        <a:rPr lang="fr-FR" sz="1200" b="1" dirty="0" smtClean="0">
                          <a:latin typeface="Arial Narrow" pitchFamily="34" charset="0"/>
                        </a:rPr>
                        <a:t>64 </a:t>
                      </a:r>
                      <a:endParaRPr lang="fr-FR" sz="1200" b="1" dirty="0">
                        <a:latin typeface="Arial Narrow" pitchFamily="34" charset="0"/>
                      </a:endParaRPr>
                    </a:p>
                  </a:txBody>
                  <a:tcPr/>
                </a:tc>
                <a:tc>
                  <a:txBody>
                    <a:bodyPr/>
                    <a:lstStyle/>
                    <a:p>
                      <a:pPr algn="ctr"/>
                      <a:r>
                        <a:rPr lang="fr-FR" sz="1200" dirty="0" smtClean="0">
                          <a:latin typeface="Arial Narrow" pitchFamily="34" charset="0"/>
                        </a:rPr>
                        <a:t>129</a:t>
                      </a:r>
                      <a:endParaRPr lang="fr-FR" sz="1200" dirty="0">
                        <a:latin typeface="Arial Narrow" pitchFamily="34" charset="0"/>
                      </a:endParaRPr>
                    </a:p>
                  </a:txBody>
                  <a:tcPr/>
                </a:tc>
              </a:tr>
              <a:tr h="2983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atin typeface="Arial Narrow" pitchFamily="34" charset="0"/>
                        </a:rPr>
                        <a:t>Fortis ESPADA</a:t>
                      </a:r>
                    </a:p>
                  </a:txBody>
                  <a:tcPr/>
                </a:tc>
                <a:tc>
                  <a:txBody>
                    <a:bodyPr/>
                    <a:lstStyle/>
                    <a:p>
                      <a:pPr algn="ctr"/>
                      <a:r>
                        <a:rPr lang="fr-FR" sz="1200" dirty="0" smtClean="0">
                          <a:latin typeface="Arial Narrow" pitchFamily="34" charset="0"/>
                        </a:rPr>
                        <a:t>800 W</a:t>
                      </a:r>
                      <a:endParaRPr lang="fr-FR" sz="1200" dirty="0">
                        <a:latin typeface="Arial Narrow" pitchFamily="34" charset="0"/>
                      </a:endParaRPr>
                    </a:p>
                  </a:txBody>
                  <a:tcPr/>
                </a:tc>
                <a:tc>
                  <a:txBody>
                    <a:bodyPr/>
                    <a:lstStyle/>
                    <a:p>
                      <a:pPr algn="ctr"/>
                      <a:r>
                        <a:rPr lang="fr-FR" sz="1200" dirty="0" smtClean="0">
                          <a:latin typeface="Arial Narrow" pitchFamily="34" charset="0"/>
                        </a:rPr>
                        <a:t>5 529 € </a:t>
                      </a:r>
                      <a:endParaRPr lang="fr-FR" sz="1200" dirty="0">
                        <a:latin typeface="Arial Narrow" pitchFamily="34" charset="0"/>
                      </a:endParaRPr>
                    </a:p>
                  </a:txBody>
                  <a:tcPr/>
                </a:tc>
                <a:tc>
                  <a:txBody>
                    <a:bodyPr/>
                    <a:lstStyle/>
                    <a:p>
                      <a:pPr algn="ctr"/>
                      <a:r>
                        <a:rPr lang="fr-FR" sz="1200" dirty="0" smtClean="0">
                          <a:latin typeface="Arial Narrow" pitchFamily="34" charset="0"/>
                        </a:rPr>
                        <a:t>2 765 € </a:t>
                      </a:r>
                      <a:endParaRPr lang="fr-FR" sz="1200" dirty="0">
                        <a:latin typeface="Arial Narrow" pitchFamily="34" charset="0"/>
                      </a:endParaRPr>
                    </a:p>
                  </a:txBody>
                  <a:tcPr/>
                </a:tc>
                <a:tc>
                  <a:txBody>
                    <a:bodyPr/>
                    <a:lstStyle/>
                    <a:p>
                      <a:pPr algn="ctr"/>
                      <a:r>
                        <a:rPr lang="fr-FR" sz="1200" dirty="0" smtClean="0">
                          <a:latin typeface="Arial Narrow" pitchFamily="34" charset="0"/>
                        </a:rPr>
                        <a:t>1600 </a:t>
                      </a:r>
                      <a:endParaRPr lang="fr-FR" sz="1200" dirty="0">
                        <a:latin typeface="Arial Narrow" pitchFamily="34" charset="0"/>
                      </a:endParaRPr>
                    </a:p>
                  </a:txBody>
                  <a:tcPr/>
                </a:tc>
                <a:tc>
                  <a:txBody>
                    <a:bodyPr/>
                    <a:lstStyle/>
                    <a:p>
                      <a:pPr algn="ctr"/>
                      <a:r>
                        <a:rPr lang="fr-FR" sz="1200" dirty="0" smtClean="0">
                          <a:latin typeface="Arial Narrow" pitchFamily="34" charset="0"/>
                        </a:rPr>
                        <a:t>8,2 </a:t>
                      </a:r>
                      <a:endParaRPr lang="fr-FR" sz="1200" dirty="0">
                        <a:latin typeface="Arial Narrow" pitchFamily="34" charset="0"/>
                      </a:endParaRPr>
                    </a:p>
                  </a:txBody>
                  <a:tcPr/>
                </a:tc>
                <a:tc>
                  <a:txBody>
                    <a:bodyPr/>
                    <a:lstStyle/>
                    <a:p>
                      <a:pPr algn="ctr"/>
                      <a:r>
                        <a:rPr lang="fr-FR" sz="1200" dirty="0" smtClean="0">
                          <a:latin typeface="Arial Narrow" pitchFamily="34" charset="0"/>
                        </a:rPr>
                        <a:t>131 € </a:t>
                      </a:r>
                      <a:endParaRPr lang="fr-FR" sz="1200" dirty="0">
                        <a:latin typeface="Arial Narrow" pitchFamily="34" charset="0"/>
                      </a:endParaRPr>
                    </a:p>
                  </a:txBody>
                  <a:tcPr/>
                </a:tc>
                <a:tc>
                  <a:txBody>
                    <a:bodyPr/>
                    <a:lstStyle/>
                    <a:p>
                      <a:pPr algn="ctr"/>
                      <a:r>
                        <a:rPr lang="fr-FR" sz="1200" b="1" dirty="0" smtClean="0">
                          <a:latin typeface="Arial Narrow" pitchFamily="34" charset="0"/>
                        </a:rPr>
                        <a:t>21</a:t>
                      </a:r>
                      <a:endParaRPr lang="fr-FR" sz="1200" b="1" dirty="0">
                        <a:latin typeface="Arial Narrow" pitchFamily="34" charset="0"/>
                      </a:endParaRPr>
                    </a:p>
                  </a:txBody>
                  <a:tcPr/>
                </a:tc>
                <a:tc>
                  <a:txBody>
                    <a:bodyPr/>
                    <a:lstStyle/>
                    <a:p>
                      <a:pPr algn="ctr"/>
                      <a:r>
                        <a:rPr lang="fr-FR" sz="1200" dirty="0" smtClean="0">
                          <a:latin typeface="Arial Narrow" pitchFamily="34" charset="0"/>
                        </a:rPr>
                        <a:t>42</a:t>
                      </a:r>
                      <a:endParaRPr lang="fr-FR" sz="1200" dirty="0">
                        <a:latin typeface="Arial Narrow" pitchFamily="34" charset="0"/>
                      </a:endParaRPr>
                    </a:p>
                  </a:txBody>
                  <a:tcPr/>
                </a:tc>
              </a:tr>
              <a:tr h="298324">
                <a:tc>
                  <a:txBody>
                    <a:bodyPr/>
                    <a:lstStyle/>
                    <a:p>
                      <a:r>
                        <a:rPr lang="fr-FR" sz="1200" dirty="0" smtClean="0">
                          <a:latin typeface="Arial Narrow" pitchFamily="34" charset="0"/>
                        </a:rPr>
                        <a:t>Fortis PASSAAT </a:t>
                      </a:r>
                      <a:endParaRPr lang="fr-FR" sz="1200" dirty="0">
                        <a:latin typeface="Arial Narrow" pitchFamily="34" charset="0"/>
                      </a:endParaRPr>
                    </a:p>
                  </a:txBody>
                  <a:tcPr/>
                </a:tc>
                <a:tc>
                  <a:txBody>
                    <a:bodyPr/>
                    <a:lstStyle/>
                    <a:p>
                      <a:pPr algn="ctr"/>
                      <a:r>
                        <a:rPr lang="fr-FR" sz="1200" dirty="0" smtClean="0">
                          <a:latin typeface="Arial Narrow" pitchFamily="34" charset="0"/>
                        </a:rPr>
                        <a:t>1,4 kW</a:t>
                      </a:r>
                      <a:endParaRPr lang="fr-FR" sz="1200" dirty="0">
                        <a:latin typeface="Arial Narrow" pitchFamily="34" charset="0"/>
                      </a:endParaRPr>
                    </a:p>
                  </a:txBody>
                  <a:tcPr/>
                </a:tc>
                <a:tc>
                  <a:txBody>
                    <a:bodyPr/>
                    <a:lstStyle/>
                    <a:p>
                      <a:pPr algn="ctr"/>
                      <a:r>
                        <a:rPr lang="fr-FR" sz="1200" dirty="0" smtClean="0">
                          <a:latin typeface="Arial Narrow" pitchFamily="34" charset="0"/>
                        </a:rPr>
                        <a:t>6 777 € </a:t>
                      </a:r>
                      <a:endParaRPr lang="fr-FR" sz="1200" dirty="0">
                        <a:latin typeface="Arial Narrow" pitchFamily="34" charset="0"/>
                      </a:endParaRPr>
                    </a:p>
                  </a:txBody>
                  <a:tcPr/>
                </a:tc>
                <a:tc>
                  <a:txBody>
                    <a:bodyPr/>
                    <a:lstStyle/>
                    <a:p>
                      <a:pPr algn="ctr"/>
                      <a:r>
                        <a:rPr lang="fr-FR" sz="1200" dirty="0" smtClean="0">
                          <a:latin typeface="Arial Narrow" pitchFamily="34" charset="0"/>
                        </a:rPr>
                        <a:t>3 389 € </a:t>
                      </a:r>
                      <a:endParaRPr lang="fr-FR" sz="1200" dirty="0">
                        <a:latin typeface="Arial Narrow" pitchFamily="34" charset="0"/>
                      </a:endParaRPr>
                    </a:p>
                  </a:txBody>
                  <a:tcPr/>
                </a:tc>
                <a:tc>
                  <a:txBody>
                    <a:bodyPr/>
                    <a:lstStyle/>
                    <a:p>
                      <a:pPr algn="ctr"/>
                      <a:r>
                        <a:rPr lang="fr-FR" sz="1200" dirty="0" smtClean="0">
                          <a:latin typeface="Arial Narrow" pitchFamily="34" charset="0"/>
                        </a:rPr>
                        <a:t>2800</a:t>
                      </a:r>
                      <a:endParaRPr lang="fr-FR" sz="1200" dirty="0">
                        <a:latin typeface="Arial Narrow" pitchFamily="34" charset="0"/>
                      </a:endParaRPr>
                    </a:p>
                  </a:txBody>
                  <a:tcPr/>
                </a:tc>
                <a:tc>
                  <a:txBody>
                    <a:bodyPr/>
                    <a:lstStyle/>
                    <a:p>
                      <a:pPr algn="ctr"/>
                      <a:r>
                        <a:rPr lang="fr-FR" sz="1200" dirty="0" smtClean="0">
                          <a:latin typeface="Arial Narrow" pitchFamily="34" charset="0"/>
                        </a:rPr>
                        <a:t>8,2</a:t>
                      </a:r>
                      <a:endParaRPr lang="fr-FR" sz="1200" dirty="0">
                        <a:latin typeface="Arial Narrow" pitchFamily="34" charset="0"/>
                      </a:endParaRPr>
                    </a:p>
                  </a:txBody>
                  <a:tcPr/>
                </a:tc>
                <a:tc>
                  <a:txBody>
                    <a:bodyPr/>
                    <a:lstStyle/>
                    <a:p>
                      <a:pPr algn="ctr"/>
                      <a:r>
                        <a:rPr lang="fr-FR" sz="1200" dirty="0" smtClean="0">
                          <a:latin typeface="Arial Narrow" pitchFamily="34" charset="0"/>
                        </a:rPr>
                        <a:t>230 € </a:t>
                      </a:r>
                      <a:endParaRPr lang="fr-FR" sz="1200" dirty="0">
                        <a:latin typeface="Arial Narrow" pitchFamily="34" charset="0"/>
                      </a:endParaRPr>
                    </a:p>
                  </a:txBody>
                  <a:tcPr/>
                </a:tc>
                <a:tc>
                  <a:txBody>
                    <a:bodyPr/>
                    <a:lstStyle/>
                    <a:p>
                      <a:pPr algn="ctr"/>
                      <a:r>
                        <a:rPr lang="fr-FR" sz="1200" b="1" dirty="0" smtClean="0">
                          <a:latin typeface="Arial Narrow" pitchFamily="34" charset="0"/>
                        </a:rPr>
                        <a:t>15 </a:t>
                      </a:r>
                      <a:endParaRPr lang="fr-FR" sz="1200" b="1" dirty="0">
                        <a:latin typeface="Arial Narrow" pitchFamily="34" charset="0"/>
                      </a:endParaRPr>
                    </a:p>
                  </a:txBody>
                  <a:tcPr/>
                </a:tc>
                <a:tc>
                  <a:txBody>
                    <a:bodyPr/>
                    <a:lstStyle/>
                    <a:p>
                      <a:pPr algn="ctr"/>
                      <a:r>
                        <a:rPr lang="fr-FR" sz="1200" dirty="0" smtClean="0">
                          <a:latin typeface="Arial Narrow" pitchFamily="34" charset="0"/>
                        </a:rPr>
                        <a:t>30</a:t>
                      </a:r>
                      <a:endParaRPr lang="fr-FR" sz="1200" dirty="0">
                        <a:latin typeface="Arial Narrow" pitchFamily="34" charset="0"/>
                      </a:endParaRPr>
                    </a:p>
                  </a:txBody>
                  <a:tcPr/>
                </a:tc>
              </a:tr>
              <a:tr h="298324">
                <a:tc>
                  <a:txBody>
                    <a:bodyPr/>
                    <a:lstStyle/>
                    <a:p>
                      <a:r>
                        <a:rPr lang="fr-FR" sz="1200" dirty="0" err="1" smtClean="0">
                          <a:latin typeface="Arial Narrow" pitchFamily="34" charset="0"/>
                        </a:rPr>
                        <a:t>Proven</a:t>
                      </a:r>
                      <a:r>
                        <a:rPr lang="fr-FR" sz="1200" dirty="0" smtClean="0">
                          <a:latin typeface="Arial Narrow" pitchFamily="34" charset="0"/>
                        </a:rPr>
                        <a:t> WT2500 </a:t>
                      </a:r>
                      <a:endParaRPr lang="fr-FR" sz="1200" dirty="0">
                        <a:latin typeface="Arial Narrow" pitchFamily="34" charset="0"/>
                      </a:endParaRPr>
                    </a:p>
                  </a:txBody>
                  <a:tcPr/>
                </a:tc>
                <a:tc>
                  <a:txBody>
                    <a:bodyPr/>
                    <a:lstStyle/>
                    <a:p>
                      <a:pPr algn="ctr"/>
                      <a:r>
                        <a:rPr lang="fr-FR" sz="1200" dirty="0" smtClean="0">
                          <a:latin typeface="Arial Narrow" pitchFamily="34" charset="0"/>
                        </a:rPr>
                        <a:t>2,5 kW</a:t>
                      </a:r>
                      <a:endParaRPr lang="fr-FR" sz="1200" dirty="0">
                        <a:latin typeface="Arial Narrow" pitchFamily="34" charset="0"/>
                      </a:endParaRPr>
                    </a:p>
                  </a:txBody>
                  <a:tcPr/>
                </a:tc>
                <a:tc>
                  <a:txBody>
                    <a:bodyPr/>
                    <a:lstStyle/>
                    <a:p>
                      <a:pPr algn="ctr"/>
                      <a:r>
                        <a:rPr lang="fr-FR" sz="1200" dirty="0" smtClean="0">
                          <a:latin typeface="Arial Narrow" pitchFamily="34" charset="0"/>
                        </a:rPr>
                        <a:t>17 249 € </a:t>
                      </a:r>
                      <a:endParaRPr lang="fr-FR" sz="1200" dirty="0">
                        <a:latin typeface="Arial Narrow" pitchFamily="34" charset="0"/>
                      </a:endParaRPr>
                    </a:p>
                  </a:txBody>
                  <a:tcPr/>
                </a:tc>
                <a:tc>
                  <a:txBody>
                    <a:bodyPr/>
                    <a:lstStyle/>
                    <a:p>
                      <a:pPr algn="ctr"/>
                      <a:r>
                        <a:rPr lang="fr-FR" sz="1200" dirty="0" smtClean="0">
                          <a:latin typeface="Arial Narrow" pitchFamily="34" charset="0"/>
                        </a:rPr>
                        <a:t>8 625 € </a:t>
                      </a:r>
                      <a:endParaRPr lang="fr-FR" sz="1200" dirty="0">
                        <a:latin typeface="Arial Narrow" pitchFamily="34" charset="0"/>
                      </a:endParaRPr>
                    </a:p>
                  </a:txBody>
                  <a:tcPr/>
                </a:tc>
                <a:tc>
                  <a:txBody>
                    <a:bodyPr/>
                    <a:lstStyle/>
                    <a:p>
                      <a:pPr algn="ctr"/>
                      <a:r>
                        <a:rPr lang="fr-FR" sz="1200" dirty="0" smtClean="0">
                          <a:latin typeface="Arial Narrow" pitchFamily="34" charset="0"/>
                        </a:rPr>
                        <a:t>5000</a:t>
                      </a:r>
                      <a:endParaRPr lang="fr-FR" sz="1200" dirty="0">
                        <a:latin typeface="Arial Narrow" pitchFamily="34" charset="0"/>
                      </a:endParaRPr>
                    </a:p>
                  </a:txBody>
                  <a:tcPr/>
                </a:tc>
                <a:tc>
                  <a:txBody>
                    <a:bodyPr/>
                    <a:lstStyle/>
                    <a:p>
                      <a:pPr algn="ctr"/>
                      <a:r>
                        <a:rPr lang="fr-FR" sz="1200" dirty="0" smtClean="0">
                          <a:latin typeface="Arial Narrow" pitchFamily="34" charset="0"/>
                        </a:rPr>
                        <a:t>8,2</a:t>
                      </a:r>
                      <a:endParaRPr lang="fr-FR" sz="1200" dirty="0">
                        <a:latin typeface="Arial Narrow" pitchFamily="34" charset="0"/>
                      </a:endParaRPr>
                    </a:p>
                  </a:txBody>
                  <a:tcPr/>
                </a:tc>
                <a:tc>
                  <a:txBody>
                    <a:bodyPr/>
                    <a:lstStyle/>
                    <a:p>
                      <a:pPr algn="ctr"/>
                      <a:r>
                        <a:rPr lang="fr-FR" sz="1200" dirty="0" smtClean="0">
                          <a:latin typeface="Arial Narrow" pitchFamily="34" charset="0"/>
                        </a:rPr>
                        <a:t>410 € </a:t>
                      </a:r>
                      <a:endParaRPr lang="fr-FR" sz="1200" dirty="0">
                        <a:latin typeface="Arial Narrow" pitchFamily="34" charset="0"/>
                      </a:endParaRPr>
                    </a:p>
                  </a:txBody>
                  <a:tcPr/>
                </a:tc>
                <a:tc>
                  <a:txBody>
                    <a:bodyPr/>
                    <a:lstStyle/>
                    <a:p>
                      <a:pPr algn="ctr"/>
                      <a:r>
                        <a:rPr lang="fr-FR" sz="1200" b="1" dirty="0" smtClean="0">
                          <a:latin typeface="Arial Narrow" pitchFamily="34" charset="0"/>
                        </a:rPr>
                        <a:t>21</a:t>
                      </a:r>
                      <a:endParaRPr lang="fr-FR" sz="1200" b="1" dirty="0">
                        <a:latin typeface="Arial Narrow" pitchFamily="34" charset="0"/>
                      </a:endParaRPr>
                    </a:p>
                  </a:txBody>
                  <a:tcPr/>
                </a:tc>
                <a:tc>
                  <a:txBody>
                    <a:bodyPr/>
                    <a:lstStyle/>
                    <a:p>
                      <a:pPr algn="ctr"/>
                      <a:r>
                        <a:rPr lang="fr-FR" sz="1200" dirty="0" smtClean="0">
                          <a:latin typeface="Arial Narrow" pitchFamily="34" charset="0"/>
                        </a:rPr>
                        <a:t>42</a:t>
                      </a:r>
                      <a:endParaRPr lang="fr-FR" sz="1200" dirty="0">
                        <a:latin typeface="Arial Narrow" pitchFamily="34" charset="0"/>
                      </a:endParaRPr>
                    </a:p>
                  </a:txBody>
                  <a:tcPr/>
                </a:tc>
              </a:tr>
              <a:tr h="298324">
                <a:tc>
                  <a:txBody>
                    <a:bodyPr/>
                    <a:lstStyle/>
                    <a:p>
                      <a:r>
                        <a:rPr lang="fr-FR" sz="1200" dirty="0" smtClean="0">
                          <a:latin typeface="Arial Narrow" pitchFamily="34" charset="0"/>
                        </a:rPr>
                        <a:t>Fortis MONATANA </a:t>
                      </a:r>
                      <a:endParaRPr lang="fr-FR" sz="1200" dirty="0">
                        <a:latin typeface="Arial Narrow" pitchFamily="34" charset="0"/>
                      </a:endParaRPr>
                    </a:p>
                  </a:txBody>
                  <a:tcPr/>
                </a:tc>
                <a:tc>
                  <a:txBody>
                    <a:bodyPr/>
                    <a:lstStyle/>
                    <a:p>
                      <a:pPr algn="ctr"/>
                      <a:r>
                        <a:rPr lang="fr-FR" sz="1200" dirty="0" smtClean="0">
                          <a:latin typeface="Arial Narrow" pitchFamily="34" charset="0"/>
                        </a:rPr>
                        <a:t>5 kW </a:t>
                      </a:r>
                      <a:endParaRPr lang="fr-FR" sz="1200" dirty="0">
                        <a:latin typeface="Arial Narrow" pitchFamily="34" charset="0"/>
                      </a:endParaRPr>
                    </a:p>
                  </a:txBody>
                  <a:tcPr/>
                </a:tc>
                <a:tc>
                  <a:txBody>
                    <a:bodyPr/>
                    <a:lstStyle/>
                    <a:p>
                      <a:pPr algn="ctr"/>
                      <a:r>
                        <a:rPr lang="fr-FR" sz="1200" dirty="0" smtClean="0">
                          <a:latin typeface="Arial Narrow" pitchFamily="34" charset="0"/>
                        </a:rPr>
                        <a:t>16 405 € </a:t>
                      </a:r>
                      <a:endParaRPr lang="fr-FR" sz="1200" dirty="0">
                        <a:latin typeface="Arial Narrow" pitchFamily="34" charset="0"/>
                      </a:endParaRPr>
                    </a:p>
                  </a:txBody>
                  <a:tcPr/>
                </a:tc>
                <a:tc>
                  <a:txBody>
                    <a:bodyPr/>
                    <a:lstStyle/>
                    <a:p>
                      <a:pPr algn="ctr"/>
                      <a:r>
                        <a:rPr lang="fr-FR" sz="1200" dirty="0" smtClean="0">
                          <a:latin typeface="Arial Narrow" pitchFamily="34" charset="0"/>
                        </a:rPr>
                        <a:t>8 203 € </a:t>
                      </a:r>
                      <a:endParaRPr lang="fr-FR" sz="1200" dirty="0">
                        <a:latin typeface="Arial Narrow" pitchFamily="34" charset="0"/>
                      </a:endParaRPr>
                    </a:p>
                  </a:txBody>
                  <a:tcPr/>
                </a:tc>
                <a:tc>
                  <a:txBody>
                    <a:bodyPr/>
                    <a:lstStyle/>
                    <a:p>
                      <a:pPr algn="ctr"/>
                      <a:r>
                        <a:rPr lang="fr-FR" sz="1200" dirty="0" smtClean="0">
                          <a:latin typeface="Arial Narrow" pitchFamily="34" charset="0"/>
                        </a:rPr>
                        <a:t>10000 </a:t>
                      </a:r>
                      <a:endParaRPr lang="fr-FR" sz="1200" dirty="0">
                        <a:latin typeface="Arial Narrow" pitchFamily="34" charset="0"/>
                      </a:endParaRPr>
                    </a:p>
                  </a:txBody>
                  <a:tcPr/>
                </a:tc>
                <a:tc>
                  <a:txBody>
                    <a:bodyPr/>
                    <a:lstStyle/>
                    <a:p>
                      <a:pPr algn="ctr"/>
                      <a:r>
                        <a:rPr lang="fr-FR" sz="1200" dirty="0" smtClean="0">
                          <a:latin typeface="Arial Narrow" pitchFamily="34" charset="0"/>
                        </a:rPr>
                        <a:t>8,2</a:t>
                      </a:r>
                      <a:endParaRPr lang="fr-FR" sz="1200" dirty="0">
                        <a:latin typeface="Arial Narrow" pitchFamily="34" charset="0"/>
                      </a:endParaRPr>
                    </a:p>
                  </a:txBody>
                  <a:tcPr/>
                </a:tc>
                <a:tc>
                  <a:txBody>
                    <a:bodyPr/>
                    <a:lstStyle/>
                    <a:p>
                      <a:pPr algn="ctr"/>
                      <a:r>
                        <a:rPr lang="fr-FR" sz="1200" dirty="0" smtClean="0">
                          <a:latin typeface="Arial Narrow" pitchFamily="34" charset="0"/>
                        </a:rPr>
                        <a:t>820 € </a:t>
                      </a:r>
                      <a:endParaRPr lang="fr-FR" sz="1200" dirty="0">
                        <a:latin typeface="Arial Narrow" pitchFamily="34" charset="0"/>
                      </a:endParaRPr>
                    </a:p>
                  </a:txBody>
                  <a:tcPr/>
                </a:tc>
                <a:tc>
                  <a:txBody>
                    <a:bodyPr/>
                    <a:lstStyle/>
                    <a:p>
                      <a:pPr algn="ctr"/>
                      <a:r>
                        <a:rPr lang="fr-FR" sz="1200" b="1" dirty="0" smtClean="0">
                          <a:latin typeface="Arial Narrow" pitchFamily="34" charset="0"/>
                        </a:rPr>
                        <a:t>10</a:t>
                      </a:r>
                      <a:endParaRPr lang="fr-FR" sz="1200" b="1" dirty="0">
                        <a:latin typeface="Arial Narrow" pitchFamily="34" charset="0"/>
                      </a:endParaRPr>
                    </a:p>
                  </a:txBody>
                  <a:tcPr/>
                </a:tc>
                <a:tc>
                  <a:txBody>
                    <a:bodyPr/>
                    <a:lstStyle/>
                    <a:p>
                      <a:pPr algn="ctr"/>
                      <a:r>
                        <a:rPr lang="fr-FR" sz="1200" dirty="0" smtClean="0">
                          <a:latin typeface="Arial Narrow" pitchFamily="34" charset="0"/>
                        </a:rPr>
                        <a:t>20</a:t>
                      </a:r>
                      <a:endParaRPr lang="fr-FR" sz="1200" dirty="0">
                        <a:latin typeface="Arial Narrow" pitchFamily="34" charset="0"/>
                      </a:endParaRPr>
                    </a:p>
                  </a:txBody>
                  <a:tcPr/>
                </a:tc>
              </a:tr>
              <a:tr h="298324">
                <a:tc>
                  <a:txBody>
                    <a:bodyPr/>
                    <a:lstStyle/>
                    <a:p>
                      <a:r>
                        <a:rPr lang="fr-FR" sz="1200" dirty="0" err="1" smtClean="0">
                          <a:latin typeface="Arial Narrow" pitchFamily="34" charset="0"/>
                        </a:rPr>
                        <a:t>Proven</a:t>
                      </a:r>
                      <a:r>
                        <a:rPr lang="fr-FR" sz="1200" dirty="0" smtClean="0">
                          <a:latin typeface="Arial Narrow" pitchFamily="34" charset="0"/>
                        </a:rPr>
                        <a:t> WT6000 </a:t>
                      </a:r>
                      <a:endParaRPr lang="fr-FR" sz="1200" dirty="0">
                        <a:latin typeface="Arial Narrow" pitchFamily="34" charset="0"/>
                      </a:endParaRPr>
                    </a:p>
                  </a:txBody>
                  <a:tcPr/>
                </a:tc>
                <a:tc>
                  <a:txBody>
                    <a:bodyPr/>
                    <a:lstStyle/>
                    <a:p>
                      <a:pPr algn="ctr"/>
                      <a:r>
                        <a:rPr lang="fr-FR" sz="1200" dirty="0" smtClean="0">
                          <a:latin typeface="Arial Narrow" pitchFamily="34" charset="0"/>
                        </a:rPr>
                        <a:t>6 kW</a:t>
                      </a:r>
                      <a:endParaRPr lang="fr-FR" sz="1200" dirty="0">
                        <a:latin typeface="Arial Narrow" pitchFamily="34" charset="0"/>
                      </a:endParaRPr>
                    </a:p>
                  </a:txBody>
                  <a:tcPr/>
                </a:tc>
                <a:tc>
                  <a:txBody>
                    <a:bodyPr/>
                    <a:lstStyle/>
                    <a:p>
                      <a:pPr algn="ctr"/>
                      <a:r>
                        <a:rPr lang="fr-FR" sz="1200" dirty="0" smtClean="0">
                          <a:latin typeface="Arial Narrow" pitchFamily="34" charset="0"/>
                        </a:rPr>
                        <a:t>28 802 € </a:t>
                      </a:r>
                      <a:endParaRPr lang="fr-FR" sz="1200" dirty="0">
                        <a:latin typeface="Arial Narrow" pitchFamily="34" charset="0"/>
                      </a:endParaRPr>
                    </a:p>
                  </a:txBody>
                  <a:tcPr/>
                </a:tc>
                <a:tc>
                  <a:txBody>
                    <a:bodyPr/>
                    <a:lstStyle/>
                    <a:p>
                      <a:pPr algn="ctr"/>
                      <a:r>
                        <a:rPr lang="fr-FR" sz="1200" dirty="0" smtClean="0">
                          <a:latin typeface="Arial Narrow" pitchFamily="34" charset="0"/>
                        </a:rPr>
                        <a:t>14 401 € </a:t>
                      </a:r>
                      <a:endParaRPr lang="fr-FR" sz="1200" dirty="0">
                        <a:latin typeface="Arial Narrow" pitchFamily="34" charset="0"/>
                      </a:endParaRPr>
                    </a:p>
                  </a:txBody>
                  <a:tcPr/>
                </a:tc>
                <a:tc>
                  <a:txBody>
                    <a:bodyPr/>
                    <a:lstStyle/>
                    <a:p>
                      <a:pPr algn="ctr"/>
                      <a:r>
                        <a:rPr lang="fr-FR" sz="1200" dirty="0" smtClean="0">
                          <a:latin typeface="Arial Narrow" pitchFamily="34" charset="0"/>
                        </a:rPr>
                        <a:t>12000 </a:t>
                      </a:r>
                      <a:endParaRPr lang="fr-FR" sz="1200" dirty="0">
                        <a:latin typeface="Arial Narrow" pitchFamily="34" charset="0"/>
                      </a:endParaRPr>
                    </a:p>
                  </a:txBody>
                  <a:tcPr/>
                </a:tc>
                <a:tc>
                  <a:txBody>
                    <a:bodyPr/>
                    <a:lstStyle/>
                    <a:p>
                      <a:pPr algn="ctr"/>
                      <a:r>
                        <a:rPr lang="fr-FR" sz="1200" dirty="0" smtClean="0">
                          <a:latin typeface="Arial Narrow" pitchFamily="34" charset="0"/>
                        </a:rPr>
                        <a:t>8,2</a:t>
                      </a:r>
                      <a:endParaRPr lang="fr-FR" sz="1200" dirty="0">
                        <a:latin typeface="Arial Narrow" pitchFamily="34" charset="0"/>
                      </a:endParaRPr>
                    </a:p>
                  </a:txBody>
                  <a:tcPr/>
                </a:tc>
                <a:tc>
                  <a:txBody>
                    <a:bodyPr/>
                    <a:lstStyle/>
                    <a:p>
                      <a:pPr algn="ctr"/>
                      <a:r>
                        <a:rPr lang="fr-FR" sz="1200" dirty="0" smtClean="0">
                          <a:latin typeface="Arial Narrow" pitchFamily="34" charset="0"/>
                        </a:rPr>
                        <a:t>984 € </a:t>
                      </a:r>
                      <a:endParaRPr lang="fr-FR" sz="1200" dirty="0">
                        <a:latin typeface="Arial Narrow" pitchFamily="34" charset="0"/>
                      </a:endParaRPr>
                    </a:p>
                  </a:txBody>
                  <a:tcPr/>
                </a:tc>
                <a:tc>
                  <a:txBody>
                    <a:bodyPr/>
                    <a:lstStyle/>
                    <a:p>
                      <a:pPr algn="ctr"/>
                      <a:r>
                        <a:rPr lang="fr-FR" sz="1200" b="1" dirty="0" smtClean="0">
                          <a:latin typeface="Arial Narrow" pitchFamily="34" charset="0"/>
                        </a:rPr>
                        <a:t>15</a:t>
                      </a:r>
                      <a:endParaRPr lang="fr-FR" sz="1200" b="1" dirty="0">
                        <a:latin typeface="Arial Narrow" pitchFamily="34" charset="0"/>
                      </a:endParaRPr>
                    </a:p>
                  </a:txBody>
                  <a:tcPr/>
                </a:tc>
                <a:tc>
                  <a:txBody>
                    <a:bodyPr/>
                    <a:lstStyle/>
                    <a:p>
                      <a:pPr algn="ctr"/>
                      <a:r>
                        <a:rPr lang="fr-FR" sz="1200" dirty="0" smtClean="0">
                          <a:latin typeface="Arial Narrow" pitchFamily="34" charset="0"/>
                        </a:rPr>
                        <a:t>29</a:t>
                      </a:r>
                      <a:endParaRPr lang="fr-FR" sz="1200" dirty="0">
                        <a:latin typeface="Arial Narrow" pitchFamily="34" charset="0"/>
                      </a:endParaRPr>
                    </a:p>
                  </a:txBody>
                  <a:tcPr/>
                </a:tc>
              </a:tr>
              <a:tr h="298324">
                <a:tc>
                  <a:txBody>
                    <a:bodyPr/>
                    <a:lstStyle/>
                    <a:p>
                      <a:r>
                        <a:rPr lang="fr-FR" sz="1200" dirty="0" smtClean="0">
                          <a:latin typeface="Arial Narrow" pitchFamily="34" charset="0"/>
                        </a:rPr>
                        <a:t>Fortis ALIZE </a:t>
                      </a:r>
                      <a:endParaRPr lang="fr-FR" sz="1200" dirty="0">
                        <a:latin typeface="Arial Narrow" pitchFamily="34" charset="0"/>
                      </a:endParaRPr>
                    </a:p>
                  </a:txBody>
                  <a:tcPr/>
                </a:tc>
                <a:tc>
                  <a:txBody>
                    <a:bodyPr/>
                    <a:lstStyle/>
                    <a:p>
                      <a:pPr algn="ctr"/>
                      <a:r>
                        <a:rPr lang="fr-FR" sz="1200" dirty="0" smtClean="0">
                          <a:latin typeface="Arial Narrow" pitchFamily="34" charset="0"/>
                        </a:rPr>
                        <a:t>10 kW</a:t>
                      </a:r>
                      <a:endParaRPr lang="fr-FR" sz="1200" dirty="0">
                        <a:latin typeface="Arial Narrow" pitchFamily="34" charset="0"/>
                      </a:endParaRPr>
                    </a:p>
                  </a:txBody>
                  <a:tcPr/>
                </a:tc>
                <a:tc>
                  <a:txBody>
                    <a:bodyPr/>
                    <a:lstStyle/>
                    <a:p>
                      <a:pPr algn="ctr"/>
                      <a:r>
                        <a:rPr lang="fr-FR" sz="1200" dirty="0" smtClean="0">
                          <a:latin typeface="Arial Narrow" pitchFamily="34" charset="0"/>
                        </a:rPr>
                        <a:t>32 811 € </a:t>
                      </a:r>
                      <a:endParaRPr lang="fr-FR" sz="1200" dirty="0">
                        <a:latin typeface="Arial Narrow" pitchFamily="34" charset="0"/>
                      </a:endParaRPr>
                    </a:p>
                  </a:txBody>
                  <a:tcPr/>
                </a:tc>
                <a:tc>
                  <a:txBody>
                    <a:bodyPr/>
                    <a:lstStyle/>
                    <a:p>
                      <a:pPr algn="ctr"/>
                      <a:r>
                        <a:rPr lang="fr-FR" sz="1200" dirty="0" smtClean="0">
                          <a:latin typeface="Arial Narrow" pitchFamily="34" charset="0"/>
                        </a:rPr>
                        <a:t>16 405 € </a:t>
                      </a:r>
                      <a:endParaRPr lang="fr-FR" sz="1200" dirty="0">
                        <a:latin typeface="Arial Narrow" pitchFamily="34" charset="0"/>
                      </a:endParaRPr>
                    </a:p>
                  </a:txBody>
                  <a:tcPr/>
                </a:tc>
                <a:tc>
                  <a:txBody>
                    <a:bodyPr/>
                    <a:lstStyle/>
                    <a:p>
                      <a:pPr algn="ctr"/>
                      <a:r>
                        <a:rPr lang="fr-FR" sz="1200" dirty="0" smtClean="0">
                          <a:latin typeface="Arial Narrow" pitchFamily="34" charset="0"/>
                        </a:rPr>
                        <a:t>24000</a:t>
                      </a:r>
                      <a:endParaRPr lang="fr-FR" sz="1200" dirty="0">
                        <a:latin typeface="Arial Narrow" pitchFamily="34" charset="0"/>
                      </a:endParaRPr>
                    </a:p>
                  </a:txBody>
                  <a:tcPr/>
                </a:tc>
                <a:tc>
                  <a:txBody>
                    <a:bodyPr/>
                    <a:lstStyle/>
                    <a:p>
                      <a:pPr algn="ctr"/>
                      <a:r>
                        <a:rPr lang="fr-FR" sz="1200" dirty="0" smtClean="0">
                          <a:latin typeface="Arial Narrow" pitchFamily="34" charset="0"/>
                        </a:rPr>
                        <a:t>8,2</a:t>
                      </a:r>
                      <a:endParaRPr lang="fr-FR" sz="1200" dirty="0">
                        <a:latin typeface="Arial Narrow" pitchFamily="34" charset="0"/>
                      </a:endParaRPr>
                    </a:p>
                  </a:txBody>
                  <a:tcPr/>
                </a:tc>
                <a:tc>
                  <a:txBody>
                    <a:bodyPr/>
                    <a:lstStyle/>
                    <a:p>
                      <a:pPr algn="ctr"/>
                      <a:r>
                        <a:rPr lang="fr-FR" sz="1200" dirty="0" smtClean="0">
                          <a:latin typeface="Arial Narrow" pitchFamily="34" charset="0"/>
                        </a:rPr>
                        <a:t>1 968 € </a:t>
                      </a:r>
                      <a:endParaRPr lang="fr-FR" sz="1200" dirty="0">
                        <a:latin typeface="Arial Narrow" pitchFamily="34" charset="0"/>
                      </a:endParaRPr>
                    </a:p>
                  </a:txBody>
                  <a:tcPr/>
                </a:tc>
                <a:tc>
                  <a:txBody>
                    <a:bodyPr/>
                    <a:lstStyle/>
                    <a:p>
                      <a:pPr algn="ctr"/>
                      <a:r>
                        <a:rPr lang="fr-FR" sz="1200" b="1" dirty="0" smtClean="0">
                          <a:latin typeface="Arial Narrow" pitchFamily="34" charset="0"/>
                        </a:rPr>
                        <a:t>8</a:t>
                      </a:r>
                      <a:endParaRPr lang="fr-FR" sz="1200" b="1" dirty="0">
                        <a:latin typeface="Arial Narrow" pitchFamily="34" charset="0"/>
                      </a:endParaRPr>
                    </a:p>
                  </a:txBody>
                  <a:tcPr/>
                </a:tc>
                <a:tc>
                  <a:txBody>
                    <a:bodyPr/>
                    <a:lstStyle/>
                    <a:p>
                      <a:pPr algn="ctr"/>
                      <a:r>
                        <a:rPr lang="fr-FR" sz="1200" dirty="0" smtClean="0">
                          <a:latin typeface="Arial Narrow" pitchFamily="34" charset="0"/>
                        </a:rPr>
                        <a:t> 17</a:t>
                      </a:r>
                      <a:endParaRPr lang="fr-FR" sz="1200" dirty="0">
                        <a:latin typeface="Arial Narrow" pitchFamily="34" charset="0"/>
                      </a:endParaRPr>
                    </a:p>
                  </a:txBody>
                  <a:tcPr/>
                </a:tc>
              </a:tr>
              <a:tr h="494949">
                <a:tc>
                  <a:txBody>
                    <a:bodyPr/>
                    <a:lstStyle/>
                    <a:p>
                      <a:r>
                        <a:rPr lang="fr-FR" sz="1200" dirty="0" err="1" smtClean="0">
                          <a:latin typeface="Arial Narrow" pitchFamily="34" charset="0"/>
                        </a:rPr>
                        <a:t>Proven</a:t>
                      </a:r>
                      <a:r>
                        <a:rPr lang="fr-FR" sz="1200" dirty="0" smtClean="0">
                          <a:latin typeface="Arial Narrow" pitchFamily="34" charset="0"/>
                        </a:rPr>
                        <a:t> WT15000 </a:t>
                      </a:r>
                      <a:endParaRPr lang="fr-FR" sz="1200" dirty="0">
                        <a:latin typeface="Arial Narrow" pitchFamily="34" charset="0"/>
                      </a:endParaRPr>
                    </a:p>
                  </a:txBody>
                  <a:tcPr/>
                </a:tc>
                <a:tc>
                  <a:txBody>
                    <a:bodyPr/>
                    <a:lstStyle/>
                    <a:p>
                      <a:pPr algn="ctr"/>
                      <a:r>
                        <a:rPr lang="fr-FR" sz="1200" dirty="0" smtClean="0">
                          <a:latin typeface="Arial Narrow" pitchFamily="34" charset="0"/>
                        </a:rPr>
                        <a:t>15 kW</a:t>
                      </a:r>
                      <a:endParaRPr lang="fr-FR" sz="1200" dirty="0">
                        <a:latin typeface="Arial Narrow" pitchFamily="34" charset="0"/>
                      </a:endParaRPr>
                    </a:p>
                  </a:txBody>
                  <a:tcPr/>
                </a:tc>
                <a:tc>
                  <a:txBody>
                    <a:bodyPr/>
                    <a:lstStyle/>
                    <a:p>
                      <a:pPr algn="ctr"/>
                      <a:r>
                        <a:rPr lang="fr-FR" sz="1200" dirty="0" smtClean="0">
                          <a:latin typeface="Arial Narrow" pitchFamily="34" charset="0"/>
                        </a:rPr>
                        <a:t>61 718 € </a:t>
                      </a:r>
                      <a:endParaRPr lang="fr-FR" sz="1200" dirty="0">
                        <a:latin typeface="Arial Narrow" pitchFamily="34" charset="0"/>
                      </a:endParaRPr>
                    </a:p>
                  </a:txBody>
                  <a:tcPr/>
                </a:tc>
                <a:tc>
                  <a:txBody>
                    <a:bodyPr/>
                    <a:lstStyle/>
                    <a:p>
                      <a:pPr algn="ctr"/>
                      <a:r>
                        <a:rPr lang="fr-FR" sz="1200" dirty="0" smtClean="0">
                          <a:latin typeface="Arial Narrow" pitchFamily="34" charset="0"/>
                        </a:rPr>
                        <a:t>16 800 € </a:t>
                      </a:r>
                      <a:endParaRPr lang="fr-FR" sz="1200" dirty="0">
                        <a:latin typeface="Arial Narrow" pitchFamily="34" charset="0"/>
                      </a:endParaRPr>
                    </a:p>
                  </a:txBody>
                  <a:tcPr/>
                </a:tc>
                <a:tc>
                  <a:txBody>
                    <a:bodyPr/>
                    <a:lstStyle/>
                    <a:p>
                      <a:pPr algn="ctr"/>
                      <a:r>
                        <a:rPr lang="fr-FR" sz="1200" dirty="0" smtClean="0">
                          <a:latin typeface="Arial Narrow" pitchFamily="34" charset="0"/>
                        </a:rPr>
                        <a:t>30000</a:t>
                      </a:r>
                      <a:endParaRPr lang="fr-FR" sz="1200" dirty="0">
                        <a:latin typeface="Arial Narrow" pitchFamily="34" charset="0"/>
                      </a:endParaRPr>
                    </a:p>
                  </a:txBody>
                  <a:tcPr/>
                </a:tc>
                <a:tc>
                  <a:txBody>
                    <a:bodyPr/>
                    <a:lstStyle/>
                    <a:p>
                      <a:pPr algn="ctr"/>
                      <a:r>
                        <a:rPr lang="fr-FR" sz="1200" dirty="0" smtClean="0">
                          <a:latin typeface="Arial Narrow" pitchFamily="34" charset="0"/>
                        </a:rPr>
                        <a:t>8,2</a:t>
                      </a:r>
                      <a:endParaRPr lang="fr-FR" sz="1200" dirty="0">
                        <a:latin typeface="Arial Narrow" pitchFamily="34" charset="0"/>
                      </a:endParaRPr>
                    </a:p>
                  </a:txBody>
                  <a:tcPr/>
                </a:tc>
                <a:tc>
                  <a:txBody>
                    <a:bodyPr/>
                    <a:lstStyle/>
                    <a:p>
                      <a:pPr algn="ctr"/>
                      <a:r>
                        <a:rPr lang="fr-FR" sz="1200" dirty="0" smtClean="0">
                          <a:latin typeface="Arial Narrow" pitchFamily="34" charset="0"/>
                        </a:rPr>
                        <a:t>2 460 € </a:t>
                      </a:r>
                      <a:endParaRPr lang="fr-FR" sz="1200" dirty="0">
                        <a:latin typeface="Arial Narrow"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dirty="0" smtClean="0">
                          <a:latin typeface="Arial Narrow" pitchFamily="34" charset="0"/>
                        </a:rPr>
                        <a:t>18</a:t>
                      </a:r>
                    </a:p>
                  </a:txBody>
                  <a:tcPr/>
                </a:tc>
                <a:tc>
                  <a:txBody>
                    <a:bodyPr/>
                    <a:lstStyle/>
                    <a:p>
                      <a:pPr algn="ctr"/>
                      <a:r>
                        <a:rPr lang="fr-FR" sz="1200" dirty="0" smtClean="0">
                          <a:latin typeface="Arial Narrow" pitchFamily="34" charset="0"/>
                        </a:rPr>
                        <a:t>25</a:t>
                      </a:r>
                      <a:endParaRPr lang="fr-FR" sz="1200" dirty="0">
                        <a:latin typeface="Arial Narrow" pitchFamily="34" charset="0"/>
                      </a:endParaRPr>
                    </a:p>
                  </a:txBody>
                  <a:tcPr/>
                </a:tc>
              </a:tr>
            </a:tbl>
          </a:graphicData>
        </a:graphic>
      </p:graphicFrame>
      <p:sp>
        <p:nvSpPr>
          <p:cNvPr id="13" name="Rectangle 12"/>
          <p:cNvSpPr>
            <a:spLocks noChangeArrowheads="1"/>
          </p:cNvSpPr>
          <p:nvPr/>
        </p:nvSpPr>
        <p:spPr bwMode="auto">
          <a:xfrm>
            <a:off x="250825" y="2852738"/>
            <a:ext cx="8137525" cy="369887"/>
          </a:xfrm>
          <a:prstGeom prst="rect">
            <a:avLst/>
          </a:prstGeom>
          <a:noFill/>
          <a:ln w="9525">
            <a:noFill/>
            <a:miter lim="800000"/>
            <a:headEnd/>
            <a:tailEnd/>
          </a:ln>
        </p:spPr>
        <p:txBody>
          <a:bodyPr>
            <a:spAutoFit/>
          </a:bodyPr>
          <a:lstStyle/>
          <a:p>
            <a:r>
              <a:rPr lang="fr-FR"/>
              <a:t>Ordres de grandeur de coûts et revenus pour le très petit éolien. </a:t>
            </a:r>
          </a:p>
        </p:txBody>
      </p:sp>
      <p:sp>
        <p:nvSpPr>
          <p:cNvPr id="55423" name="AutoShape 2" descr="RÃ©sultat de recherche d'images pour &quot;euros&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p>
        </p:txBody>
      </p:sp>
      <p:sp>
        <p:nvSpPr>
          <p:cNvPr id="55424" name="AutoShape 4" descr="RÃ©sultat de recherche d'images pour &quot;euros&quo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FR"/>
          </a:p>
        </p:txBody>
      </p:sp>
      <p:pic>
        <p:nvPicPr>
          <p:cNvPr id="55425" name="Image 17" descr="euros.jpg"/>
          <p:cNvPicPr>
            <a:picLocks noChangeAspect="1"/>
          </p:cNvPicPr>
          <p:nvPr/>
        </p:nvPicPr>
        <p:blipFill>
          <a:blip r:embed="rId2" cstate="print"/>
          <a:srcRect/>
          <a:stretch>
            <a:fillRect/>
          </a:stretch>
        </p:blipFill>
        <p:spPr bwMode="auto">
          <a:xfrm>
            <a:off x="250825" y="128588"/>
            <a:ext cx="936625" cy="779462"/>
          </a:xfrm>
          <a:prstGeom prst="rect">
            <a:avLst/>
          </a:prstGeom>
          <a:noFill/>
          <a:ln w="9525">
            <a:noFill/>
            <a:miter lim="800000"/>
            <a:headEnd/>
            <a:tailEnd/>
          </a:ln>
        </p:spPr>
      </p:pic>
      <p:grpSp>
        <p:nvGrpSpPr>
          <p:cNvPr id="27" name="Groupe 26"/>
          <p:cNvGrpSpPr>
            <a:grpSpLocks/>
          </p:cNvGrpSpPr>
          <p:nvPr/>
        </p:nvGrpSpPr>
        <p:grpSpPr bwMode="auto">
          <a:xfrm>
            <a:off x="3824288" y="1322388"/>
            <a:ext cx="4851400" cy="858837"/>
            <a:chOff x="3823943" y="1322184"/>
            <a:chExt cx="4852513" cy="858615"/>
          </a:xfrm>
        </p:grpSpPr>
        <p:sp>
          <p:nvSpPr>
            <p:cNvPr id="20" name="Rectangle 19"/>
            <p:cNvSpPr/>
            <p:nvPr/>
          </p:nvSpPr>
          <p:spPr>
            <a:xfrm>
              <a:off x="4860818" y="1322184"/>
              <a:ext cx="3815638" cy="737996"/>
            </a:xfrm>
            <a:prstGeom prst="rect">
              <a:avLst/>
            </a:prstGeom>
            <a:solidFill>
              <a:srgbClr val="FFC000"/>
            </a:solidFill>
          </p:spPr>
          <p:txBody>
            <a:bodyPr>
              <a:spAutoFit/>
            </a:bodyPr>
            <a:lstStyle/>
            <a:p>
              <a:pPr algn="ctr">
                <a:defRPr/>
              </a:pPr>
              <a:r>
                <a:rPr lang="fr-FR" sz="1400" i="1" dirty="0">
                  <a:effectLst>
                    <a:outerShdw blurRad="38100" dist="38100" dir="2700000" algn="tl">
                      <a:srgbClr val="000000">
                        <a:alpha val="43137"/>
                      </a:srgbClr>
                    </a:outerShdw>
                  </a:effectLst>
                </a:rPr>
                <a:t>Remarque 1 : Les éoliennes faibles puissances à axe Vertical sont 2 fois plus chères que celles à axe Horizontal.</a:t>
              </a:r>
            </a:p>
          </p:txBody>
        </p:sp>
        <p:grpSp>
          <p:nvGrpSpPr>
            <p:cNvPr id="55435" name="Groupe 25"/>
            <p:cNvGrpSpPr>
              <a:grpSpLocks/>
            </p:cNvGrpSpPr>
            <p:nvPr/>
          </p:nvGrpSpPr>
          <p:grpSpPr bwMode="auto">
            <a:xfrm>
              <a:off x="3823943" y="1646938"/>
              <a:ext cx="1108097" cy="533861"/>
              <a:chOff x="3823943" y="1646938"/>
              <a:chExt cx="1108097" cy="533861"/>
            </a:xfrm>
          </p:grpSpPr>
          <p:sp>
            <p:nvSpPr>
              <p:cNvPr id="24" name="Arc 23"/>
              <p:cNvSpPr/>
              <p:nvPr/>
            </p:nvSpPr>
            <p:spPr>
              <a:xfrm rot="2400000">
                <a:off x="3823943" y="1647537"/>
                <a:ext cx="474771" cy="533262"/>
              </a:xfrm>
              <a:prstGeom prst="arc">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a:p>
            </p:txBody>
          </p:sp>
          <p:sp>
            <p:nvSpPr>
              <p:cNvPr id="55437" name="ZoneTexte 24"/>
              <p:cNvSpPr txBox="1">
                <a:spLocks noChangeArrowheads="1"/>
              </p:cNvSpPr>
              <p:nvPr/>
            </p:nvSpPr>
            <p:spPr bwMode="auto">
              <a:xfrm>
                <a:off x="4283968" y="1700808"/>
                <a:ext cx="648072" cy="338554"/>
              </a:xfrm>
              <a:prstGeom prst="rect">
                <a:avLst/>
              </a:prstGeom>
              <a:noFill/>
              <a:ln w="9525">
                <a:noFill/>
                <a:miter lim="800000"/>
                <a:headEnd/>
                <a:tailEnd/>
              </a:ln>
            </p:spPr>
            <p:txBody>
              <a:bodyPr>
                <a:spAutoFit/>
              </a:bodyPr>
              <a:lstStyle/>
              <a:p>
                <a:r>
                  <a:rPr lang="fr-FR" sz="1600" b="1">
                    <a:solidFill>
                      <a:srgbClr val="FF0000"/>
                    </a:solidFill>
                  </a:rPr>
                  <a:t>x2</a:t>
                </a:r>
              </a:p>
            </p:txBody>
          </p:sp>
        </p:grpSp>
      </p:grpSp>
      <p:grpSp>
        <p:nvGrpSpPr>
          <p:cNvPr id="22" name="Groupe 21"/>
          <p:cNvGrpSpPr>
            <a:grpSpLocks/>
          </p:cNvGrpSpPr>
          <p:nvPr/>
        </p:nvGrpSpPr>
        <p:grpSpPr bwMode="auto">
          <a:xfrm>
            <a:off x="179388" y="2133600"/>
            <a:ext cx="8496300" cy="4248150"/>
            <a:chOff x="179512" y="2132856"/>
            <a:chExt cx="8496944" cy="4248472"/>
          </a:xfrm>
        </p:grpSpPr>
        <p:grpSp>
          <p:nvGrpSpPr>
            <p:cNvPr id="55428" name="Groupe 18"/>
            <p:cNvGrpSpPr>
              <a:grpSpLocks/>
            </p:cNvGrpSpPr>
            <p:nvPr/>
          </p:nvGrpSpPr>
          <p:grpSpPr bwMode="auto">
            <a:xfrm>
              <a:off x="179512" y="2132856"/>
              <a:ext cx="8496944" cy="4248472"/>
              <a:chOff x="179512" y="2132856"/>
              <a:chExt cx="8496944" cy="4248472"/>
            </a:xfrm>
          </p:grpSpPr>
          <p:grpSp>
            <p:nvGrpSpPr>
              <p:cNvPr id="55430" name="Groupe 14"/>
              <p:cNvGrpSpPr>
                <a:grpSpLocks/>
              </p:cNvGrpSpPr>
              <p:nvPr/>
            </p:nvGrpSpPr>
            <p:grpSpPr bwMode="auto">
              <a:xfrm>
                <a:off x="4860032" y="2132856"/>
                <a:ext cx="3816424" cy="2592288"/>
                <a:chOff x="4860032" y="2132856"/>
                <a:chExt cx="3816424" cy="2592288"/>
              </a:xfrm>
            </p:grpSpPr>
            <p:sp>
              <p:nvSpPr>
                <p:cNvPr id="14" name="Rectangle 13"/>
                <p:cNvSpPr/>
                <p:nvPr/>
              </p:nvSpPr>
              <p:spPr>
                <a:xfrm>
                  <a:off x="4859817" y="2132856"/>
                  <a:ext cx="3816639" cy="738244"/>
                </a:xfrm>
                <a:prstGeom prst="rect">
                  <a:avLst/>
                </a:prstGeom>
                <a:solidFill>
                  <a:srgbClr val="FFC000"/>
                </a:solidFill>
              </p:spPr>
              <p:txBody>
                <a:bodyPr>
                  <a:spAutoFit/>
                </a:bodyPr>
                <a:lstStyle/>
                <a:p>
                  <a:pPr algn="ctr">
                    <a:defRPr/>
                  </a:pPr>
                  <a:r>
                    <a:rPr lang="fr-FR" sz="1400" i="1" dirty="0">
                      <a:effectLst>
                        <a:outerShdw blurRad="38100" dist="38100" dir="2700000" algn="tl">
                          <a:srgbClr val="000000">
                            <a:alpha val="43137"/>
                          </a:srgbClr>
                        </a:outerShdw>
                      </a:effectLst>
                    </a:rPr>
                    <a:t>Remarque 2 : Même dans des conditions très favorables, le retour sur investissement n’est pas garanti.</a:t>
                  </a:r>
                </a:p>
              </p:txBody>
            </p:sp>
            <p:cxnSp>
              <p:nvCxnSpPr>
                <p:cNvPr id="12" name="Connecteur droit avec flèche 11"/>
                <p:cNvCxnSpPr/>
                <p:nvPr/>
              </p:nvCxnSpPr>
              <p:spPr>
                <a:xfrm>
                  <a:off x="8676456" y="2925079"/>
                  <a:ext cx="0" cy="180036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6" name="Rectangle à coins arrondis 15"/>
              <p:cNvSpPr/>
              <p:nvPr/>
            </p:nvSpPr>
            <p:spPr>
              <a:xfrm>
                <a:off x="179512" y="4725440"/>
                <a:ext cx="8425501" cy="16558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21" name="Rectangle à coins arrondis 20"/>
            <p:cNvSpPr/>
            <p:nvPr/>
          </p:nvSpPr>
          <p:spPr>
            <a:xfrm>
              <a:off x="7092011" y="4796883"/>
              <a:ext cx="1368529" cy="1439972"/>
            </a:xfrm>
            <a:prstGeom prst="roundRect">
              <a:avLst/>
            </a:prstGeom>
            <a:solidFill>
              <a:srgbClr val="FFC000">
                <a:alpha val="24000"/>
              </a:srgb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67544" y="188640"/>
            <a:ext cx="8229600" cy="1143000"/>
          </a:xfrm>
        </p:spPr>
        <p:txBody>
          <a:bodyPr>
            <a:normAutofit fontScale="90000"/>
          </a:bodyPr>
          <a:lstStyle/>
          <a:p>
            <a:pPr algn="r" eaLnBrk="1" hangingPunct="1">
              <a:defRPr/>
            </a:pPr>
            <a:r>
              <a:rPr lang="fr-FR" sz="3100" dirty="0" smtClean="0"/>
              <a:t>Aides financières</a:t>
            </a:r>
            <a:r>
              <a:rPr lang="fr-FR" sz="2800" dirty="0" smtClean="0"/>
              <a:t/>
            </a:r>
            <a:br>
              <a:rPr lang="fr-FR" sz="2800" dirty="0" smtClean="0"/>
            </a:br>
            <a:r>
              <a:rPr lang="fr-FR" sz="2000" dirty="0" smtClean="0"/>
              <a:t>Mis à jour le 9 janvier 2018</a:t>
            </a:r>
            <a:r>
              <a:rPr lang="fr-FR" sz="2800" dirty="0" smtClean="0"/>
              <a:t/>
            </a:r>
            <a:br>
              <a:rPr lang="fr-FR" sz="2800" dirty="0" smtClean="0"/>
            </a:br>
            <a:endParaRPr lang="fr-FR" sz="2800" dirty="0"/>
          </a:p>
        </p:txBody>
      </p:sp>
      <p:pic>
        <p:nvPicPr>
          <p:cNvPr id="56322" name="Image 3" descr="aides financieres.jpg"/>
          <p:cNvPicPr>
            <a:picLocks noChangeAspect="1"/>
          </p:cNvPicPr>
          <p:nvPr/>
        </p:nvPicPr>
        <p:blipFill>
          <a:blip r:embed="rId2" cstate="print"/>
          <a:srcRect/>
          <a:stretch>
            <a:fillRect/>
          </a:stretch>
        </p:blipFill>
        <p:spPr bwMode="auto">
          <a:xfrm>
            <a:off x="468313" y="115888"/>
            <a:ext cx="925512" cy="720725"/>
          </a:xfrm>
          <a:prstGeom prst="rect">
            <a:avLst/>
          </a:prstGeom>
          <a:noFill/>
          <a:ln w="9525">
            <a:noFill/>
            <a:miter lim="800000"/>
            <a:headEnd/>
            <a:tailEnd/>
          </a:ln>
        </p:spPr>
      </p:pic>
      <p:sp>
        <p:nvSpPr>
          <p:cNvPr id="6" name="Espace réservé du contenu 1"/>
          <p:cNvSpPr>
            <a:spLocks noGrp="1"/>
          </p:cNvSpPr>
          <p:nvPr>
            <p:ph idx="1"/>
          </p:nvPr>
        </p:nvSpPr>
        <p:spPr>
          <a:xfrm>
            <a:off x="251520" y="1124744"/>
            <a:ext cx="8712968" cy="5256584"/>
          </a:xfrm>
        </p:spPr>
        <p:txBody>
          <a:bodyPr/>
          <a:lstStyle/>
          <a:p>
            <a:pPr>
              <a:defRPr/>
            </a:pPr>
            <a:r>
              <a:rPr lang="fr-FR"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Pas de crédit d’impôt 2018 pour votre éolienne</a:t>
            </a:r>
          </a:p>
          <a:p>
            <a:pPr>
              <a:buFont typeface="Wingdings 3" pitchFamily="18" charset="2"/>
              <a:buNone/>
              <a:defRPr/>
            </a:pPr>
            <a:r>
              <a:rPr lang="fr-FR" sz="1600" dirty="0" smtClean="0"/>
              <a:t>	</a:t>
            </a:r>
            <a:r>
              <a:rPr lang="fr-FR" sz="1600" b="1" dirty="0" smtClean="0"/>
              <a:t>Supprimé depuis le 1 janvier 2016 </a:t>
            </a:r>
            <a:r>
              <a:rPr lang="fr-FR" sz="1100" b="1" dirty="0" smtClean="0"/>
              <a:t>(pour rappel, le crédit d’impôt pour l’éolien en 2015 était de 30 %)</a:t>
            </a:r>
            <a:endParaRPr lang="fr-FR" sz="1100" dirty="0" smtClean="0"/>
          </a:p>
          <a:p>
            <a:pPr>
              <a:defRPr/>
            </a:pPr>
            <a:endParaRPr lang="fr-FR" sz="1400" b="1" cap="all" dirty="0" smtClean="0"/>
          </a:p>
          <a:p>
            <a:pPr>
              <a:defRPr/>
            </a:pPr>
            <a:r>
              <a:rPr lang="fr-FR"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Taux de tva réduit 10 % pour votre éolienne en 2018 </a:t>
            </a:r>
          </a:p>
          <a:p>
            <a:pPr>
              <a:buFont typeface="Wingdings 3" pitchFamily="18" charset="2"/>
              <a:buNone/>
              <a:defRPr/>
            </a:pPr>
            <a:r>
              <a:rPr lang="fr-FR" sz="1800" dirty="0" smtClean="0"/>
              <a:t>	</a:t>
            </a:r>
            <a:r>
              <a:rPr lang="fr-FR" sz="1600" dirty="0" smtClean="0"/>
              <a:t>Vous pouvez bénéficier d’une TVA à 10 % pour l’achat du matériel et son installation si le </a:t>
            </a:r>
            <a:r>
              <a:rPr lang="fr-FR" sz="1600" b="1" dirty="0" smtClean="0"/>
              <a:t>logement</a:t>
            </a:r>
            <a:r>
              <a:rPr lang="fr-FR" sz="1600" dirty="0" smtClean="0"/>
              <a:t> pour lequel sont réalisés les travaux est </a:t>
            </a:r>
            <a:r>
              <a:rPr lang="fr-FR" sz="1600" b="1" dirty="0" smtClean="0"/>
              <a:t>achevé depuis plus de deux ans.</a:t>
            </a:r>
          </a:p>
          <a:p>
            <a:pPr>
              <a:defRPr/>
            </a:pPr>
            <a:endParaRPr lang="fr-FR" sz="1400" b="1" cap="all" dirty="0" smtClean="0"/>
          </a:p>
          <a:p>
            <a:pPr>
              <a:defRPr/>
            </a:pPr>
            <a:r>
              <a:rPr lang="fr-FR" sz="1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Autres subventions pour votre installation d’éolienne</a:t>
            </a:r>
          </a:p>
          <a:p>
            <a:pPr lvl="1">
              <a:defRPr/>
            </a:pPr>
            <a:r>
              <a:rPr lang="fr-FR" sz="1600" dirty="0" smtClean="0"/>
              <a:t>Au maximum 95 % des dépenses sur un territoire en </a:t>
            </a:r>
            <a:r>
              <a:rPr lang="fr-FR" sz="1600" b="1" dirty="0" smtClean="0"/>
              <a:t>régime rural d’électrification</a:t>
            </a:r>
            <a:r>
              <a:rPr lang="fr-FR" sz="1600" dirty="0" smtClean="0"/>
              <a:t>, </a:t>
            </a:r>
          </a:p>
          <a:p>
            <a:pPr lvl="2">
              <a:defRPr/>
            </a:pPr>
            <a:r>
              <a:rPr lang="fr-FR" sz="1400" dirty="0" smtClean="0"/>
              <a:t>aides du </a:t>
            </a:r>
            <a:r>
              <a:rPr lang="fr-FR" sz="1400" b="1" dirty="0" smtClean="0"/>
              <a:t>FACE </a:t>
            </a:r>
            <a:r>
              <a:rPr lang="fr-FR" sz="1400" dirty="0" smtClean="0"/>
              <a:t>(Fonds d’Amortissement des Charges d’Electrification)</a:t>
            </a:r>
          </a:p>
          <a:p>
            <a:pPr lvl="2">
              <a:defRPr/>
            </a:pPr>
            <a:r>
              <a:rPr lang="fr-FR" sz="1400" dirty="0" smtClean="0"/>
              <a:t>ou de </a:t>
            </a:r>
            <a:r>
              <a:rPr lang="fr-FR" sz="1400" b="1" dirty="0" smtClean="0"/>
              <a:t>l’ADEME</a:t>
            </a:r>
            <a:r>
              <a:rPr lang="fr-FR" sz="1400" dirty="0" smtClean="0"/>
              <a:t>, </a:t>
            </a:r>
          </a:p>
          <a:p>
            <a:pPr lvl="1">
              <a:defRPr/>
            </a:pPr>
            <a:r>
              <a:rPr lang="fr-FR" sz="1600" dirty="0" smtClean="0"/>
              <a:t>Des aides complémentaires peuvent exister localement, provenant :</a:t>
            </a:r>
          </a:p>
          <a:p>
            <a:pPr lvl="2">
              <a:defRPr/>
            </a:pPr>
            <a:r>
              <a:rPr lang="fr-FR" sz="1400" dirty="0" smtClean="0"/>
              <a:t>de </a:t>
            </a:r>
            <a:r>
              <a:rPr lang="fr-FR" sz="1400" b="1" dirty="0" smtClean="0"/>
              <a:t>l’Union Européenne </a:t>
            </a:r>
            <a:r>
              <a:rPr lang="fr-FR" sz="1400" dirty="0" smtClean="0"/>
              <a:t>(</a:t>
            </a:r>
            <a:r>
              <a:rPr lang="fr-FR" sz="1400" b="1" dirty="0" smtClean="0"/>
              <a:t>FEDER</a:t>
            </a:r>
            <a:r>
              <a:rPr lang="fr-FR" sz="1400" dirty="0" smtClean="0"/>
              <a:t>, Fonds Européens de Développement Régional)</a:t>
            </a:r>
          </a:p>
          <a:p>
            <a:pPr lvl="2">
              <a:defRPr/>
            </a:pPr>
            <a:r>
              <a:rPr lang="fr-FR" sz="1400" dirty="0" smtClean="0"/>
              <a:t>des </a:t>
            </a:r>
            <a:r>
              <a:rPr lang="fr-FR" sz="1400" b="1" dirty="0" smtClean="0"/>
              <a:t>Conseils Régionaux ou Généraux</a:t>
            </a:r>
            <a:r>
              <a:rPr lang="fr-FR" sz="1400" dirty="0" smtClean="0"/>
              <a:t>.</a:t>
            </a:r>
            <a:br>
              <a:rPr lang="fr-FR" sz="1400" dirty="0" smtClean="0"/>
            </a:br>
            <a:r>
              <a:rPr lang="fr-FR" sz="1400" i="1" dirty="0" smtClean="0"/>
              <a:t>(ex : la région Languedoc Roussillon est la première région de France à avoir mis en place une subvention pour les petites éoliennes raccordées au réseau. Il s’agit d’une subvention de 25% du montant de l’investissement).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p:cTn id="21"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p:cTn id="28"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 calcmode="lin" valueType="num">
                                      <p:cBhvr>
                                        <p:cTn id="35"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6">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6">
                                            <p:txEl>
                                              <p:pRg st="6" end="6"/>
                                            </p:txEl>
                                          </p:spTgt>
                                        </p:tgtEl>
                                      </p:cBhvr>
                                    </p:animEffect>
                                  </p:childTnLst>
                                </p:cTn>
                              </p:par>
                              <p:par>
                                <p:cTn id="38" presetID="53" presetClass="entr" presetSubtype="0" fill="hold" grpId="0" nodeType="with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 calcmode="lin" valueType="num">
                                      <p:cBhvr>
                                        <p:cTn id="40"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7" end="7"/>
                                            </p:txEl>
                                          </p:spTgt>
                                        </p:tgtEl>
                                        <p:attrNameLst>
                                          <p:attrName>ppt_h</p:attrName>
                                        </p:attrNameLst>
                                      </p:cBhvr>
                                      <p:tavLst>
                                        <p:tav tm="0">
                                          <p:val>
                                            <p:fltVal val="0"/>
                                          </p:val>
                                        </p:tav>
                                        <p:tav tm="100000">
                                          <p:val>
                                            <p:strVal val="#ppt_h"/>
                                          </p:val>
                                        </p:tav>
                                      </p:tavLst>
                                    </p:anim>
                                    <p:animEffect transition="in" filter="fade">
                                      <p:cBhvr>
                                        <p:cTn id="42" dur="500"/>
                                        <p:tgtEl>
                                          <p:spTgt spid="6">
                                            <p:txEl>
                                              <p:pRg st="7" end="7"/>
                                            </p:txEl>
                                          </p:spTgt>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6">
                                            <p:txEl>
                                              <p:pRg st="8" end="8"/>
                                            </p:txEl>
                                          </p:spTgt>
                                        </p:tgtEl>
                                        <p:attrNameLst>
                                          <p:attrName>style.visibility</p:attrName>
                                        </p:attrNameLst>
                                      </p:cBhvr>
                                      <p:to>
                                        <p:strVal val="visible"/>
                                      </p:to>
                                    </p:set>
                                    <p:anim calcmode="lin" valueType="num">
                                      <p:cBhvr>
                                        <p:cTn id="45"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6">
                                            <p:txEl>
                                              <p:pRg st="8" end="8"/>
                                            </p:txEl>
                                          </p:spTgt>
                                        </p:tgtEl>
                                        <p:attrNameLst>
                                          <p:attrName>ppt_h</p:attrName>
                                        </p:attrNameLst>
                                      </p:cBhvr>
                                      <p:tavLst>
                                        <p:tav tm="0">
                                          <p:val>
                                            <p:fltVal val="0"/>
                                          </p:val>
                                        </p:tav>
                                        <p:tav tm="100000">
                                          <p:val>
                                            <p:strVal val="#ppt_h"/>
                                          </p:val>
                                        </p:tav>
                                      </p:tavLst>
                                    </p:anim>
                                    <p:animEffect transition="in" filter="fade">
                                      <p:cBhvr>
                                        <p:cTn id="47" dur="500"/>
                                        <p:tgtEl>
                                          <p:spTgt spid="6">
                                            <p:txEl>
                                              <p:pRg st="8" end="8"/>
                                            </p:txEl>
                                          </p:spTgt>
                                        </p:tgtEl>
                                      </p:cBhvr>
                                    </p:animEffect>
                                  </p:childTnLst>
                                </p:cTn>
                              </p:par>
                              <p:par>
                                <p:cTn id="48" presetID="53" presetClass="entr" presetSubtype="0" fill="hold" grpId="0" nodeType="withEffect">
                                  <p:stCondLst>
                                    <p:cond delay="0"/>
                                  </p:stCondLst>
                                  <p:childTnLst>
                                    <p:set>
                                      <p:cBhvr>
                                        <p:cTn id="49" dur="1" fill="hold">
                                          <p:stCondLst>
                                            <p:cond delay="0"/>
                                          </p:stCondLst>
                                        </p:cTn>
                                        <p:tgtEl>
                                          <p:spTgt spid="6">
                                            <p:txEl>
                                              <p:pRg st="9" end="9"/>
                                            </p:txEl>
                                          </p:spTgt>
                                        </p:tgtEl>
                                        <p:attrNameLst>
                                          <p:attrName>style.visibility</p:attrName>
                                        </p:attrNameLst>
                                      </p:cBhvr>
                                      <p:to>
                                        <p:strVal val="visible"/>
                                      </p:to>
                                    </p:set>
                                    <p:anim calcmode="lin" valueType="num">
                                      <p:cBhvr>
                                        <p:cTn id="50"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51"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52" dur="500"/>
                                        <p:tgtEl>
                                          <p:spTgt spid="6">
                                            <p:txEl>
                                              <p:pRg st="9" end="9"/>
                                            </p:txEl>
                                          </p:spTgt>
                                        </p:tgtEl>
                                      </p:cBhvr>
                                    </p:animEffect>
                                  </p:childTnLst>
                                </p:cTn>
                              </p:par>
                              <p:par>
                                <p:cTn id="53" presetID="53" presetClass="entr" presetSubtype="0" fill="hold" grpId="0" nodeType="withEffect">
                                  <p:stCondLst>
                                    <p:cond delay="0"/>
                                  </p:stCondLst>
                                  <p:childTnLst>
                                    <p:set>
                                      <p:cBhvr>
                                        <p:cTn id="54" dur="1" fill="hold">
                                          <p:stCondLst>
                                            <p:cond delay="0"/>
                                          </p:stCondLst>
                                        </p:cTn>
                                        <p:tgtEl>
                                          <p:spTgt spid="6">
                                            <p:txEl>
                                              <p:pRg st="10" end="10"/>
                                            </p:txEl>
                                          </p:spTgt>
                                        </p:tgtEl>
                                        <p:attrNameLst>
                                          <p:attrName>style.visibility</p:attrName>
                                        </p:attrNameLst>
                                      </p:cBhvr>
                                      <p:to>
                                        <p:strVal val="visible"/>
                                      </p:to>
                                    </p:set>
                                    <p:anim calcmode="lin" valueType="num">
                                      <p:cBhvr>
                                        <p:cTn id="55" dur="500" fill="hold"/>
                                        <p:tgtEl>
                                          <p:spTgt spid="6">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6">
                                            <p:txEl>
                                              <p:pRg st="10" end="10"/>
                                            </p:txEl>
                                          </p:spTgt>
                                        </p:tgtEl>
                                        <p:attrNameLst>
                                          <p:attrName>ppt_h</p:attrName>
                                        </p:attrNameLst>
                                      </p:cBhvr>
                                      <p:tavLst>
                                        <p:tav tm="0">
                                          <p:val>
                                            <p:fltVal val="0"/>
                                          </p:val>
                                        </p:tav>
                                        <p:tav tm="100000">
                                          <p:val>
                                            <p:strVal val="#ppt_h"/>
                                          </p:val>
                                        </p:tav>
                                      </p:tavLst>
                                    </p:anim>
                                    <p:animEffect transition="in" filter="fade">
                                      <p:cBhvr>
                                        <p:cTn id="57" dur="500"/>
                                        <p:tgtEl>
                                          <p:spTgt spid="6">
                                            <p:txEl>
                                              <p:pRg st="10" end="10"/>
                                            </p:txEl>
                                          </p:spTgt>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6">
                                            <p:txEl>
                                              <p:pRg st="11" end="11"/>
                                            </p:txEl>
                                          </p:spTgt>
                                        </p:tgtEl>
                                        <p:attrNameLst>
                                          <p:attrName>style.visibility</p:attrName>
                                        </p:attrNameLst>
                                      </p:cBhvr>
                                      <p:to>
                                        <p:strVal val="visible"/>
                                      </p:to>
                                    </p:set>
                                    <p:anim calcmode="lin" valueType="num">
                                      <p:cBhvr>
                                        <p:cTn id="60" dur="500" fill="hold"/>
                                        <p:tgtEl>
                                          <p:spTgt spid="6">
                                            <p:txEl>
                                              <p:pRg st="11" end="11"/>
                                            </p:txEl>
                                          </p:spTgt>
                                        </p:tgtEl>
                                        <p:attrNameLst>
                                          <p:attrName>ppt_w</p:attrName>
                                        </p:attrNameLst>
                                      </p:cBhvr>
                                      <p:tavLst>
                                        <p:tav tm="0">
                                          <p:val>
                                            <p:fltVal val="0"/>
                                          </p:val>
                                        </p:tav>
                                        <p:tav tm="100000">
                                          <p:val>
                                            <p:strVal val="#ppt_w"/>
                                          </p:val>
                                        </p:tav>
                                      </p:tavLst>
                                    </p:anim>
                                    <p:anim calcmode="lin" valueType="num">
                                      <p:cBhvr>
                                        <p:cTn id="61" dur="500" fill="hold"/>
                                        <p:tgtEl>
                                          <p:spTgt spid="6">
                                            <p:txEl>
                                              <p:pRg st="11" end="11"/>
                                            </p:txEl>
                                          </p:spTgt>
                                        </p:tgtEl>
                                        <p:attrNameLst>
                                          <p:attrName>ppt_h</p:attrName>
                                        </p:attrNameLst>
                                      </p:cBhvr>
                                      <p:tavLst>
                                        <p:tav tm="0">
                                          <p:val>
                                            <p:fltVal val="0"/>
                                          </p:val>
                                        </p:tav>
                                        <p:tav tm="100000">
                                          <p:val>
                                            <p:strVal val="#ppt_h"/>
                                          </p:val>
                                        </p:tav>
                                      </p:tavLst>
                                    </p:anim>
                                    <p:animEffect transition="in" filter="fade">
                                      <p:cBhvr>
                                        <p:cTn id="62" dur="500"/>
                                        <p:tgtEl>
                                          <p:spTgt spid="6">
                                            <p:txEl>
                                              <p:pRg st="11" end="11"/>
                                            </p:txEl>
                                          </p:spTgt>
                                        </p:tgtEl>
                                      </p:cBhvr>
                                    </p:animEffect>
                                  </p:childTnLst>
                                </p:cTn>
                              </p:par>
                              <p:par>
                                <p:cTn id="63" presetID="53" presetClass="entr" presetSubtype="0" fill="hold" grpId="0" nodeType="with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anim calcmode="lin" valueType="num">
                                      <p:cBhvr>
                                        <p:cTn id="65" dur="500" fill="hold"/>
                                        <p:tgtEl>
                                          <p:spTgt spid="6">
                                            <p:txEl>
                                              <p:pRg st="12" end="12"/>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12" end="12"/>
                                            </p:txEl>
                                          </p:spTgt>
                                        </p:tgtEl>
                                        <p:attrNameLst>
                                          <p:attrName>ppt_h</p:attrName>
                                        </p:attrNameLst>
                                      </p:cBhvr>
                                      <p:tavLst>
                                        <p:tav tm="0">
                                          <p:val>
                                            <p:fltVal val="0"/>
                                          </p:val>
                                        </p:tav>
                                        <p:tav tm="100000">
                                          <p:val>
                                            <p:strVal val="#ppt_h"/>
                                          </p:val>
                                        </p:tav>
                                      </p:tavLst>
                                    </p:anim>
                                    <p:animEffect transition="in" filter="fade">
                                      <p:cBhvr>
                                        <p:cTn id="67"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contenu 1"/>
          <p:cNvSpPr>
            <a:spLocks noGrp="1"/>
          </p:cNvSpPr>
          <p:nvPr>
            <p:ph idx="1"/>
          </p:nvPr>
        </p:nvSpPr>
        <p:spPr>
          <a:xfrm>
            <a:off x="179388" y="908050"/>
            <a:ext cx="8785225" cy="5329262"/>
          </a:xfrm>
        </p:spPr>
        <p:txBody>
          <a:bodyPr/>
          <a:lstStyle/>
          <a:p>
            <a:pPr marL="228600" indent="-228600"/>
            <a:r>
              <a:rPr lang="fr-FR" sz="1400" dirty="0" smtClean="0"/>
              <a:t>L‘éolienne à axe </a:t>
            </a:r>
            <a:r>
              <a:rPr lang="fr-FR" sz="1400" b="1" dirty="0" smtClean="0"/>
              <a:t>HORIZONTAL</a:t>
            </a:r>
            <a:r>
              <a:rPr lang="fr-FR" sz="1400" dirty="0" smtClean="0"/>
              <a:t> est :       </a:t>
            </a:r>
            <a:r>
              <a:rPr lang="fr-FR" sz="1400" b="1" dirty="0" smtClean="0"/>
              <a:t>+ efficace</a:t>
            </a:r>
            <a:br>
              <a:rPr lang="fr-FR" sz="1400" b="1" dirty="0" smtClean="0"/>
            </a:br>
            <a:r>
              <a:rPr lang="fr-FR" sz="1400" b="1" dirty="0" smtClean="0"/>
              <a:t>                                                             + bruyante</a:t>
            </a:r>
            <a:br>
              <a:rPr lang="fr-FR" sz="1400" b="1" dirty="0" smtClean="0"/>
            </a:br>
            <a:r>
              <a:rPr lang="fr-FR" sz="1400" b="1" dirty="0" smtClean="0"/>
              <a:t>                                                             - coûteuse </a:t>
            </a:r>
          </a:p>
          <a:p>
            <a:pPr marL="228600" indent="-228600">
              <a:buFont typeface="Wingdings 3" pitchFamily="18" charset="2"/>
              <a:buNone/>
            </a:pPr>
            <a:endParaRPr lang="fr-FR" sz="1400" dirty="0" smtClean="0"/>
          </a:p>
          <a:p>
            <a:pPr marL="228600" indent="-228600"/>
            <a:r>
              <a:rPr lang="fr-FR" sz="1400" dirty="0" smtClean="0"/>
              <a:t>L‘éolienne à axe </a:t>
            </a:r>
            <a:r>
              <a:rPr lang="fr-FR" sz="1400" b="1" dirty="0" smtClean="0"/>
              <a:t>VERTICAL</a:t>
            </a:r>
            <a:r>
              <a:rPr lang="fr-FR" sz="1400" dirty="0" smtClean="0"/>
              <a:t> est :            </a:t>
            </a:r>
            <a:r>
              <a:rPr lang="fr-FR" sz="1400" b="1" dirty="0" smtClean="0"/>
              <a:t>+ adaptée </a:t>
            </a:r>
            <a:r>
              <a:rPr lang="fr-FR" sz="1400" dirty="0" smtClean="0"/>
              <a:t>(vents faibles et turbulents)</a:t>
            </a:r>
            <a:br>
              <a:rPr lang="fr-FR" sz="1400" dirty="0" smtClean="0"/>
            </a:br>
            <a:r>
              <a:rPr lang="fr-FR" sz="1400" b="1" dirty="0" smtClean="0"/>
              <a:t>                                                            + esthétique </a:t>
            </a:r>
            <a:br>
              <a:rPr lang="fr-FR" sz="1400" b="1" dirty="0" smtClean="0"/>
            </a:br>
            <a:r>
              <a:rPr lang="fr-FR" sz="1400" b="1" dirty="0" smtClean="0"/>
              <a:t>                                                             - bruyante.</a:t>
            </a:r>
          </a:p>
          <a:p>
            <a:pPr marL="228600" indent="-228600">
              <a:buNone/>
            </a:pPr>
            <a:endParaRPr lang="fr-FR" sz="1400" b="1" dirty="0" smtClean="0"/>
          </a:p>
          <a:p>
            <a:pPr marL="1254125" lvl="1" indent="-285750"/>
            <a:r>
              <a:rPr lang="fr-FR" sz="1200" dirty="0" smtClean="0"/>
              <a:t> </a:t>
            </a:r>
            <a:r>
              <a:rPr lang="fr-FR" sz="1400" dirty="0" smtClean="0"/>
              <a:t>L‘éolienne à </a:t>
            </a:r>
            <a:r>
              <a:rPr lang="fr-FR" sz="1400" b="1" dirty="0" smtClean="0"/>
              <a:t>AV</a:t>
            </a:r>
            <a:r>
              <a:rPr lang="fr-FR" sz="1400" dirty="0" smtClean="0"/>
              <a:t> de type </a:t>
            </a:r>
            <a:r>
              <a:rPr lang="fr-FR" sz="1400" b="1" dirty="0" smtClean="0"/>
              <a:t>DARRIEUS</a:t>
            </a:r>
            <a:r>
              <a:rPr lang="fr-FR" sz="1400" dirty="0" smtClean="0"/>
              <a:t> est : +</a:t>
            </a:r>
            <a:r>
              <a:rPr lang="fr-FR" sz="1400" b="1" dirty="0" smtClean="0"/>
              <a:t> discrète</a:t>
            </a:r>
            <a:r>
              <a:rPr lang="fr-FR" sz="1200" b="1" dirty="0" smtClean="0"/>
              <a:t> </a:t>
            </a:r>
            <a:br>
              <a:rPr lang="fr-FR" sz="1200" b="1" dirty="0" smtClean="0"/>
            </a:br>
            <a:r>
              <a:rPr lang="fr-FR" sz="1400" dirty="0" smtClean="0"/>
              <a:t>                                                              +</a:t>
            </a:r>
            <a:r>
              <a:rPr lang="fr-FR" sz="1400" b="1" dirty="0" smtClean="0"/>
              <a:t> efficace que la SAVONIUS</a:t>
            </a:r>
            <a:br>
              <a:rPr lang="fr-FR" sz="1400" b="1" dirty="0" smtClean="0"/>
            </a:br>
            <a:r>
              <a:rPr lang="fr-FR" sz="1400" b="1" dirty="0" smtClean="0"/>
              <a:t>                                                              - ne démarre pas toute seule</a:t>
            </a:r>
            <a:br>
              <a:rPr lang="fr-FR" sz="1400" b="1" dirty="0" smtClean="0"/>
            </a:br>
            <a:r>
              <a:rPr lang="fr-FR" sz="1400" b="1" dirty="0" smtClean="0"/>
              <a:t>                                                                 </a:t>
            </a:r>
            <a:r>
              <a:rPr lang="fr-FR" sz="1200" dirty="0" smtClean="0"/>
              <a:t>(hybridée avec une SAVONIUS)</a:t>
            </a:r>
          </a:p>
          <a:p>
            <a:pPr marL="1254125" lvl="1" indent="-285750"/>
            <a:r>
              <a:rPr lang="fr-FR" sz="1400" dirty="0" smtClean="0"/>
              <a:t>L‘éolienne à </a:t>
            </a:r>
            <a:r>
              <a:rPr lang="fr-FR" sz="1400" b="1" dirty="0" smtClean="0"/>
              <a:t>AV</a:t>
            </a:r>
            <a:r>
              <a:rPr lang="fr-FR" sz="1400" dirty="0" smtClean="0"/>
              <a:t> de type </a:t>
            </a:r>
            <a:r>
              <a:rPr lang="fr-FR" sz="1400" b="1" dirty="0" smtClean="0"/>
              <a:t>SAVONIUS</a:t>
            </a:r>
            <a:r>
              <a:rPr lang="fr-FR" sz="1400" dirty="0" smtClean="0"/>
              <a:t> est  : +</a:t>
            </a:r>
            <a:r>
              <a:rPr lang="fr-FR" sz="1400" b="1" dirty="0" smtClean="0"/>
              <a:t> silencieuse</a:t>
            </a:r>
            <a:br>
              <a:rPr lang="fr-FR" sz="1400" b="1" dirty="0" smtClean="0"/>
            </a:br>
            <a:r>
              <a:rPr lang="fr-FR" sz="1400" dirty="0" smtClean="0"/>
              <a:t>                                                               +</a:t>
            </a:r>
            <a:r>
              <a:rPr lang="fr-FR" sz="1400" b="1" dirty="0" smtClean="0"/>
              <a:t> robuste, </a:t>
            </a:r>
            <a:r>
              <a:rPr lang="fr-FR" sz="1400" dirty="0" smtClean="0"/>
              <a:t>donc </a:t>
            </a:r>
            <a:br>
              <a:rPr lang="fr-FR" sz="1400" dirty="0" smtClean="0"/>
            </a:br>
            <a:r>
              <a:rPr lang="fr-FR" sz="1400" b="1" dirty="0" smtClean="0"/>
              <a:t>                                                               </a:t>
            </a:r>
            <a:r>
              <a:rPr lang="fr-FR" sz="1400" dirty="0" smtClean="0"/>
              <a:t>- </a:t>
            </a:r>
            <a:r>
              <a:rPr lang="fr-FR" sz="1400" b="1" dirty="0" smtClean="0"/>
              <a:t>d'entretien</a:t>
            </a:r>
            <a:endParaRPr lang="fr-FR" sz="1400" dirty="0" smtClean="0"/>
          </a:p>
          <a:p>
            <a:pPr marL="228600" indent="-228600" eaLnBrk="1" hangingPunct="1"/>
            <a:endParaRPr lang="fr-FR" sz="1400" dirty="0" smtClean="0"/>
          </a:p>
          <a:p>
            <a:pPr marL="228600" indent="-228600" eaLnBrk="1" hangingPunct="1"/>
            <a:r>
              <a:rPr lang="fr-FR" sz="1600" b="1" u="sng" dirty="0" smtClean="0"/>
              <a:t>Du point de vue énergétique, la turbulence réduit </a:t>
            </a:r>
            <a:r>
              <a:rPr lang="fr-FR" sz="1600" b="1" dirty="0" smtClean="0"/>
              <a:t>:</a:t>
            </a:r>
            <a:br>
              <a:rPr lang="fr-FR" sz="1600" b="1" dirty="0" smtClean="0"/>
            </a:br>
            <a:endParaRPr lang="fr-FR" sz="1600" b="1" dirty="0" smtClean="0"/>
          </a:p>
          <a:p>
            <a:pPr marL="742950" lvl="1" indent="-285750" eaLnBrk="1" hangingPunct="1"/>
            <a:r>
              <a:rPr lang="fr-FR" sz="1600" b="1" dirty="0" smtClean="0"/>
              <a:t>de 15 % l’énergie dans un espace ouvert </a:t>
            </a:r>
            <a:r>
              <a:rPr lang="fr-FR" sz="1600" b="1" u="sng" dirty="0" smtClean="0"/>
              <a:t>rural</a:t>
            </a:r>
            <a:r>
              <a:rPr lang="fr-FR" sz="1600" b="1" dirty="0" smtClean="0"/>
              <a:t>        </a:t>
            </a:r>
            <a:r>
              <a:rPr lang="fr-FR" sz="1600" dirty="0" smtClean="0">
                <a:latin typeface="Lucida Sans Unicode" pitchFamily="34" charset="0"/>
                <a:sym typeface="Wingdings" pitchFamily="2" charset="2"/>
              </a:rPr>
              <a:t>     </a:t>
            </a:r>
            <a:r>
              <a:rPr lang="fr-FR" sz="1600" b="1" dirty="0" smtClean="0">
                <a:latin typeface="Lucida Sans Unicode" pitchFamily="34" charset="0"/>
                <a:sym typeface="Wingdings" pitchFamily="2" charset="2"/>
              </a:rPr>
              <a:t>Cp </a:t>
            </a:r>
            <a:r>
              <a:rPr lang="fr-FR" sz="1600" b="1" dirty="0" smtClean="0">
                <a:latin typeface="Lucida Sans Unicode" pitchFamily="34" charset="0"/>
                <a:sym typeface="Symbol"/>
              </a:rPr>
              <a:t></a:t>
            </a:r>
            <a:r>
              <a:rPr lang="fr-FR" sz="1600" b="1" dirty="0" smtClean="0">
                <a:latin typeface="Lucida Sans Unicode" pitchFamily="34" charset="0"/>
              </a:rPr>
              <a:t> 30 %</a:t>
            </a:r>
          </a:p>
          <a:p>
            <a:pPr marL="742950" lvl="1" indent="-285750" eaLnBrk="1" hangingPunct="1"/>
            <a:endParaRPr lang="fr-FR" sz="1600" b="1" u="sng" dirty="0" smtClean="0"/>
          </a:p>
          <a:p>
            <a:pPr marL="742950" lvl="1" indent="-285750" eaLnBrk="1" hangingPunct="1"/>
            <a:r>
              <a:rPr lang="fr-FR" sz="1600" b="1" dirty="0" smtClean="0">
                <a:solidFill>
                  <a:srgbClr val="FF0000"/>
                </a:solidFill>
              </a:rPr>
              <a:t>et de 50 % dans un espace ouvert </a:t>
            </a:r>
            <a:r>
              <a:rPr lang="fr-FR" sz="1600" b="1" u="sng" dirty="0" smtClean="0">
                <a:solidFill>
                  <a:srgbClr val="FF0000"/>
                </a:solidFill>
              </a:rPr>
              <a:t>urbain</a:t>
            </a:r>
            <a:r>
              <a:rPr lang="fr-FR" sz="1600" b="1" dirty="0" smtClean="0">
                <a:solidFill>
                  <a:srgbClr val="FF0000"/>
                </a:solidFill>
              </a:rPr>
              <a:t>                </a:t>
            </a:r>
            <a:r>
              <a:rPr lang="fr-FR" sz="1600" dirty="0" smtClean="0">
                <a:latin typeface="Lucida Sans Unicode" pitchFamily="34" charset="0"/>
                <a:sym typeface="Wingdings" pitchFamily="2" charset="2"/>
              </a:rPr>
              <a:t></a:t>
            </a:r>
            <a:r>
              <a:rPr lang="fr-FR" sz="1600" dirty="0" smtClean="0">
                <a:latin typeface="Lucida Sans Unicode" pitchFamily="34" charset="0"/>
              </a:rPr>
              <a:t>      </a:t>
            </a:r>
            <a:r>
              <a:rPr lang="fr-FR" sz="1600" b="1" dirty="0" smtClean="0">
                <a:latin typeface="Lucida Sans Unicode" pitchFamily="34" charset="0"/>
              </a:rPr>
              <a:t>2 % &lt;Cp&lt; 6,4 % </a:t>
            </a:r>
            <a:br>
              <a:rPr lang="fr-FR" sz="1600" b="1" dirty="0" smtClean="0">
                <a:latin typeface="Lucida Sans Unicode" pitchFamily="34" charset="0"/>
              </a:rPr>
            </a:br>
            <a:endParaRPr lang="fr-FR" sz="1400" dirty="0" smtClean="0"/>
          </a:p>
        </p:txBody>
      </p:sp>
      <p:sp>
        <p:nvSpPr>
          <p:cNvPr id="3" name="Titre 2"/>
          <p:cNvSpPr>
            <a:spLocks noGrp="1"/>
          </p:cNvSpPr>
          <p:nvPr>
            <p:ph type="title"/>
          </p:nvPr>
        </p:nvSpPr>
        <p:spPr>
          <a:xfrm>
            <a:off x="474663" y="266700"/>
            <a:ext cx="8229600" cy="706091"/>
          </a:xfrm>
        </p:spPr>
        <p:txBody>
          <a:bodyPr/>
          <a:lstStyle/>
          <a:p>
            <a:pPr algn="r" eaLnBrk="1" hangingPunct="1">
              <a:defRPr/>
            </a:pPr>
            <a:r>
              <a:rPr lang="fr-FR" sz="2800" dirty="0" smtClean="0"/>
              <a:t>En guise de résumé …</a:t>
            </a:r>
            <a:endParaRPr lang="fr-FR" sz="2800" dirty="0"/>
          </a:p>
        </p:txBody>
      </p:sp>
      <p:grpSp>
        <p:nvGrpSpPr>
          <p:cNvPr id="57351" name="Group 7"/>
          <p:cNvGrpSpPr>
            <a:grpSpLocks/>
          </p:cNvGrpSpPr>
          <p:nvPr/>
        </p:nvGrpSpPr>
        <p:grpSpPr bwMode="auto">
          <a:xfrm>
            <a:off x="179512" y="6165304"/>
            <a:ext cx="3168650" cy="581025"/>
            <a:chOff x="3651" y="2931"/>
            <a:chExt cx="1996" cy="366"/>
          </a:xfrm>
        </p:grpSpPr>
        <p:sp>
          <p:nvSpPr>
            <p:cNvPr id="57349" name="Text Box 5"/>
            <p:cNvSpPr txBox="1">
              <a:spLocks noChangeArrowheads="1"/>
            </p:cNvSpPr>
            <p:nvPr/>
          </p:nvSpPr>
          <p:spPr bwMode="auto">
            <a:xfrm>
              <a:off x="3651" y="2931"/>
              <a:ext cx="1996" cy="366"/>
            </a:xfrm>
            <a:prstGeom prst="rect">
              <a:avLst/>
            </a:prstGeom>
            <a:solidFill>
              <a:srgbClr val="FFFF00"/>
            </a:solidFill>
            <a:ln w="9525">
              <a:noFill/>
              <a:miter lim="800000"/>
              <a:headEnd/>
              <a:tailEnd/>
            </a:ln>
            <a:effectLst/>
          </p:spPr>
          <p:txBody>
            <a:bodyPr>
              <a:spAutoFit/>
            </a:bodyPr>
            <a:lstStyle/>
            <a:p>
              <a:pPr>
                <a:spcBef>
                  <a:spcPct val="50000"/>
                </a:spcBef>
              </a:pPr>
              <a:r>
                <a:rPr lang="fr-FR" sz="1600" dirty="0"/>
                <a:t>Voir « Retours d’expériences » en annexe </a:t>
              </a:r>
            </a:p>
          </p:txBody>
        </p:sp>
        <p:sp>
          <p:nvSpPr>
            <p:cNvPr id="57350" name="AutoShape 6"/>
            <p:cNvSpPr>
              <a:spLocks noChangeArrowheads="1"/>
            </p:cNvSpPr>
            <p:nvPr/>
          </p:nvSpPr>
          <p:spPr bwMode="auto">
            <a:xfrm>
              <a:off x="4468" y="3113"/>
              <a:ext cx="363" cy="181"/>
            </a:xfrm>
            <a:prstGeom prst="rightArrow">
              <a:avLst>
                <a:gd name="adj1" fmla="val 50000"/>
                <a:gd name="adj2" fmla="val 50138"/>
              </a:avLst>
            </a:prstGeom>
            <a:solidFill>
              <a:schemeClr val="accent1"/>
            </a:solidFill>
            <a:ln w="9525">
              <a:solidFill>
                <a:schemeClr val="tx1"/>
              </a:solidFill>
              <a:miter lim="800000"/>
              <a:headEnd/>
              <a:tailEnd/>
            </a:ln>
            <a:effectLst/>
          </p:spPr>
          <p:txBody>
            <a:bodyPr wrap="none" anchor="ctr"/>
            <a:lstStyle/>
            <a:p>
              <a:endParaRPr lang="fr-FR"/>
            </a:p>
          </p:txBody>
        </p:sp>
      </p:grpSp>
      <p:sp>
        <p:nvSpPr>
          <p:cNvPr id="8" name="Rectangle 7"/>
          <p:cNvSpPr/>
          <p:nvPr/>
        </p:nvSpPr>
        <p:spPr>
          <a:xfrm>
            <a:off x="4860032" y="6453336"/>
            <a:ext cx="4035079" cy="276999"/>
          </a:xfrm>
          <a:prstGeom prst="rect">
            <a:avLst/>
          </a:prstGeom>
        </p:spPr>
        <p:txBody>
          <a:bodyPr wrap="none">
            <a:spAutoFit/>
          </a:bodyPr>
          <a:lstStyle/>
          <a:p>
            <a:pPr marL="742950" lvl="1" indent="-285750" eaLnBrk="1" hangingPunct="1">
              <a:buNone/>
            </a:pPr>
            <a:r>
              <a:rPr lang="fr-FR" sz="1200" i="1" dirty="0" smtClean="0"/>
              <a:t>(Allen et al. [12], </a:t>
            </a:r>
            <a:r>
              <a:rPr lang="fr-FR" sz="1200" i="1" dirty="0" err="1" smtClean="0"/>
              <a:t>Moriarty</a:t>
            </a:r>
            <a:r>
              <a:rPr lang="fr-FR" sz="1200" i="1" dirty="0" smtClean="0"/>
              <a:t> [13], </a:t>
            </a:r>
            <a:r>
              <a:rPr lang="fr-FR" sz="1200" i="1" dirty="0" err="1" smtClean="0">
                <a:latin typeface="Lucida Sans Unicode" pitchFamily="34" charset="0"/>
              </a:rPr>
              <a:t>Zeng</a:t>
            </a:r>
            <a:r>
              <a:rPr lang="fr-FR" sz="1200" i="1" dirty="0" smtClean="0">
                <a:latin typeface="Lucida Sans Unicode" pitchFamily="34" charset="0"/>
              </a:rPr>
              <a:t> 2011, [14])</a:t>
            </a:r>
            <a:r>
              <a:rPr lang="fr-FR" sz="1200" i="1" dirty="0" smtClean="0"/>
              <a:t> </a:t>
            </a:r>
            <a:endParaRPr lang="fr-FR" sz="1200" i="1" dirty="0" smtClean="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 calcmode="lin" valueType="num">
                                      <p:cBhvr>
                                        <p:cTn id="7" dur="500" fill="hold"/>
                                        <p:tgtEl>
                                          <p:spTgt spid="4096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6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6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0962">
                                            <p:txEl>
                                              <p:pRg st="2" end="2"/>
                                            </p:txEl>
                                          </p:spTgt>
                                        </p:tgtEl>
                                        <p:attrNameLst>
                                          <p:attrName>style.visibility</p:attrName>
                                        </p:attrNameLst>
                                      </p:cBhvr>
                                      <p:to>
                                        <p:strVal val="visible"/>
                                      </p:to>
                                    </p:set>
                                    <p:anim calcmode="lin" valueType="num">
                                      <p:cBhvr>
                                        <p:cTn id="14" dur="500" fill="hold"/>
                                        <p:tgtEl>
                                          <p:spTgt spid="4096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096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0962">
                                            <p:txEl>
                                              <p:pRg st="2" end="2"/>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40962">
                                            <p:txEl>
                                              <p:pRg st="4" end="4"/>
                                            </p:txEl>
                                          </p:spTgt>
                                        </p:tgtEl>
                                        <p:attrNameLst>
                                          <p:attrName>style.visibility</p:attrName>
                                        </p:attrNameLst>
                                      </p:cBhvr>
                                      <p:to>
                                        <p:strVal val="visible"/>
                                      </p:to>
                                    </p:set>
                                    <p:anim calcmode="lin" valueType="num">
                                      <p:cBhvr>
                                        <p:cTn id="19" dur="500" fill="hold"/>
                                        <p:tgtEl>
                                          <p:spTgt spid="40962">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40962">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40962">
                                            <p:txEl>
                                              <p:pRg st="4" end="4"/>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40962">
                                            <p:txEl>
                                              <p:pRg st="5" end="5"/>
                                            </p:txEl>
                                          </p:spTgt>
                                        </p:tgtEl>
                                        <p:attrNameLst>
                                          <p:attrName>style.visibility</p:attrName>
                                        </p:attrNameLst>
                                      </p:cBhvr>
                                      <p:to>
                                        <p:strVal val="visible"/>
                                      </p:to>
                                    </p:set>
                                    <p:anim calcmode="lin" valueType="num">
                                      <p:cBhvr>
                                        <p:cTn id="24" dur="500" fill="hold"/>
                                        <p:tgtEl>
                                          <p:spTgt spid="40962">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40962">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4096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40962">
                                            <p:txEl>
                                              <p:pRg st="7" end="7"/>
                                            </p:txEl>
                                          </p:spTgt>
                                        </p:tgtEl>
                                        <p:attrNameLst>
                                          <p:attrName>style.visibility</p:attrName>
                                        </p:attrNameLst>
                                      </p:cBhvr>
                                      <p:to>
                                        <p:strVal val="visible"/>
                                      </p:to>
                                    </p:set>
                                    <p:anim calcmode="lin" valueType="num">
                                      <p:cBhvr>
                                        <p:cTn id="31" dur="500" fill="hold"/>
                                        <p:tgtEl>
                                          <p:spTgt spid="40962">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40962">
                                            <p:txEl>
                                              <p:pRg st="7" end="7"/>
                                            </p:txEl>
                                          </p:spTgt>
                                        </p:tgtEl>
                                        <p:attrNameLst>
                                          <p:attrName>ppt_h</p:attrName>
                                        </p:attrNameLst>
                                      </p:cBhvr>
                                      <p:tavLst>
                                        <p:tav tm="0">
                                          <p:val>
                                            <p:fltVal val="0"/>
                                          </p:val>
                                        </p:tav>
                                        <p:tav tm="100000">
                                          <p:val>
                                            <p:strVal val="#ppt_h"/>
                                          </p:val>
                                        </p:tav>
                                      </p:tavLst>
                                    </p:anim>
                                    <p:animEffect transition="in" filter="fade">
                                      <p:cBhvr>
                                        <p:cTn id="33" dur="500"/>
                                        <p:tgtEl>
                                          <p:spTgt spid="40962">
                                            <p:txEl>
                                              <p:pRg st="7" end="7"/>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40962">
                                            <p:txEl>
                                              <p:pRg st="8" end="8"/>
                                            </p:txEl>
                                          </p:spTgt>
                                        </p:tgtEl>
                                        <p:attrNameLst>
                                          <p:attrName>style.visibility</p:attrName>
                                        </p:attrNameLst>
                                      </p:cBhvr>
                                      <p:to>
                                        <p:strVal val="visible"/>
                                      </p:to>
                                    </p:set>
                                    <p:anim calcmode="lin" valueType="num">
                                      <p:cBhvr>
                                        <p:cTn id="36" dur="500" fill="hold"/>
                                        <p:tgtEl>
                                          <p:spTgt spid="40962">
                                            <p:txEl>
                                              <p:pRg st="8" end="8"/>
                                            </p:txEl>
                                          </p:spTgt>
                                        </p:tgtEl>
                                        <p:attrNameLst>
                                          <p:attrName>ppt_w</p:attrName>
                                        </p:attrNameLst>
                                      </p:cBhvr>
                                      <p:tavLst>
                                        <p:tav tm="0">
                                          <p:val>
                                            <p:fltVal val="0"/>
                                          </p:val>
                                        </p:tav>
                                        <p:tav tm="100000">
                                          <p:val>
                                            <p:strVal val="#ppt_w"/>
                                          </p:val>
                                        </p:tav>
                                      </p:tavLst>
                                    </p:anim>
                                    <p:anim calcmode="lin" valueType="num">
                                      <p:cBhvr>
                                        <p:cTn id="37" dur="500" fill="hold"/>
                                        <p:tgtEl>
                                          <p:spTgt spid="40962">
                                            <p:txEl>
                                              <p:pRg st="8" end="8"/>
                                            </p:txEl>
                                          </p:spTgt>
                                        </p:tgtEl>
                                        <p:attrNameLst>
                                          <p:attrName>ppt_h</p:attrName>
                                        </p:attrNameLst>
                                      </p:cBhvr>
                                      <p:tavLst>
                                        <p:tav tm="0">
                                          <p:val>
                                            <p:fltVal val="0"/>
                                          </p:val>
                                        </p:tav>
                                        <p:tav tm="100000">
                                          <p:val>
                                            <p:strVal val="#ppt_h"/>
                                          </p:val>
                                        </p:tav>
                                      </p:tavLst>
                                    </p:anim>
                                    <p:animEffect transition="in" filter="fade">
                                      <p:cBhvr>
                                        <p:cTn id="38" dur="500"/>
                                        <p:tgtEl>
                                          <p:spTgt spid="40962">
                                            <p:txEl>
                                              <p:pRg st="8" end="8"/>
                                            </p:txEl>
                                          </p:spTgt>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40962">
                                            <p:txEl>
                                              <p:pRg st="10" end="10"/>
                                            </p:txEl>
                                          </p:spTgt>
                                        </p:tgtEl>
                                        <p:attrNameLst>
                                          <p:attrName>style.visibility</p:attrName>
                                        </p:attrNameLst>
                                      </p:cBhvr>
                                      <p:to>
                                        <p:strVal val="visible"/>
                                      </p:to>
                                    </p:set>
                                    <p:anim calcmode="lin" valueType="num">
                                      <p:cBhvr>
                                        <p:cTn id="41" dur="500" fill="hold"/>
                                        <p:tgtEl>
                                          <p:spTgt spid="40962">
                                            <p:txEl>
                                              <p:pRg st="10" end="10"/>
                                            </p:txEl>
                                          </p:spTgt>
                                        </p:tgtEl>
                                        <p:attrNameLst>
                                          <p:attrName>ppt_w</p:attrName>
                                        </p:attrNameLst>
                                      </p:cBhvr>
                                      <p:tavLst>
                                        <p:tav tm="0">
                                          <p:val>
                                            <p:fltVal val="0"/>
                                          </p:val>
                                        </p:tav>
                                        <p:tav tm="100000">
                                          <p:val>
                                            <p:strVal val="#ppt_w"/>
                                          </p:val>
                                        </p:tav>
                                      </p:tavLst>
                                    </p:anim>
                                    <p:anim calcmode="lin" valueType="num">
                                      <p:cBhvr>
                                        <p:cTn id="42" dur="500" fill="hold"/>
                                        <p:tgtEl>
                                          <p:spTgt spid="40962">
                                            <p:txEl>
                                              <p:pRg st="10" end="10"/>
                                            </p:txEl>
                                          </p:spTgt>
                                        </p:tgtEl>
                                        <p:attrNameLst>
                                          <p:attrName>ppt_h</p:attrName>
                                        </p:attrNameLst>
                                      </p:cBhvr>
                                      <p:tavLst>
                                        <p:tav tm="0">
                                          <p:val>
                                            <p:fltVal val="0"/>
                                          </p:val>
                                        </p:tav>
                                        <p:tav tm="100000">
                                          <p:val>
                                            <p:strVal val="#ppt_h"/>
                                          </p:val>
                                        </p:tav>
                                      </p:tavLst>
                                    </p:anim>
                                    <p:animEffect transition="in" filter="fade">
                                      <p:cBhvr>
                                        <p:cTn id="43" dur="500"/>
                                        <p:tgtEl>
                                          <p:spTgt spid="40962">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57351"/>
                                        </p:tgtEl>
                                        <p:attrNameLst>
                                          <p:attrName>style.visibility</p:attrName>
                                        </p:attrNameLst>
                                      </p:cBhvr>
                                      <p:to>
                                        <p:strVal val="visible"/>
                                      </p:to>
                                    </p:set>
                                    <p:anim calcmode="lin" valueType="num">
                                      <p:cBhvr>
                                        <p:cTn id="48" dur="500" fill="hold"/>
                                        <p:tgtEl>
                                          <p:spTgt spid="57351"/>
                                        </p:tgtEl>
                                        <p:attrNameLst>
                                          <p:attrName>ppt_w</p:attrName>
                                        </p:attrNameLst>
                                      </p:cBhvr>
                                      <p:tavLst>
                                        <p:tav tm="0">
                                          <p:val>
                                            <p:fltVal val="0"/>
                                          </p:val>
                                        </p:tav>
                                        <p:tav tm="100000">
                                          <p:val>
                                            <p:strVal val="#ppt_w"/>
                                          </p:val>
                                        </p:tav>
                                      </p:tavLst>
                                    </p:anim>
                                    <p:anim calcmode="lin" valueType="num">
                                      <p:cBhvr>
                                        <p:cTn id="49" dur="500" fill="hold"/>
                                        <p:tgtEl>
                                          <p:spTgt spid="57351"/>
                                        </p:tgtEl>
                                        <p:attrNameLst>
                                          <p:attrName>ppt_h</p:attrName>
                                        </p:attrNameLst>
                                      </p:cBhvr>
                                      <p:tavLst>
                                        <p:tav tm="0">
                                          <p:val>
                                            <p:fltVal val="0"/>
                                          </p:val>
                                        </p:tav>
                                        <p:tav tm="100000">
                                          <p:val>
                                            <p:strVal val="#ppt_h"/>
                                          </p:val>
                                        </p:tav>
                                      </p:tavLst>
                                    </p:anim>
                                    <p:animEffect transition="in" filter="fade">
                                      <p:cBhvr>
                                        <p:cTn id="50" dur="500"/>
                                        <p:tgtEl>
                                          <p:spTgt spid="57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u contenu 1"/>
          <p:cNvSpPr>
            <a:spLocks noGrp="1"/>
          </p:cNvSpPr>
          <p:nvPr>
            <p:ph idx="1"/>
          </p:nvPr>
        </p:nvSpPr>
        <p:spPr>
          <a:xfrm>
            <a:off x="395288" y="2781300"/>
            <a:ext cx="8497887" cy="2649538"/>
          </a:xfrm>
        </p:spPr>
        <p:txBody>
          <a:bodyPr/>
          <a:lstStyle/>
          <a:p>
            <a:pPr eaLnBrk="1" hangingPunct="1"/>
            <a:r>
              <a:rPr lang="fr-FR" smtClean="0"/>
              <a:t>Les turbulences</a:t>
            </a:r>
          </a:p>
          <a:p>
            <a:pPr eaLnBrk="1" hangingPunct="1"/>
            <a:r>
              <a:rPr lang="fr-FR" smtClean="0"/>
              <a:t>Des vitesses de vent affectées par l’environnement</a:t>
            </a:r>
          </a:p>
          <a:p>
            <a:pPr eaLnBrk="1" hangingPunct="1"/>
            <a:r>
              <a:rPr lang="fr-FR" smtClean="0"/>
              <a:t>Les considérations d’aménagement</a:t>
            </a:r>
          </a:p>
          <a:p>
            <a:pPr eaLnBrk="1" hangingPunct="1"/>
            <a:r>
              <a:rPr lang="fr-FR" smtClean="0"/>
              <a:t>Les vibrations, le bruit, l’ombre portée, la sécurité,… </a:t>
            </a:r>
          </a:p>
          <a:p>
            <a:pPr eaLnBrk="1" hangingPunct="1"/>
            <a:r>
              <a:rPr lang="fr-FR" smtClean="0"/>
              <a:t>Aspects législatifs, sociologiques et d’acceptabilité </a:t>
            </a:r>
          </a:p>
          <a:p>
            <a:pPr eaLnBrk="1" hangingPunct="1"/>
            <a:endParaRPr lang="fr-FR" smtClean="0"/>
          </a:p>
        </p:txBody>
      </p:sp>
      <p:sp>
        <p:nvSpPr>
          <p:cNvPr id="3" name="Titre 2"/>
          <p:cNvSpPr>
            <a:spLocks noGrp="1"/>
          </p:cNvSpPr>
          <p:nvPr>
            <p:ph type="title"/>
          </p:nvPr>
        </p:nvSpPr>
        <p:spPr>
          <a:xfrm>
            <a:off x="611560" y="188640"/>
            <a:ext cx="8229600" cy="2592288"/>
          </a:xfrm>
        </p:spPr>
        <p:txBody>
          <a:bodyPr/>
          <a:lstStyle/>
          <a:p>
            <a:pPr algn="r" eaLnBrk="1" hangingPunct="1">
              <a:defRPr/>
            </a:pPr>
            <a:r>
              <a:rPr lang="fr-FR" dirty="0" smtClean="0"/>
              <a:t>Des aérogénérateurs adaptés à un</a:t>
            </a:r>
            <a:br>
              <a:rPr lang="fr-FR" dirty="0" smtClean="0"/>
            </a:br>
            <a:r>
              <a:rPr lang="fr-FR" dirty="0" smtClean="0"/>
              <a:t>nouveau potentiel énergétique</a:t>
            </a:r>
            <a:br>
              <a:rPr lang="fr-FR" dirty="0" smtClean="0"/>
            </a:br>
            <a:r>
              <a:rPr lang="fr-FR" sz="1000" dirty="0" smtClean="0"/>
              <a:t> </a:t>
            </a:r>
            <a:br>
              <a:rPr lang="fr-FR" sz="1000" dirty="0" smtClean="0"/>
            </a:br>
            <a:r>
              <a:rPr lang="fr-FR" dirty="0" smtClean="0"/>
              <a:t>avec …</a:t>
            </a:r>
            <a:br>
              <a:rPr lang="fr-FR" dirty="0" smtClean="0"/>
            </a:br>
            <a:r>
              <a:rPr lang="fr-FR" sz="1000" dirty="0" smtClean="0"/>
              <a:t/>
            </a:r>
            <a:br>
              <a:rPr lang="fr-FR" sz="1000" dirty="0" smtClean="0"/>
            </a:br>
            <a:r>
              <a:rPr lang="fr-FR" dirty="0" smtClean="0"/>
              <a:t>des contraintes particulières </a:t>
            </a:r>
            <a:endParaRPr lang="fr-F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2"/>
          <p:cNvSpPr txBox="1">
            <a:spLocks/>
          </p:cNvSpPr>
          <p:nvPr/>
        </p:nvSpPr>
        <p:spPr>
          <a:xfrm>
            <a:off x="539552" y="0"/>
            <a:ext cx="8229600" cy="1143000"/>
          </a:xfrm>
          <a:prstGeom prst="rect">
            <a:avLst/>
          </a:prstGeom>
        </p:spPr>
        <p:txBody>
          <a:bodyPr anchor="ctr">
            <a:normAutofit/>
            <a:scene3d>
              <a:camera prst="orthographicFront"/>
              <a:lightRig rig="soft" dir="t"/>
            </a:scene3d>
            <a:sp3d prstMaterial="softEdge">
              <a:bevelT w="25400" h="25400"/>
            </a:sp3d>
          </a:bodyPr>
          <a:lstStyle/>
          <a:p>
            <a:pPr algn="r">
              <a:defRPr/>
            </a:pPr>
            <a:r>
              <a:rPr lang="fr-FR" sz="2800" b="1" dirty="0">
                <a:solidFill>
                  <a:schemeClr val="tx2"/>
                </a:solidFill>
                <a:effectLst>
                  <a:outerShdw blurRad="31750" dist="25400" dir="5400000" algn="tl" rotWithShape="0">
                    <a:srgbClr val="000000">
                      <a:alpha val="25000"/>
                    </a:srgbClr>
                  </a:outerShdw>
                </a:effectLst>
                <a:latin typeface="+mj-lt"/>
                <a:ea typeface="+mj-ea"/>
                <a:cs typeface="+mj-cs"/>
              </a:rPr>
              <a:t>… Et de Conclusion</a:t>
            </a:r>
          </a:p>
        </p:txBody>
      </p:sp>
      <p:sp>
        <p:nvSpPr>
          <p:cNvPr id="15" name="Espace réservé du contenu 1"/>
          <p:cNvSpPr>
            <a:spLocks noGrp="1"/>
          </p:cNvSpPr>
          <p:nvPr>
            <p:ph idx="1"/>
          </p:nvPr>
        </p:nvSpPr>
        <p:spPr>
          <a:xfrm>
            <a:off x="6350" y="5193705"/>
            <a:ext cx="9144000" cy="1664295"/>
          </a:xfrm>
        </p:spPr>
        <p:txBody>
          <a:bodyPr/>
          <a:lstStyle/>
          <a:p>
            <a:pPr marL="354013" indent="-265113">
              <a:defRPr/>
            </a:pPr>
            <a:r>
              <a:rPr lang="fr-F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Malgré cela, 3 bonnes raisons pour installer une éolienne :</a:t>
            </a:r>
          </a:p>
          <a:p>
            <a:pPr marL="354013" indent="-265113">
              <a:buFont typeface="Wingdings 3" pitchFamily="18" charset="2"/>
              <a:buNone/>
              <a:defRPr/>
            </a:pPr>
            <a:r>
              <a:rPr lang="fr-FR" sz="1000" b="1" dirty="0" smtClean="0">
                <a:latin typeface="+mj-lt"/>
              </a:rPr>
              <a:t> </a:t>
            </a:r>
          </a:p>
          <a:p>
            <a:pPr algn="r">
              <a:buFont typeface="Arial" pitchFamily="34" charset="0"/>
              <a:buChar char="•"/>
              <a:defRPr/>
            </a:pPr>
            <a:r>
              <a:rPr lang="fr-FR" sz="1600" dirty="0" smtClean="0"/>
              <a:t>Une </a:t>
            </a:r>
            <a:r>
              <a:rPr lang="fr-FR" sz="1600" b="1" dirty="0" smtClean="0">
                <a:solidFill>
                  <a:srgbClr val="FF0000"/>
                </a:solidFill>
              </a:rPr>
              <a:t>réduction</a:t>
            </a:r>
            <a:r>
              <a:rPr lang="fr-FR" sz="1600" dirty="0" smtClean="0"/>
              <a:t> durable de votre </a:t>
            </a:r>
            <a:r>
              <a:rPr lang="fr-FR" sz="1600" b="1" dirty="0" smtClean="0">
                <a:solidFill>
                  <a:srgbClr val="FF0000"/>
                </a:solidFill>
              </a:rPr>
              <a:t>facture d’électricité </a:t>
            </a:r>
            <a:r>
              <a:rPr lang="fr-FR" sz="1600" dirty="0" smtClean="0"/>
              <a:t>dans certaines conditions, </a:t>
            </a:r>
          </a:p>
          <a:p>
            <a:pPr algn="r">
              <a:buFont typeface="Arial" pitchFamily="34" charset="0"/>
              <a:buChar char="•"/>
              <a:defRPr/>
            </a:pPr>
            <a:r>
              <a:rPr lang="fr-FR" sz="1600" dirty="0" smtClean="0"/>
              <a:t>Une contribution efficace à la </a:t>
            </a:r>
            <a:r>
              <a:rPr lang="fr-FR" sz="1600" b="1" dirty="0" smtClean="0">
                <a:solidFill>
                  <a:srgbClr val="FF0000"/>
                </a:solidFill>
              </a:rPr>
              <a:t>lutte contre le réchauffement climatique</a:t>
            </a:r>
            <a:r>
              <a:rPr lang="fr-FR" sz="1600" dirty="0" smtClean="0"/>
              <a:t>, </a:t>
            </a:r>
          </a:p>
          <a:p>
            <a:pPr algn="r">
              <a:buFont typeface="Arial" pitchFamily="34" charset="0"/>
              <a:buChar char="•"/>
              <a:defRPr/>
            </a:pPr>
            <a:r>
              <a:rPr lang="fr-FR" sz="1600" dirty="0" smtClean="0"/>
              <a:t>Une </a:t>
            </a:r>
            <a:r>
              <a:rPr lang="fr-FR" sz="1600" b="1" dirty="0" smtClean="0">
                <a:solidFill>
                  <a:srgbClr val="FF0000"/>
                </a:solidFill>
              </a:rPr>
              <a:t>communication revalorisée</a:t>
            </a:r>
            <a:r>
              <a:rPr lang="fr-FR" sz="1600" dirty="0" smtClean="0">
                <a:solidFill>
                  <a:srgbClr val="FF0000"/>
                </a:solidFill>
              </a:rPr>
              <a:t> </a:t>
            </a:r>
            <a:r>
              <a:rPr lang="fr-FR" sz="1600" dirty="0" smtClean="0"/>
              <a:t>surtout pour les entreprises.</a:t>
            </a:r>
          </a:p>
        </p:txBody>
      </p:sp>
      <p:sp>
        <p:nvSpPr>
          <p:cNvPr id="16" name="Espace réservé du contenu 1"/>
          <p:cNvSpPr txBox="1">
            <a:spLocks/>
          </p:cNvSpPr>
          <p:nvPr/>
        </p:nvSpPr>
        <p:spPr bwMode="auto">
          <a:xfrm>
            <a:off x="0" y="2636838"/>
            <a:ext cx="9144000" cy="1223962"/>
          </a:xfrm>
          <a:prstGeom prst="rect">
            <a:avLst/>
          </a:prstGeom>
          <a:noFill/>
          <a:ln w="9525">
            <a:noFill/>
            <a:miter lim="800000"/>
            <a:headEnd/>
            <a:tailEnd/>
          </a:ln>
        </p:spPr>
        <p:txBody>
          <a:bodyPr/>
          <a:lstStyle/>
          <a:p>
            <a:pPr marL="365125" indent="-255588" eaLnBrk="0" hangingPunct="0">
              <a:spcBef>
                <a:spcPts val="400"/>
              </a:spcBef>
              <a:buClr>
                <a:schemeClr val="accent1"/>
              </a:buClr>
              <a:buSzPct val="68000"/>
              <a:buFont typeface="Wingdings 3" pitchFamily="18" charset="2"/>
              <a:buChar char=""/>
              <a:defRPr/>
            </a:pPr>
            <a:endParaRPr lang="fr-FR" sz="1600" dirty="0">
              <a:latin typeface="+mn-lt"/>
              <a:cs typeface="+mn-cs"/>
            </a:endParaRPr>
          </a:p>
        </p:txBody>
      </p:sp>
      <p:sp>
        <p:nvSpPr>
          <p:cNvPr id="19" name="Espace réservé du contenu 1"/>
          <p:cNvSpPr txBox="1">
            <a:spLocks/>
          </p:cNvSpPr>
          <p:nvPr/>
        </p:nvSpPr>
        <p:spPr bwMode="auto">
          <a:xfrm>
            <a:off x="6350" y="798041"/>
            <a:ext cx="9144000" cy="4176465"/>
          </a:xfrm>
          <a:prstGeom prst="rect">
            <a:avLst/>
          </a:prstGeom>
          <a:noFill/>
          <a:ln w="9525">
            <a:noFill/>
            <a:miter lim="800000"/>
            <a:headEnd/>
            <a:tailEnd/>
          </a:ln>
        </p:spPr>
        <p:txBody>
          <a:bodyPr/>
          <a:lstStyle/>
          <a:p>
            <a:pPr marL="365125" indent="-255588" eaLnBrk="0" hangingPunct="0">
              <a:spcBef>
                <a:spcPts val="400"/>
              </a:spcBef>
              <a:buClr>
                <a:schemeClr val="accent1"/>
              </a:buClr>
              <a:buSzPct val="68000"/>
              <a:buFont typeface="Wingdings 3" pitchFamily="18" charset="2"/>
              <a:buChar char=""/>
              <a:defRPr/>
            </a:pPr>
            <a:r>
              <a:rPr lang="fr-FR"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rPr>
              <a:t>Le petit éolien peine à se développer en France.</a:t>
            </a:r>
          </a:p>
          <a:p>
            <a:pPr marL="365125" indent="-255588" eaLnBrk="0" hangingPunct="0">
              <a:spcBef>
                <a:spcPts val="400"/>
              </a:spcBef>
              <a:buClr>
                <a:schemeClr val="accent1"/>
              </a:buClr>
              <a:buSzPct val="68000"/>
              <a:defRPr/>
            </a:pPr>
            <a:r>
              <a:rPr lang="fr-FR" sz="1000" b="1" dirty="0">
                <a:latin typeface="+mj-lt"/>
              </a:rPr>
              <a:t> </a:t>
            </a:r>
          </a:p>
          <a:p>
            <a:pPr marL="365125" indent="-255588" eaLnBrk="0" hangingPunct="0">
              <a:spcBef>
                <a:spcPts val="400"/>
              </a:spcBef>
              <a:buClr>
                <a:schemeClr val="accent1"/>
              </a:buClr>
              <a:buSzPct val="68000"/>
              <a:buFont typeface="Arial" pitchFamily="34" charset="0"/>
              <a:buChar char="•"/>
              <a:defRPr/>
            </a:pPr>
            <a:r>
              <a:rPr lang="fr-FR" sz="1600" dirty="0">
                <a:latin typeface="+mj-lt"/>
              </a:rPr>
              <a:t>L’obligation d’obtenir un </a:t>
            </a:r>
            <a:r>
              <a:rPr lang="fr-FR" sz="1600" b="1" dirty="0">
                <a:solidFill>
                  <a:srgbClr val="FF0000"/>
                </a:solidFill>
                <a:latin typeface="+mj-lt"/>
              </a:rPr>
              <a:t>permis de construire </a:t>
            </a:r>
            <a:r>
              <a:rPr lang="fr-FR" sz="1600" dirty="0">
                <a:latin typeface="+mj-lt"/>
              </a:rPr>
              <a:t>pour une éolienne de plus de 12 m </a:t>
            </a:r>
            <a:r>
              <a:rPr lang="fr-FR" sz="1600" b="1" dirty="0">
                <a:solidFill>
                  <a:srgbClr val="FF0000"/>
                </a:solidFill>
                <a:latin typeface="+mj-lt"/>
              </a:rPr>
              <a:t>freine</a:t>
            </a:r>
            <a:r>
              <a:rPr lang="fr-FR" sz="1600" dirty="0">
                <a:latin typeface="+mj-lt"/>
              </a:rPr>
              <a:t> fortement les porteurs de projets (principalement des particuliers)</a:t>
            </a:r>
          </a:p>
          <a:p>
            <a:pPr marL="365125" indent="-255588" eaLnBrk="0" hangingPunct="0">
              <a:spcBef>
                <a:spcPts val="400"/>
              </a:spcBef>
              <a:buClr>
                <a:schemeClr val="accent1"/>
              </a:buClr>
              <a:buSzPct val="68000"/>
              <a:defRPr/>
            </a:pPr>
            <a:r>
              <a:rPr lang="fr-FR" sz="800" dirty="0">
                <a:latin typeface="+mj-lt"/>
              </a:rPr>
              <a:t> </a:t>
            </a:r>
          </a:p>
          <a:p>
            <a:pPr marL="365125" indent="-255588" eaLnBrk="0" hangingPunct="0">
              <a:spcBef>
                <a:spcPts val="400"/>
              </a:spcBef>
              <a:buClr>
                <a:schemeClr val="accent1"/>
              </a:buClr>
              <a:buSzPct val="68000"/>
              <a:buFont typeface="Arial" pitchFamily="34" charset="0"/>
              <a:buChar char="•"/>
              <a:defRPr/>
            </a:pPr>
            <a:r>
              <a:rPr lang="fr-FR" sz="1600" dirty="0">
                <a:latin typeface="+mj-lt"/>
              </a:rPr>
              <a:t>L’éolien de bâtiment est encore au </a:t>
            </a:r>
            <a:r>
              <a:rPr lang="fr-FR" sz="1600" b="1" dirty="0">
                <a:solidFill>
                  <a:srgbClr val="FF0000"/>
                </a:solidFill>
                <a:latin typeface="+mj-lt"/>
              </a:rPr>
              <a:t>stade expérimental</a:t>
            </a:r>
            <a:r>
              <a:rPr lang="fr-FR" sz="1600" dirty="0">
                <a:latin typeface="+mj-lt"/>
              </a:rPr>
              <a:t>. La marge de progression est très grande mais la filière progresse vite. </a:t>
            </a:r>
          </a:p>
          <a:p>
            <a:pPr marL="365125" indent="-255588" eaLnBrk="0" hangingPunct="0">
              <a:spcBef>
                <a:spcPts val="400"/>
              </a:spcBef>
              <a:buClr>
                <a:schemeClr val="accent1"/>
              </a:buClr>
              <a:buSzPct val="68000"/>
              <a:defRPr/>
            </a:pPr>
            <a:r>
              <a:rPr lang="fr-FR" sz="800" dirty="0">
                <a:latin typeface="+mj-lt"/>
              </a:rPr>
              <a:t> </a:t>
            </a:r>
          </a:p>
          <a:p>
            <a:pPr marL="365125" indent="-255588" eaLnBrk="0" hangingPunct="0">
              <a:spcBef>
                <a:spcPts val="400"/>
              </a:spcBef>
              <a:buClr>
                <a:schemeClr val="accent1"/>
              </a:buClr>
              <a:buSzPct val="68000"/>
              <a:buFont typeface="Arial" pitchFamily="34" charset="0"/>
              <a:buChar char="•"/>
              <a:defRPr/>
            </a:pPr>
            <a:r>
              <a:rPr lang="fr-FR" sz="1600" dirty="0">
                <a:latin typeface="+mj-lt"/>
              </a:rPr>
              <a:t>Les </a:t>
            </a:r>
            <a:r>
              <a:rPr lang="fr-FR" sz="1600" b="1" dirty="0">
                <a:solidFill>
                  <a:srgbClr val="FF0000"/>
                </a:solidFill>
                <a:latin typeface="+mj-lt"/>
              </a:rPr>
              <a:t>immeubles</a:t>
            </a:r>
            <a:r>
              <a:rPr lang="fr-FR" sz="1600" dirty="0">
                <a:latin typeface="+mj-lt"/>
              </a:rPr>
              <a:t> de grande hauteur représentent un </a:t>
            </a:r>
            <a:r>
              <a:rPr lang="fr-FR" sz="1600" b="1" dirty="0">
                <a:solidFill>
                  <a:srgbClr val="FF0000"/>
                </a:solidFill>
                <a:latin typeface="+mj-lt"/>
              </a:rPr>
              <a:t>potentiel important</a:t>
            </a:r>
            <a:r>
              <a:rPr lang="fr-FR" sz="1600" dirty="0">
                <a:latin typeface="+mj-lt"/>
              </a:rPr>
              <a:t>. </a:t>
            </a:r>
          </a:p>
          <a:p>
            <a:pPr marL="365125" indent="-255588" eaLnBrk="0" hangingPunct="0">
              <a:spcBef>
                <a:spcPts val="400"/>
              </a:spcBef>
              <a:buClr>
                <a:schemeClr val="accent1"/>
              </a:buClr>
              <a:buSzPct val="68000"/>
              <a:defRPr/>
            </a:pPr>
            <a:r>
              <a:rPr lang="fr-FR" sz="800" dirty="0">
                <a:latin typeface="+mj-lt"/>
              </a:rPr>
              <a:t> </a:t>
            </a:r>
          </a:p>
          <a:p>
            <a:pPr marL="365125" indent="-255588" eaLnBrk="0" hangingPunct="0">
              <a:spcBef>
                <a:spcPts val="400"/>
              </a:spcBef>
              <a:buClr>
                <a:schemeClr val="accent1"/>
              </a:buClr>
              <a:buSzPct val="68000"/>
              <a:buFont typeface="Arial" pitchFamily="34" charset="0"/>
              <a:buChar char="•"/>
              <a:defRPr/>
            </a:pPr>
            <a:r>
              <a:rPr lang="fr-FR" sz="1600" dirty="0">
                <a:latin typeface="+mj-lt"/>
              </a:rPr>
              <a:t>Jusqu’à présent, le </a:t>
            </a:r>
            <a:r>
              <a:rPr lang="fr-FR" sz="1600" b="1" dirty="0">
                <a:solidFill>
                  <a:srgbClr val="FF0000"/>
                </a:solidFill>
                <a:latin typeface="+mj-lt"/>
              </a:rPr>
              <a:t>crédit d’impôt </a:t>
            </a:r>
            <a:r>
              <a:rPr lang="fr-FR" sz="1600" dirty="0">
                <a:latin typeface="+mj-lt"/>
              </a:rPr>
              <a:t>a permis à la filière de décoller mais depuis sa disparition </a:t>
            </a:r>
            <a:r>
              <a:rPr lang="fr-FR" sz="1600" b="1" dirty="0">
                <a:solidFill>
                  <a:srgbClr val="FF0000"/>
                </a:solidFill>
                <a:latin typeface="+mj-lt"/>
              </a:rPr>
              <a:t>ne permet pas </a:t>
            </a:r>
            <a:r>
              <a:rPr lang="fr-FR" sz="1600" dirty="0">
                <a:latin typeface="+mj-lt"/>
              </a:rPr>
              <a:t>aux projets d’atteindre la </a:t>
            </a:r>
            <a:r>
              <a:rPr lang="fr-FR" sz="1600" b="1" dirty="0">
                <a:solidFill>
                  <a:srgbClr val="FF0000"/>
                </a:solidFill>
                <a:latin typeface="+mj-lt"/>
              </a:rPr>
              <a:t>rentabilité</a:t>
            </a:r>
            <a:r>
              <a:rPr lang="fr-FR" sz="1600" dirty="0">
                <a:solidFill>
                  <a:srgbClr val="FF0000"/>
                </a:solidFill>
                <a:latin typeface="+mj-lt"/>
              </a:rPr>
              <a:t>.</a:t>
            </a:r>
            <a:r>
              <a:rPr lang="fr-FR" sz="1600" dirty="0">
                <a:latin typeface="+mj-lt"/>
              </a:rPr>
              <a:t> </a:t>
            </a:r>
          </a:p>
          <a:p>
            <a:pPr marL="365125" indent="-255588" eaLnBrk="0" hangingPunct="0">
              <a:spcBef>
                <a:spcPts val="400"/>
              </a:spcBef>
              <a:buClr>
                <a:schemeClr val="accent1"/>
              </a:buClr>
              <a:buSzPct val="68000"/>
              <a:defRPr/>
            </a:pPr>
            <a:r>
              <a:rPr lang="fr-FR" sz="800" dirty="0">
                <a:latin typeface="+mj-lt"/>
              </a:rPr>
              <a:t> </a:t>
            </a:r>
          </a:p>
          <a:p>
            <a:pPr marL="365125" indent="-255588" eaLnBrk="0" hangingPunct="0">
              <a:spcBef>
                <a:spcPts val="400"/>
              </a:spcBef>
              <a:buClr>
                <a:schemeClr val="accent1"/>
              </a:buClr>
              <a:buSzPct val="68000"/>
              <a:buFont typeface="Arial" pitchFamily="34" charset="0"/>
              <a:buChar char="•"/>
              <a:defRPr/>
            </a:pPr>
            <a:r>
              <a:rPr lang="fr-FR" sz="1600" dirty="0">
                <a:latin typeface="+mj-lt"/>
              </a:rPr>
              <a:t>Par ailleurs, dans le cadre de l’atteinte des objectifs nationaux de </a:t>
            </a:r>
            <a:r>
              <a:rPr lang="fr-FR" sz="1600" b="1" dirty="0">
                <a:solidFill>
                  <a:srgbClr val="FF0000"/>
                </a:solidFill>
                <a:latin typeface="+mj-lt"/>
              </a:rPr>
              <a:t>32% d’énergie renouvelable</a:t>
            </a:r>
            <a:r>
              <a:rPr lang="fr-FR" sz="1600" dirty="0">
                <a:latin typeface="+mj-lt"/>
              </a:rPr>
              <a:t> dans la consommation </a:t>
            </a:r>
            <a:r>
              <a:rPr lang="fr-FR" sz="1600" dirty="0">
                <a:latin typeface="+mj-lt"/>
                <a:cs typeface="+mn-cs"/>
              </a:rPr>
              <a:t>à l’horizon 2030</a:t>
            </a:r>
            <a:r>
              <a:rPr lang="fr-FR" sz="1600" dirty="0">
                <a:latin typeface="+mj-lt"/>
              </a:rPr>
              <a:t>, </a:t>
            </a:r>
            <a:r>
              <a:rPr lang="fr-FR" sz="1600" b="1" dirty="0">
                <a:solidFill>
                  <a:srgbClr val="FF0000"/>
                </a:solidFill>
                <a:latin typeface="+mj-lt"/>
              </a:rPr>
              <a:t>une aide conditionnée </a:t>
            </a:r>
            <a:r>
              <a:rPr lang="fr-FR" sz="1600" dirty="0">
                <a:latin typeface="+mj-lt"/>
              </a:rPr>
              <a:t>à la production effective des machines est </a:t>
            </a:r>
            <a:r>
              <a:rPr lang="fr-FR" sz="1600" b="1" dirty="0">
                <a:solidFill>
                  <a:srgbClr val="FF0000"/>
                </a:solidFill>
                <a:latin typeface="+mj-lt"/>
              </a:rPr>
              <a:t>mise en place dans certaines régions </a:t>
            </a:r>
            <a:r>
              <a:rPr lang="fr-FR" sz="1600" dirty="0">
                <a:latin typeface="+mj-lt"/>
              </a:rPr>
              <a:t>(Occitanie et Rhône-Alpes).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 calcmode="lin" valueType="num">
                                      <p:cBhvr>
                                        <p:cTn id="14"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 calcmode="lin" valueType="num">
                                      <p:cBhvr>
                                        <p:cTn id="21" dur="500" fill="hold"/>
                                        <p:tgtEl>
                                          <p:spTgt spid="1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 calcmode="lin" valueType="num">
                                      <p:cBhvr>
                                        <p:cTn id="28" dur="500" fill="hold"/>
                                        <p:tgtEl>
                                          <p:spTgt spid="1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 calcmode="lin" valueType="num">
                                      <p:cBhvr>
                                        <p:cTn id="35" dur="500" fill="hold"/>
                                        <p:tgtEl>
                                          <p:spTgt spid="1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9">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9">
                                            <p:txEl>
                                              <p:pRg st="5" end="5"/>
                                            </p:txEl>
                                          </p:spTgt>
                                        </p:tgtEl>
                                        <p:attrNameLst>
                                          <p:attrName>style.visibility</p:attrName>
                                        </p:attrNameLst>
                                      </p:cBhvr>
                                      <p:to>
                                        <p:strVal val="visible"/>
                                      </p:to>
                                    </p:set>
                                    <p:anim calcmode="lin" valueType="num">
                                      <p:cBhvr>
                                        <p:cTn id="42" dur="500" fill="hold"/>
                                        <p:tgtEl>
                                          <p:spTgt spid="19">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9">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9">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9">
                                            <p:txEl>
                                              <p:pRg st="6" end="6"/>
                                            </p:txEl>
                                          </p:spTgt>
                                        </p:tgtEl>
                                        <p:attrNameLst>
                                          <p:attrName>style.visibility</p:attrName>
                                        </p:attrNameLst>
                                      </p:cBhvr>
                                      <p:to>
                                        <p:strVal val="visible"/>
                                      </p:to>
                                    </p:set>
                                    <p:anim calcmode="lin" valueType="num">
                                      <p:cBhvr>
                                        <p:cTn id="49" dur="500" fill="hold"/>
                                        <p:tgtEl>
                                          <p:spTgt spid="19">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9">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9">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9">
                                            <p:txEl>
                                              <p:pRg st="7" end="7"/>
                                            </p:txEl>
                                          </p:spTgt>
                                        </p:tgtEl>
                                        <p:attrNameLst>
                                          <p:attrName>style.visibility</p:attrName>
                                        </p:attrNameLst>
                                      </p:cBhvr>
                                      <p:to>
                                        <p:strVal val="visible"/>
                                      </p:to>
                                    </p:set>
                                    <p:anim calcmode="lin" valueType="num">
                                      <p:cBhvr>
                                        <p:cTn id="56" dur="500" fill="hold"/>
                                        <p:tgtEl>
                                          <p:spTgt spid="19">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19">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19">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9">
                                            <p:txEl>
                                              <p:pRg st="8" end="8"/>
                                            </p:txEl>
                                          </p:spTgt>
                                        </p:tgtEl>
                                        <p:attrNameLst>
                                          <p:attrName>style.visibility</p:attrName>
                                        </p:attrNameLst>
                                      </p:cBhvr>
                                      <p:to>
                                        <p:strVal val="visible"/>
                                      </p:to>
                                    </p:set>
                                    <p:anim calcmode="lin" valueType="num">
                                      <p:cBhvr>
                                        <p:cTn id="63" dur="500" fill="hold"/>
                                        <p:tgtEl>
                                          <p:spTgt spid="19">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19">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19">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9">
                                            <p:txEl>
                                              <p:pRg st="9" end="9"/>
                                            </p:txEl>
                                          </p:spTgt>
                                        </p:tgtEl>
                                        <p:attrNameLst>
                                          <p:attrName>style.visibility</p:attrName>
                                        </p:attrNameLst>
                                      </p:cBhvr>
                                      <p:to>
                                        <p:strVal val="visible"/>
                                      </p:to>
                                    </p:set>
                                    <p:anim calcmode="lin" valueType="num">
                                      <p:cBhvr>
                                        <p:cTn id="70" dur="500" fill="hold"/>
                                        <p:tgtEl>
                                          <p:spTgt spid="19">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19">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19">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19">
                                            <p:txEl>
                                              <p:pRg st="10" end="10"/>
                                            </p:txEl>
                                          </p:spTgt>
                                        </p:tgtEl>
                                        <p:attrNameLst>
                                          <p:attrName>style.visibility</p:attrName>
                                        </p:attrNameLst>
                                      </p:cBhvr>
                                      <p:to>
                                        <p:strVal val="visible"/>
                                      </p:to>
                                    </p:set>
                                    <p:anim calcmode="lin" valueType="num">
                                      <p:cBhvr>
                                        <p:cTn id="77" dur="500" fill="hold"/>
                                        <p:tgtEl>
                                          <p:spTgt spid="19">
                                            <p:txEl>
                                              <p:pRg st="10" end="10"/>
                                            </p:txEl>
                                          </p:spTgt>
                                        </p:tgtEl>
                                        <p:attrNameLst>
                                          <p:attrName>ppt_w</p:attrName>
                                        </p:attrNameLst>
                                      </p:cBhvr>
                                      <p:tavLst>
                                        <p:tav tm="0">
                                          <p:val>
                                            <p:fltVal val="0"/>
                                          </p:val>
                                        </p:tav>
                                        <p:tav tm="100000">
                                          <p:val>
                                            <p:strVal val="#ppt_w"/>
                                          </p:val>
                                        </p:tav>
                                      </p:tavLst>
                                    </p:anim>
                                    <p:anim calcmode="lin" valueType="num">
                                      <p:cBhvr>
                                        <p:cTn id="78" dur="500" fill="hold"/>
                                        <p:tgtEl>
                                          <p:spTgt spid="19">
                                            <p:txEl>
                                              <p:pRg st="10" end="10"/>
                                            </p:txEl>
                                          </p:spTgt>
                                        </p:tgtEl>
                                        <p:attrNameLst>
                                          <p:attrName>ppt_h</p:attrName>
                                        </p:attrNameLst>
                                      </p:cBhvr>
                                      <p:tavLst>
                                        <p:tav tm="0">
                                          <p:val>
                                            <p:fltVal val="0"/>
                                          </p:val>
                                        </p:tav>
                                        <p:tav tm="100000">
                                          <p:val>
                                            <p:strVal val="#ppt_h"/>
                                          </p:val>
                                        </p:tav>
                                      </p:tavLst>
                                    </p:anim>
                                    <p:animEffect transition="in" filter="fade">
                                      <p:cBhvr>
                                        <p:cTn id="79" dur="500"/>
                                        <p:tgtEl>
                                          <p:spTgt spid="19">
                                            <p:txEl>
                                              <p:pRg st="10" end="1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15">
                                            <p:txEl>
                                              <p:pRg st="0" end="0"/>
                                            </p:txEl>
                                          </p:spTgt>
                                        </p:tgtEl>
                                        <p:attrNameLst>
                                          <p:attrName>style.visibility</p:attrName>
                                        </p:attrNameLst>
                                      </p:cBhvr>
                                      <p:to>
                                        <p:strVal val="visible"/>
                                      </p:to>
                                    </p:set>
                                    <p:anim calcmode="lin" valueType="num">
                                      <p:cBhvr>
                                        <p:cTn id="84"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5"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86" dur="500"/>
                                        <p:tgtEl>
                                          <p:spTgt spid="15">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grpId="0" nodeType="clickEffect">
                                  <p:stCondLst>
                                    <p:cond delay="0"/>
                                  </p:stCondLst>
                                  <p:childTnLst>
                                    <p:set>
                                      <p:cBhvr>
                                        <p:cTn id="90" dur="1" fill="hold">
                                          <p:stCondLst>
                                            <p:cond delay="0"/>
                                          </p:stCondLst>
                                        </p:cTn>
                                        <p:tgtEl>
                                          <p:spTgt spid="15">
                                            <p:txEl>
                                              <p:pRg st="1" end="1"/>
                                            </p:txEl>
                                          </p:spTgt>
                                        </p:tgtEl>
                                        <p:attrNameLst>
                                          <p:attrName>style.visibility</p:attrName>
                                        </p:attrNameLst>
                                      </p:cBhvr>
                                      <p:to>
                                        <p:strVal val="visible"/>
                                      </p:to>
                                    </p:set>
                                    <p:anim calcmode="lin" valueType="num">
                                      <p:cBhvr>
                                        <p:cTn id="91"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92"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93" dur="500"/>
                                        <p:tgtEl>
                                          <p:spTgt spid="15">
                                            <p:txEl>
                                              <p:pRg st="1" end="1"/>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0" fill="hold" grpId="0" nodeType="clickEffect">
                                  <p:stCondLst>
                                    <p:cond delay="0"/>
                                  </p:stCondLst>
                                  <p:childTnLst>
                                    <p:set>
                                      <p:cBhvr>
                                        <p:cTn id="97" dur="1" fill="hold">
                                          <p:stCondLst>
                                            <p:cond delay="0"/>
                                          </p:stCondLst>
                                        </p:cTn>
                                        <p:tgtEl>
                                          <p:spTgt spid="15">
                                            <p:txEl>
                                              <p:pRg st="2" end="2"/>
                                            </p:txEl>
                                          </p:spTgt>
                                        </p:tgtEl>
                                        <p:attrNameLst>
                                          <p:attrName>style.visibility</p:attrName>
                                        </p:attrNameLst>
                                      </p:cBhvr>
                                      <p:to>
                                        <p:strVal val="visible"/>
                                      </p:to>
                                    </p:set>
                                    <p:anim calcmode="lin" valueType="num">
                                      <p:cBhvr>
                                        <p:cTn id="98"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99"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100" dur="500"/>
                                        <p:tgtEl>
                                          <p:spTgt spid="15">
                                            <p:txEl>
                                              <p:pRg st="2" end="2"/>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15">
                                            <p:txEl>
                                              <p:pRg st="3" end="3"/>
                                            </p:txEl>
                                          </p:spTgt>
                                        </p:tgtEl>
                                        <p:attrNameLst>
                                          <p:attrName>style.visibility</p:attrName>
                                        </p:attrNameLst>
                                      </p:cBhvr>
                                      <p:to>
                                        <p:strVal val="visible"/>
                                      </p:to>
                                    </p:set>
                                    <p:anim calcmode="lin" valueType="num">
                                      <p:cBhvr>
                                        <p:cTn id="105" dur="5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106" dur="500" fill="hold"/>
                                        <p:tgtEl>
                                          <p:spTgt spid="15">
                                            <p:txEl>
                                              <p:pRg st="3" end="3"/>
                                            </p:txEl>
                                          </p:spTgt>
                                        </p:tgtEl>
                                        <p:attrNameLst>
                                          <p:attrName>ppt_h</p:attrName>
                                        </p:attrNameLst>
                                      </p:cBhvr>
                                      <p:tavLst>
                                        <p:tav tm="0">
                                          <p:val>
                                            <p:fltVal val="0"/>
                                          </p:val>
                                        </p:tav>
                                        <p:tav tm="100000">
                                          <p:val>
                                            <p:strVal val="#ppt_h"/>
                                          </p:val>
                                        </p:tav>
                                      </p:tavLst>
                                    </p:anim>
                                    <p:animEffect transition="in" filter="fade">
                                      <p:cBhvr>
                                        <p:cTn id="107" dur="500"/>
                                        <p:tgtEl>
                                          <p:spTgt spid="15">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0" fill="hold" grpId="0" nodeType="clickEffect">
                                  <p:stCondLst>
                                    <p:cond delay="0"/>
                                  </p:stCondLst>
                                  <p:childTnLst>
                                    <p:set>
                                      <p:cBhvr>
                                        <p:cTn id="111" dur="1" fill="hold">
                                          <p:stCondLst>
                                            <p:cond delay="0"/>
                                          </p:stCondLst>
                                        </p:cTn>
                                        <p:tgtEl>
                                          <p:spTgt spid="15">
                                            <p:txEl>
                                              <p:pRg st="4" end="4"/>
                                            </p:txEl>
                                          </p:spTgt>
                                        </p:tgtEl>
                                        <p:attrNameLst>
                                          <p:attrName>style.visibility</p:attrName>
                                        </p:attrNameLst>
                                      </p:cBhvr>
                                      <p:to>
                                        <p:strVal val="visible"/>
                                      </p:to>
                                    </p:set>
                                    <p:anim calcmode="lin" valueType="num">
                                      <p:cBhvr>
                                        <p:cTn id="112" dur="500" fill="hold"/>
                                        <p:tgtEl>
                                          <p:spTgt spid="15">
                                            <p:txEl>
                                              <p:pRg st="4" end="4"/>
                                            </p:txEl>
                                          </p:spTgt>
                                        </p:tgtEl>
                                        <p:attrNameLst>
                                          <p:attrName>ppt_w</p:attrName>
                                        </p:attrNameLst>
                                      </p:cBhvr>
                                      <p:tavLst>
                                        <p:tav tm="0">
                                          <p:val>
                                            <p:fltVal val="0"/>
                                          </p:val>
                                        </p:tav>
                                        <p:tav tm="100000">
                                          <p:val>
                                            <p:strVal val="#ppt_w"/>
                                          </p:val>
                                        </p:tav>
                                      </p:tavLst>
                                    </p:anim>
                                    <p:anim calcmode="lin" valueType="num">
                                      <p:cBhvr>
                                        <p:cTn id="113" dur="500" fill="hold"/>
                                        <p:tgtEl>
                                          <p:spTgt spid="15">
                                            <p:txEl>
                                              <p:pRg st="4" end="4"/>
                                            </p:txEl>
                                          </p:spTgt>
                                        </p:tgtEl>
                                        <p:attrNameLst>
                                          <p:attrName>ppt_h</p:attrName>
                                        </p:attrNameLst>
                                      </p:cBhvr>
                                      <p:tavLst>
                                        <p:tav tm="0">
                                          <p:val>
                                            <p:fltVal val="0"/>
                                          </p:val>
                                        </p:tav>
                                        <p:tav tm="100000">
                                          <p:val>
                                            <p:strVal val="#ppt_h"/>
                                          </p:val>
                                        </p:tav>
                                      </p:tavLst>
                                    </p:anim>
                                    <p:animEffect transition="in" filter="fade">
                                      <p:cBhvr>
                                        <p:cTn id="114"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ChangeArrowheads="1"/>
          </p:cNvSpPr>
          <p:nvPr/>
        </p:nvSpPr>
        <p:spPr bwMode="auto">
          <a:xfrm>
            <a:off x="395288" y="906463"/>
            <a:ext cx="8569325" cy="5645150"/>
          </a:xfrm>
          <a:prstGeom prst="rect">
            <a:avLst/>
          </a:prstGeom>
          <a:solidFill>
            <a:srgbClr val="FFFFFF"/>
          </a:solidFill>
          <a:ln w="9525">
            <a:noFill/>
            <a:miter lim="800000"/>
            <a:headEnd/>
            <a:tailEnd/>
          </a:ln>
        </p:spPr>
        <p:txBody>
          <a:bodyPr anchor="ctr">
            <a:spAutoFit/>
          </a:bodyPr>
          <a:lstStyle/>
          <a:p>
            <a:pPr marL="182563" indent="-182563">
              <a:tabLst>
                <a:tab pos="228600" algn="l"/>
              </a:tabLst>
            </a:pPr>
            <a:r>
              <a:rPr lang="fr-FR" sz="1100" b="1"/>
              <a:t>Livre :</a:t>
            </a:r>
          </a:p>
          <a:p>
            <a:pPr marL="182563" indent="-182563">
              <a:tabLst>
                <a:tab pos="228600" algn="l"/>
              </a:tabLst>
            </a:pPr>
            <a:endParaRPr lang="fr-FR" sz="1100"/>
          </a:p>
          <a:p>
            <a:pPr marL="182563" indent="-182563">
              <a:tabLst>
                <a:tab pos="228600" algn="l"/>
              </a:tabLst>
            </a:pPr>
            <a:r>
              <a:rPr lang="fr-FR" sz="1100"/>
              <a:t>[L1] D. Le GOURIERES, </a:t>
            </a:r>
            <a:r>
              <a:rPr lang="fr-FR" sz="1100" i="1"/>
              <a:t>Energie éolienne, théorie, conception et calcul pratique des installations</a:t>
            </a:r>
            <a:r>
              <a:rPr lang="fr-FR" sz="1100"/>
              <a:t>, Eyrolles, 1982.</a:t>
            </a:r>
            <a:endParaRPr lang="fr-FR" sz="1100" b="1"/>
          </a:p>
          <a:p>
            <a:pPr marL="182563" indent="-182563">
              <a:tabLst>
                <a:tab pos="228600" algn="l"/>
              </a:tabLst>
            </a:pPr>
            <a:endParaRPr lang="fr-FR" sz="1100" b="1"/>
          </a:p>
          <a:p>
            <a:pPr marL="182563" indent="-182563">
              <a:tabLst>
                <a:tab pos="228600" algn="l"/>
              </a:tabLst>
            </a:pPr>
            <a:r>
              <a:rPr lang="fr-FR" sz="1100" b="1"/>
              <a:t>Publications :</a:t>
            </a:r>
          </a:p>
          <a:p>
            <a:pPr marL="182563" indent="-182563">
              <a:tabLst>
                <a:tab pos="228600" algn="l"/>
              </a:tabLst>
            </a:pPr>
            <a:endParaRPr lang="fr-FR" sz="1100" b="1"/>
          </a:p>
          <a:p>
            <a:pPr marL="182563" indent="-182563">
              <a:tabLst>
                <a:tab pos="228600" algn="l"/>
              </a:tabLst>
            </a:pPr>
            <a:r>
              <a:rPr lang="fr-FR" sz="1100"/>
              <a:t>[1] Yuji Ohya, Takashi Karasudani, </a:t>
            </a:r>
            <a:r>
              <a:rPr lang="fr-FR" sz="1100" i="1"/>
              <a:t>A Shrouded Wind Turbine Generating High Output Power with Wind-lens Technology</a:t>
            </a:r>
            <a:r>
              <a:rPr lang="fr-FR" sz="1100"/>
              <a:t>, 3, 634–649, Energies 2010.</a:t>
            </a:r>
          </a:p>
          <a:p>
            <a:pPr marL="182563" indent="-182563">
              <a:tabLst>
                <a:tab pos="228600" algn="l"/>
              </a:tabLst>
            </a:pPr>
            <a:r>
              <a:rPr lang="fr-FR" sz="1100"/>
              <a:t>[2] Placide Jaohindy, </a:t>
            </a:r>
            <a:r>
              <a:rPr lang="fr-FR" sz="1100" i="1"/>
              <a:t>Modélisation des systèmes éoliens verticaux intégrés aux bâtiments: modélisation du couple production / Bâtiment</a:t>
            </a:r>
            <a:r>
              <a:rPr lang="fr-FR" sz="1100"/>
              <a:t>, Thèse Université de La Réunion, p188, 20 Août 2012.</a:t>
            </a:r>
          </a:p>
          <a:p>
            <a:pPr marL="182563" indent="-182563">
              <a:tabLst>
                <a:tab pos="228600" algn="l"/>
              </a:tabLst>
            </a:pPr>
            <a:r>
              <a:rPr lang="fr-FR" sz="1100"/>
              <a:t>[3] T. Grignoux, R. Gibert, P. Neau, C. Buthion, P.Salvi, </a:t>
            </a:r>
            <a:r>
              <a:rPr lang="fr-FR" sz="1100" i="1"/>
              <a:t>Éoliennes en milieu urbain - État de l’art ,</a:t>
            </a:r>
            <a:r>
              <a:rPr lang="fr-FR" sz="1100"/>
              <a:t> Agence régionale de l’environnement et des nouvelles énergies Ile-de-France, </a:t>
            </a:r>
            <a:r>
              <a:rPr lang="fr-FR" sz="1100">
                <a:hlinkClick r:id="rId2"/>
              </a:rPr>
              <a:t>www.areneidf.org</a:t>
            </a:r>
            <a:r>
              <a:rPr lang="fr-FR" sz="1100"/>
              <a:t>,  p127, janvier 2006 .</a:t>
            </a:r>
          </a:p>
          <a:p>
            <a:pPr marL="182563" indent="-182563">
              <a:tabLst>
                <a:tab pos="228600" algn="l"/>
              </a:tabLst>
            </a:pPr>
            <a:r>
              <a:rPr lang="fr-FR" sz="1100"/>
              <a:t>[4] Nouioua Asma, </a:t>
            </a:r>
            <a:r>
              <a:rPr lang="fr-FR" sz="1100" i="1"/>
              <a:t>L’impact de la configuration urbaine sur l’écoulement des vents, cas de l’habitat collectif à Tébessa</a:t>
            </a:r>
            <a:r>
              <a:rPr lang="fr-FR" sz="1100"/>
              <a:t>, MASTER  en Architecture et Environnement, Université Larbi Tébessi, p114, mai 2016. </a:t>
            </a:r>
          </a:p>
          <a:p>
            <a:pPr marL="182563" indent="-182563">
              <a:tabLst>
                <a:tab pos="228600" algn="l"/>
              </a:tabLst>
            </a:pPr>
            <a:r>
              <a:rPr lang="fr-FR" sz="1100"/>
              <a:t>[5] Uli Göltenbott, Aerodynamics of Multi-Rotor Wind Turbine Systems using Diﬀuser-Augmentation, Department of Aeronautics and Astronautics Graduate School of Engineering Kyushu University, p149, February 2017.</a:t>
            </a:r>
          </a:p>
          <a:p>
            <a:pPr marL="182563" indent="-182563">
              <a:tabLst>
                <a:tab pos="228600" algn="l"/>
              </a:tabLst>
            </a:pPr>
            <a:r>
              <a:rPr lang="fr-FR" sz="1100"/>
              <a:t>[6] </a:t>
            </a:r>
            <a:r>
              <a:rPr lang="en-US" sz="1100"/>
              <a:t>Islam Abohela, Dr Neveen Hamza, Dr Steven Dudek, </a:t>
            </a:r>
            <a:r>
              <a:rPr lang="en-US" sz="1100" i="1"/>
              <a:t>Effect of roof shape on energy yield and positioning of roof mounted wind turbines</a:t>
            </a:r>
            <a:r>
              <a:rPr lang="en-US" sz="1100"/>
              <a:t>, 12th Conference of International Building Performance Simulation Association, Sydney, pp1203-1210, 14-16 Nov. 2011.</a:t>
            </a:r>
          </a:p>
          <a:p>
            <a:pPr marL="182563" indent="-182563">
              <a:tabLst>
                <a:tab pos="228600" algn="l"/>
              </a:tabLst>
            </a:pPr>
            <a:r>
              <a:rPr lang="fr-FR" sz="1100"/>
              <a:t>[7] </a:t>
            </a:r>
            <a:r>
              <a:rPr lang="en-US" sz="1100"/>
              <a:t>H. Jeanmart, J.M. Seynhaeve,,G. S. Winckelmans, </a:t>
            </a:r>
            <a:r>
              <a:rPr lang="en-US" sz="1100" i="1"/>
              <a:t>Note synthétique sur la puissance développée par une éolienne	de type WARP, </a:t>
            </a:r>
            <a:r>
              <a:rPr lang="en-US" sz="1100"/>
              <a:t>Université catholique de Louvain Faculté des Sciences Appliquées Département de Mécanique, p5, février 2005.</a:t>
            </a:r>
          </a:p>
          <a:p>
            <a:pPr marL="182563" indent="-182563">
              <a:tabLst>
                <a:tab pos="228600" algn="l"/>
              </a:tabLst>
            </a:pPr>
            <a:r>
              <a:rPr lang="fr-FR" sz="1100"/>
              <a:t>[8] Bureau d’études et de conseil AXENNE, </a:t>
            </a:r>
            <a:r>
              <a:rPr lang="fr-FR" sz="1100" i="1"/>
              <a:t>Modalités d’installation d’une éolienne en milieu urbain</a:t>
            </a:r>
            <a:r>
              <a:rPr lang="fr-FR" sz="1100"/>
              <a:t>, Travaux réalisés pour la Communauté d’agglomération de Grenoble Alpes Métropole dans le cadre du projet européen WINEUR, p11, </a:t>
            </a:r>
            <a:r>
              <a:rPr lang="fr-FR" sz="1100">
                <a:hlinkClick r:id="rId3"/>
              </a:rPr>
              <a:t>http://axenne.fr/</a:t>
            </a:r>
            <a:endParaRPr lang="en-US" sz="1100"/>
          </a:p>
          <a:p>
            <a:pPr marL="182563" indent="-182563">
              <a:tabLst>
                <a:tab pos="228600" algn="l"/>
              </a:tabLst>
            </a:pPr>
            <a:r>
              <a:rPr lang="fr-FR" sz="1100"/>
              <a:t>[9] </a:t>
            </a:r>
            <a:r>
              <a:rPr lang="en-US" sz="1100" i="1"/>
              <a:t>Catalogue of European Urban Wind  Turbine Manufacturers</a:t>
            </a:r>
            <a:r>
              <a:rPr lang="en-US" sz="1100"/>
              <a:t>, supported by the European Commission under the Intelligent Energy --Europe Programme, p58.</a:t>
            </a:r>
          </a:p>
          <a:p>
            <a:pPr marL="182563" indent="-182563">
              <a:tabLst>
                <a:tab pos="228600" algn="l"/>
              </a:tabLst>
            </a:pPr>
            <a:r>
              <a:rPr lang="en-US" sz="1100"/>
              <a:t>[10] M. Lentheric, R. Courteau</a:t>
            </a:r>
            <a:r>
              <a:rPr lang="en-US" sz="1100" i="1"/>
              <a:t>, Petit éolien – Le guide, ADEME et P</a:t>
            </a:r>
            <a:r>
              <a:rPr lang="fr-FR" sz="1100"/>
              <a:t>ôle Energies11, p80.</a:t>
            </a:r>
          </a:p>
          <a:p>
            <a:pPr marL="182563" indent="-182563">
              <a:tabLst>
                <a:tab pos="228600" algn="l"/>
              </a:tabLst>
            </a:pPr>
            <a:r>
              <a:rPr lang="fr-FR" sz="1100"/>
              <a:t>[11] Biao Wang, </a:t>
            </a:r>
            <a:r>
              <a:rPr lang="fr-FR" sz="1100" i="1"/>
              <a:t>Les impacts de la morphologie urbaine sur le vent : performance d’énergie éolienne à l’échelle de quartier</a:t>
            </a:r>
            <a:r>
              <a:rPr lang="fr-FR" sz="1100"/>
              <a:t>, Thèse  INSA de Toulouse, pp280, 8 avril 2015.</a:t>
            </a:r>
          </a:p>
          <a:p>
            <a:pPr marL="182563" indent="-182563">
              <a:tabLst>
                <a:tab pos="228600" algn="l"/>
              </a:tabLst>
            </a:pPr>
            <a:r>
              <a:rPr lang="en-US" sz="1100"/>
              <a:t>[12] </a:t>
            </a:r>
            <a:r>
              <a:rPr lang="fr-FR" sz="1100"/>
              <a:t>Allen et al. </a:t>
            </a:r>
            <a:r>
              <a:rPr lang="en-US" sz="1100" i="1"/>
              <a:t>Energy analysis and environmental life cycle assessment of a micro-wind turbine, </a:t>
            </a:r>
            <a:r>
              <a:rPr lang="en-US" sz="1100"/>
              <a:t>Proceedings of the Institution of Mechanical Engineers Part A Journal of Power and Energy 222(7):669-684, November 2008.</a:t>
            </a:r>
          </a:p>
          <a:p>
            <a:pPr marL="182563" indent="-182563">
              <a:tabLst>
                <a:tab pos="228600" algn="l"/>
              </a:tabLst>
            </a:pPr>
            <a:r>
              <a:rPr lang="en-US" sz="1100"/>
              <a:t>[13] M. A. Moriarty, </a:t>
            </a:r>
            <a:r>
              <a:rPr lang="en-US" sz="1100" i="1"/>
              <a:t>Feasibility of small-scale urban wind energy generation</a:t>
            </a:r>
            <a:r>
              <a:rPr lang="en-US" sz="1100"/>
              <a:t> by B.S. Master of Science University of Pittsburgh, p97, </a:t>
            </a:r>
            <a:r>
              <a:rPr lang="fr-FR" sz="1100"/>
              <a:t>July  </a:t>
            </a:r>
            <a:r>
              <a:rPr lang="en-US" sz="1100"/>
              <a:t>2009.</a:t>
            </a:r>
          </a:p>
          <a:p>
            <a:pPr marL="182563" indent="-182563">
              <a:tabLst>
                <a:tab pos="228600" algn="l"/>
              </a:tabLst>
            </a:pPr>
            <a:r>
              <a:rPr lang="en-US" sz="1100"/>
              <a:t>[14] H. Zeng, </a:t>
            </a:r>
            <a:r>
              <a:rPr lang="en-US" sz="1100" i="1"/>
              <a:t>Integration of renewable energy with urban design Based on the examples of the solar photovoltaics and micro wind turbines,</a:t>
            </a:r>
            <a:r>
              <a:rPr lang="en-US" sz="1100"/>
              <a:t> Master of Engineering in Urban Planning and Design, Massachusetts Institute Of Technology, p128, Sept. 2011. </a:t>
            </a:r>
          </a:p>
        </p:txBody>
      </p:sp>
      <p:sp>
        <p:nvSpPr>
          <p:cNvPr id="3" name="Titre 2"/>
          <p:cNvSpPr>
            <a:spLocks noGrp="1"/>
          </p:cNvSpPr>
          <p:nvPr>
            <p:ph type="title"/>
          </p:nvPr>
        </p:nvSpPr>
        <p:spPr>
          <a:xfrm>
            <a:off x="467544" y="0"/>
            <a:ext cx="8229600" cy="1143000"/>
          </a:xfrm>
        </p:spPr>
        <p:txBody>
          <a:bodyPr/>
          <a:lstStyle/>
          <a:p>
            <a:pPr algn="r" eaLnBrk="1" hangingPunct="1">
              <a:defRPr/>
            </a:pPr>
            <a:r>
              <a:rPr lang="fr-FR" sz="2800" dirty="0" smtClean="0"/>
              <a:t>Bibliographie</a:t>
            </a:r>
            <a:endParaRPr lang="fr-FR" sz="2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ce réservé du contenu 1"/>
          <p:cNvSpPr>
            <a:spLocks noGrp="1"/>
          </p:cNvSpPr>
          <p:nvPr>
            <p:ph idx="1"/>
          </p:nvPr>
        </p:nvSpPr>
        <p:spPr>
          <a:xfrm>
            <a:off x="323850" y="908050"/>
            <a:ext cx="8496300" cy="5472113"/>
          </a:xfrm>
        </p:spPr>
        <p:txBody>
          <a:bodyPr/>
          <a:lstStyle/>
          <a:p>
            <a:pPr eaLnBrk="1" hangingPunct="1">
              <a:buFont typeface="Wingdings 3" pitchFamily="18" charset="2"/>
              <a:buNone/>
            </a:pPr>
            <a:r>
              <a:rPr lang="fr-FR" sz="1200" b="1" smtClean="0"/>
              <a:t>Sites internet :</a:t>
            </a:r>
          </a:p>
          <a:p>
            <a:pPr eaLnBrk="1" hangingPunct="1">
              <a:buFont typeface="Wingdings 3" pitchFamily="18" charset="2"/>
              <a:buNone/>
            </a:pPr>
            <a:r>
              <a:rPr lang="fr-FR" sz="1200" smtClean="0">
                <a:latin typeface="Arial" charset="0"/>
                <a:cs typeface="Arial" charset="0"/>
              </a:rPr>
              <a:t>[1] Intégration d éoliennes en milieu urbain, </a:t>
            </a:r>
            <a:r>
              <a:rPr lang="fr-FR" sz="1200" smtClean="0">
                <a:latin typeface="Arial" charset="0"/>
                <a:cs typeface="Arial" charset="0"/>
                <a:hlinkClick r:id="rId2"/>
              </a:rPr>
              <a:t>https://docplayer.fr/28734257-Integration-d-eoliennes-en-milieu-urbain.html</a:t>
            </a:r>
            <a:r>
              <a:rPr lang="fr-FR" sz="1200" smtClean="0">
                <a:latin typeface="Arial" charset="0"/>
                <a:cs typeface="Arial" charset="0"/>
              </a:rPr>
              <a:t> , consulté le 28 juin 2018.</a:t>
            </a:r>
          </a:p>
          <a:p>
            <a:pPr eaLnBrk="1" hangingPunct="1">
              <a:buFont typeface="Wingdings 3" pitchFamily="18" charset="2"/>
              <a:buNone/>
            </a:pPr>
            <a:r>
              <a:rPr lang="fr-FR" sz="1200" smtClean="0">
                <a:latin typeface="Arial" charset="0"/>
                <a:cs typeface="Arial" charset="0"/>
              </a:rPr>
              <a:t>[2] Energie éolienne en milieu urbain : CIBEX, </a:t>
            </a:r>
            <a:r>
              <a:rPr lang="fr-FR" sz="1200" smtClean="0">
                <a:latin typeface="Arial" charset="0"/>
                <a:cs typeface="Arial" charset="0"/>
                <a:hlinkClick r:id="rId3"/>
              </a:rPr>
              <a:t>https://docplayer.fr/36793653-Energie-eolienne-en-milieu-urbain-cibex.html</a:t>
            </a:r>
            <a:r>
              <a:rPr lang="fr-FR" sz="1200" smtClean="0">
                <a:latin typeface="Arial" charset="0"/>
                <a:cs typeface="Arial" charset="0"/>
              </a:rPr>
              <a:t> , consulté le 30 juin 2018.</a:t>
            </a:r>
          </a:p>
          <a:p>
            <a:pPr eaLnBrk="1" hangingPunct="1">
              <a:buFont typeface="Wingdings 3" pitchFamily="18" charset="2"/>
              <a:buNone/>
            </a:pPr>
            <a:r>
              <a:rPr lang="fr-FR" sz="1200" smtClean="0">
                <a:latin typeface="Arial" charset="0"/>
                <a:cs typeface="Arial" charset="0"/>
              </a:rPr>
              <a:t>[3] ÉNERGIE Une éolienne horizontale pour un habitat collectif en milieu urbain, </a:t>
            </a:r>
            <a:r>
              <a:rPr lang="fr-FR" sz="1200" smtClean="0">
                <a:latin typeface="Arial" charset="0"/>
                <a:cs typeface="Arial" charset="0"/>
                <a:hlinkClick r:id="rId4"/>
              </a:rPr>
              <a:t>https://www.cahiers-techniques-batiment.fr</a:t>
            </a:r>
            <a:r>
              <a:rPr lang="fr-FR" sz="1200" smtClean="0">
                <a:latin typeface="Arial" charset="0"/>
                <a:cs typeface="Arial" charset="0"/>
              </a:rPr>
              <a:t> , consulté le 3 juillet 2018.</a:t>
            </a:r>
          </a:p>
          <a:p>
            <a:pPr eaLnBrk="1" hangingPunct="1">
              <a:buFont typeface="Wingdings 3" pitchFamily="18" charset="2"/>
              <a:buNone/>
            </a:pPr>
            <a:r>
              <a:rPr lang="fr-FR" sz="1200" smtClean="0">
                <a:latin typeface="Arial" charset="0"/>
                <a:cs typeface="Arial" charset="0"/>
              </a:rPr>
              <a:t>[4] Dispositif - Éolienne en milieu urbain, </a:t>
            </a:r>
            <a:r>
              <a:rPr lang="fr-FR" sz="1200" smtClean="0">
                <a:latin typeface="Arial" charset="0"/>
                <a:cs typeface="Arial" charset="0"/>
                <a:hlinkClick r:id="rId5"/>
              </a:rPr>
              <a:t>https://www.guidebatimentdurable.brussels</a:t>
            </a:r>
            <a:r>
              <a:rPr lang="fr-FR" sz="1200" smtClean="0">
                <a:latin typeface="Arial" charset="0"/>
                <a:cs typeface="Arial" charset="0"/>
              </a:rPr>
              <a:t> , consulté le 5 juillet. 2018.</a:t>
            </a:r>
          </a:p>
          <a:p>
            <a:pPr eaLnBrk="1" hangingPunct="1">
              <a:buFont typeface="Wingdings 3" pitchFamily="18" charset="2"/>
              <a:buNone/>
            </a:pPr>
            <a:r>
              <a:rPr lang="fr-FR" sz="1200" smtClean="0">
                <a:latin typeface="Arial" charset="0"/>
                <a:cs typeface="Arial" charset="0"/>
              </a:rPr>
              <a:t>[5] Intégration de l’énergie éolienne dans le bâtiment, G. Harran, A. Stoukov ,G. Quéru et Etudiants ENSEEIHT « hydraulique et Mécanique des Fluides », </a:t>
            </a:r>
            <a:r>
              <a:rPr lang="fr-FR" sz="1200" smtClean="0">
                <a:latin typeface="Arial" charset="0"/>
                <a:cs typeface="Arial" charset="0"/>
                <a:hlinkClick r:id="rId6"/>
              </a:rPr>
              <a:t>https://slideplayer.fr/slide/515549/</a:t>
            </a:r>
            <a:r>
              <a:rPr lang="fr-FR" sz="1200" smtClean="0">
                <a:latin typeface="Arial" charset="0"/>
                <a:cs typeface="Arial" charset="0"/>
              </a:rPr>
              <a:t>  consulté le 10 juillet 2018.</a:t>
            </a:r>
          </a:p>
          <a:p>
            <a:pPr eaLnBrk="1" hangingPunct="1">
              <a:buFont typeface="Wingdings 3" pitchFamily="18" charset="2"/>
              <a:buNone/>
            </a:pPr>
            <a:r>
              <a:rPr lang="fr-FR" sz="1200" smtClean="0">
                <a:latin typeface="Arial" charset="0"/>
                <a:cs typeface="Arial" charset="0"/>
              </a:rPr>
              <a:t>[6] Apple-wind : une micro-éolienne made in France, </a:t>
            </a:r>
            <a:r>
              <a:rPr lang="fr-FR" sz="1200" smtClean="0">
                <a:latin typeface="Arial" charset="0"/>
                <a:cs typeface="Arial" charset="0"/>
                <a:hlinkClick r:id="rId7"/>
              </a:rPr>
              <a:t>https://www.lemoniteur.fr</a:t>
            </a:r>
            <a:r>
              <a:rPr lang="fr-FR" sz="1200" smtClean="0">
                <a:latin typeface="Arial" charset="0"/>
                <a:cs typeface="Arial" charset="0"/>
              </a:rPr>
              <a:t>  , </a:t>
            </a:r>
            <a:r>
              <a:rPr lang="fr-FR" sz="1200" smtClean="0">
                <a:latin typeface="Arial" charset="0"/>
                <a:cs typeface="Arial" charset="0"/>
                <a:hlinkClick r:id="rId4"/>
              </a:rPr>
              <a:t>https://www.cahiers-techniques-batiment.fr</a:t>
            </a:r>
            <a:r>
              <a:rPr lang="fr-FR" sz="1200" smtClean="0">
                <a:latin typeface="Arial" charset="0"/>
                <a:cs typeface="Arial" charset="0"/>
              </a:rPr>
              <a:t> consulté le 12 juillet 2018.</a:t>
            </a:r>
          </a:p>
          <a:p>
            <a:pPr eaLnBrk="1" hangingPunct="1">
              <a:buFont typeface="Wingdings 3" pitchFamily="18" charset="2"/>
              <a:buNone/>
            </a:pPr>
            <a:r>
              <a:rPr lang="fr-FR" sz="1200" smtClean="0">
                <a:latin typeface="Arial" charset="0"/>
                <a:cs typeface="Arial" charset="0"/>
              </a:rPr>
              <a:t>[7] Logiciel meteodyn </a:t>
            </a:r>
            <a:r>
              <a:rPr lang="fr-FR" sz="1200" i="1" smtClean="0">
                <a:latin typeface="Arial" charset="0"/>
                <a:cs typeface="Arial" charset="0"/>
              </a:rPr>
              <a:t>WT </a:t>
            </a:r>
            <a:r>
              <a:rPr lang="fr-FR" sz="1200" smtClean="0">
                <a:latin typeface="Arial" charset="0"/>
                <a:cs typeface="Arial" charset="0"/>
              </a:rPr>
              <a:t>pour les terrains complexes, </a:t>
            </a:r>
            <a:r>
              <a:rPr lang="fr-FR" sz="1200" smtClean="0">
                <a:latin typeface="Arial" charset="0"/>
                <a:cs typeface="Arial" charset="0"/>
                <a:hlinkClick r:id="rId8"/>
              </a:rPr>
              <a:t>http://customers.meteodyn.com/fr/wind-energy.html</a:t>
            </a:r>
            <a:r>
              <a:rPr lang="fr-FR" sz="1200" smtClean="0">
                <a:latin typeface="Arial" charset="0"/>
                <a:cs typeface="Arial" charset="0"/>
              </a:rPr>
              <a:t> , consulté le 13 juillet 2018.</a:t>
            </a:r>
          </a:p>
          <a:p>
            <a:pPr eaLnBrk="1" hangingPunct="1">
              <a:buFont typeface="Wingdings 3" pitchFamily="18" charset="2"/>
              <a:buNone/>
            </a:pPr>
            <a:r>
              <a:rPr lang="fr-FR" sz="1200" smtClean="0">
                <a:latin typeface="Arial" charset="0"/>
                <a:cs typeface="Arial" charset="0"/>
              </a:rPr>
              <a:t>[8] Projet GEMINI, </a:t>
            </a:r>
            <a:r>
              <a:rPr lang="fr-FR" sz="1200" smtClean="0">
                <a:latin typeface="Arial" charset="0"/>
                <a:cs typeface="Arial" charset="0"/>
                <a:hlinkClick r:id="rId9"/>
              </a:rPr>
              <a:t>https://www.kisskissbankbank.com/fr/projects/gemini-reinventons-l-eolien-urbain</a:t>
            </a:r>
            <a:r>
              <a:rPr lang="fr-FR" sz="1200" smtClean="0">
                <a:latin typeface="Arial" charset="0"/>
                <a:cs typeface="Arial" charset="0"/>
              </a:rPr>
              <a:t> , consulté le 13 juillet 2018</a:t>
            </a:r>
          </a:p>
          <a:p>
            <a:pPr eaLnBrk="1" hangingPunct="1">
              <a:buFont typeface="Wingdings 3" pitchFamily="18" charset="2"/>
              <a:buNone/>
            </a:pPr>
            <a:r>
              <a:rPr lang="fr-FR" sz="1200" smtClean="0">
                <a:latin typeface="Arial" charset="0"/>
                <a:cs typeface="Arial" charset="0"/>
              </a:rPr>
              <a:t>[9] Inventaire des énergies renouvelables, </a:t>
            </a:r>
            <a:r>
              <a:rPr lang="fr-FR" sz="1200" smtClean="0">
                <a:latin typeface="Arial" charset="0"/>
                <a:cs typeface="Arial" charset="0"/>
                <a:hlinkClick r:id="rId10"/>
              </a:rPr>
              <a:t>http://energiein.e-monsite.com/pages/12-les-eoliennes.html</a:t>
            </a:r>
            <a:r>
              <a:rPr lang="fr-FR" sz="1200" smtClean="0">
                <a:latin typeface="Arial" charset="0"/>
                <a:cs typeface="Arial" charset="0"/>
              </a:rPr>
              <a:t> , consulté le 13 juillet 2018.</a:t>
            </a:r>
          </a:p>
          <a:p>
            <a:pPr eaLnBrk="1" hangingPunct="1">
              <a:buFont typeface="Wingdings 3" pitchFamily="18" charset="2"/>
              <a:buNone/>
            </a:pPr>
            <a:r>
              <a:rPr lang="fr-FR" sz="1200" smtClean="0">
                <a:latin typeface="Arial" charset="0"/>
                <a:cs typeface="Arial" charset="0"/>
              </a:rPr>
              <a:t>[11] Éolienne à axe vertical - VAWT - Petites éoliennes - Darrius – Savonius, </a:t>
            </a:r>
            <a:r>
              <a:rPr lang="fr-FR" sz="1200" smtClean="0">
                <a:latin typeface="Arial" charset="0"/>
                <a:cs typeface="Arial" charset="0"/>
                <a:hlinkClick r:id="rId11"/>
              </a:rPr>
              <a:t>http://www.seao2.com/vawt/index.html</a:t>
            </a:r>
            <a:r>
              <a:rPr lang="fr-FR" sz="1200" smtClean="0">
                <a:latin typeface="Arial" charset="0"/>
                <a:cs typeface="Arial" charset="0"/>
              </a:rPr>
              <a:t> , consulté le 16 juillet 2018.</a:t>
            </a:r>
          </a:p>
          <a:p>
            <a:pPr eaLnBrk="1" hangingPunct="1">
              <a:buFont typeface="Wingdings 3" pitchFamily="18" charset="2"/>
              <a:buNone/>
            </a:pPr>
            <a:r>
              <a:rPr lang="fr-FR" sz="1200" smtClean="0">
                <a:latin typeface="Arial" charset="0"/>
                <a:cs typeface="Arial" charset="0"/>
              </a:rPr>
              <a:t>[12] </a:t>
            </a:r>
            <a:r>
              <a:rPr lang="fr-FR" sz="1200" smtClean="0"/>
              <a:t>Effets concentrateurs - bureau d'étude Realix </a:t>
            </a:r>
            <a:r>
              <a:rPr lang="fr-FR" sz="1200" smtClean="0">
                <a:hlinkClick r:id="rId12"/>
              </a:rPr>
              <a:t>h</a:t>
            </a:r>
            <a:r>
              <a:rPr lang="fr-FR" sz="1200" smtClean="0">
                <a:latin typeface="Arial" charset="0"/>
                <a:cs typeface="Arial" charset="0"/>
                <a:hlinkClick r:id="rId12"/>
              </a:rPr>
              <a:t>ttp://hmf.enseeiht.fr/travaux/CD0203/travaux/optsee/bei/1/num2_sim.html</a:t>
            </a:r>
            <a:r>
              <a:rPr lang="fr-FR" sz="1200" smtClean="0">
                <a:latin typeface="Arial" charset="0"/>
                <a:cs typeface="Arial" charset="0"/>
              </a:rPr>
              <a:t> , consulté le 18 juillet 2018.</a:t>
            </a:r>
          </a:p>
          <a:p>
            <a:pPr eaLnBrk="1" hangingPunct="1">
              <a:buFont typeface="Wingdings 3" pitchFamily="18" charset="2"/>
              <a:buNone/>
            </a:pPr>
            <a:r>
              <a:rPr lang="en-US" sz="1200" smtClean="0"/>
              <a:t>[</a:t>
            </a:r>
            <a:r>
              <a:rPr lang="en-US" sz="1200" smtClean="0">
                <a:latin typeface="Arial" charset="0"/>
                <a:cs typeface="Arial" charset="0"/>
              </a:rPr>
              <a:t>13] L</a:t>
            </a:r>
            <a:r>
              <a:rPr lang="fr-FR" sz="1200" smtClean="0">
                <a:latin typeface="Arial" charset="0"/>
                <a:cs typeface="Arial" charset="0"/>
              </a:rPr>
              <a:t>e petit éolien usages raccordes au réseau, </a:t>
            </a:r>
            <a:r>
              <a:rPr lang="en-US" sz="1200" smtClean="0">
                <a:latin typeface="Arial" charset="0"/>
                <a:cs typeface="Arial" charset="0"/>
              </a:rPr>
              <a:t>Conseil Général des Landes, </a:t>
            </a:r>
            <a:r>
              <a:rPr lang="en-US" sz="1200" smtClean="0">
                <a:latin typeface="Arial" charset="0"/>
                <a:cs typeface="Arial" charset="0"/>
                <a:hlinkClick r:id="rId13"/>
              </a:rPr>
              <a:t>https://www.landes.fr/files/cg40/environnement/Guide-petit-eolien.pdf</a:t>
            </a:r>
            <a:r>
              <a:rPr lang="en-US" sz="1200" smtClean="0">
                <a:latin typeface="Arial" charset="0"/>
                <a:cs typeface="Arial" charset="0"/>
              </a:rPr>
              <a:t> , consulté le 19 juillet 2018.</a:t>
            </a:r>
          </a:p>
          <a:p>
            <a:pPr>
              <a:buFont typeface="Wingdings 3" pitchFamily="18" charset="2"/>
              <a:buNone/>
            </a:pPr>
            <a:r>
              <a:rPr lang="en-US" sz="1200" smtClean="0">
                <a:latin typeface="Arial" charset="0"/>
                <a:cs typeface="Arial" charset="0"/>
              </a:rPr>
              <a:t>[14] </a:t>
            </a:r>
            <a:r>
              <a:rPr lang="fr-FR" sz="1200" smtClean="0">
                <a:latin typeface="Arial" charset="0"/>
                <a:cs typeface="Arial" charset="0"/>
              </a:rPr>
              <a:t>Petit éolien (Le) - Fiche technique ADEME, </a:t>
            </a:r>
            <a:r>
              <a:rPr lang="fr-FR" sz="1200" smtClean="0">
                <a:latin typeface="Arial" charset="0"/>
                <a:cs typeface="Arial" charset="0"/>
                <a:hlinkClick r:id="rId14"/>
              </a:rPr>
              <a:t>https://www.ademe.fr</a:t>
            </a:r>
            <a:r>
              <a:rPr lang="fr-FR" sz="1200" smtClean="0">
                <a:latin typeface="Arial" charset="0"/>
                <a:cs typeface="Arial" charset="0"/>
              </a:rPr>
              <a:t> , consulté le 26</a:t>
            </a:r>
            <a:r>
              <a:rPr lang="en-US" sz="1200" smtClean="0">
                <a:latin typeface="Arial" charset="0"/>
                <a:cs typeface="Arial" charset="0"/>
              </a:rPr>
              <a:t> juillet 2018.</a:t>
            </a:r>
            <a:endParaRPr lang="fr-FR" sz="1200" smtClean="0">
              <a:latin typeface="Arial" charset="0"/>
              <a:cs typeface="Arial" charset="0"/>
            </a:endParaRPr>
          </a:p>
          <a:p>
            <a:pPr eaLnBrk="1" hangingPunct="1">
              <a:buFont typeface="Wingdings 3" pitchFamily="18" charset="2"/>
              <a:buNone/>
            </a:pPr>
            <a:endParaRPr lang="en-US" sz="1200" smtClean="0">
              <a:latin typeface="Arial" charset="0"/>
              <a:cs typeface="Arial" charset="0"/>
            </a:endParaRPr>
          </a:p>
          <a:p>
            <a:pPr eaLnBrk="1" hangingPunct="1">
              <a:buFont typeface="Wingdings 3" pitchFamily="18" charset="2"/>
              <a:buNone/>
            </a:pPr>
            <a:endParaRPr lang="fr-FR" sz="1200" smtClean="0">
              <a:latin typeface="Arial" charset="0"/>
              <a:cs typeface="Arial" charset="0"/>
            </a:endParaRPr>
          </a:p>
          <a:p>
            <a:pPr eaLnBrk="1" hangingPunct="1">
              <a:buFont typeface="Wingdings 3" pitchFamily="18" charset="2"/>
              <a:buNone/>
            </a:pPr>
            <a:endParaRPr lang="fr-FR" sz="1200" smtClean="0">
              <a:latin typeface="Arial" charset="0"/>
              <a:cs typeface="Arial" charset="0"/>
            </a:endParaRPr>
          </a:p>
          <a:p>
            <a:pPr eaLnBrk="1" hangingPunct="1">
              <a:buFont typeface="Wingdings 3" pitchFamily="18" charset="2"/>
              <a:buNone/>
            </a:pPr>
            <a:endParaRPr lang="fr-FR" sz="1200" smtClean="0">
              <a:latin typeface="Arial" charset="0"/>
              <a:cs typeface="Arial" charset="0"/>
            </a:endParaRPr>
          </a:p>
          <a:p>
            <a:pPr eaLnBrk="1" hangingPunct="1">
              <a:buFont typeface="Wingdings 3" pitchFamily="18" charset="2"/>
              <a:buNone/>
            </a:pPr>
            <a:endParaRPr lang="fr-FR" sz="1200" smtClean="0">
              <a:latin typeface="Arial" charset="0"/>
              <a:cs typeface="Arial" charset="0"/>
            </a:endParaRPr>
          </a:p>
        </p:txBody>
      </p:sp>
      <p:sp>
        <p:nvSpPr>
          <p:cNvPr id="3" name="Titre 2"/>
          <p:cNvSpPr>
            <a:spLocks noGrp="1"/>
          </p:cNvSpPr>
          <p:nvPr>
            <p:ph type="title"/>
          </p:nvPr>
        </p:nvSpPr>
        <p:spPr>
          <a:xfrm>
            <a:off x="467544" y="0"/>
            <a:ext cx="8229600" cy="1143000"/>
          </a:xfrm>
        </p:spPr>
        <p:txBody>
          <a:bodyPr/>
          <a:lstStyle/>
          <a:p>
            <a:pPr algn="r" eaLnBrk="1" hangingPunct="1">
              <a:defRPr/>
            </a:pPr>
            <a:r>
              <a:rPr lang="fr-FR" sz="2800" dirty="0" smtClean="0"/>
              <a:t>Bibliographie</a:t>
            </a:r>
            <a:endParaRPr lang="fr-FR" sz="2800" dirty="0"/>
          </a:p>
        </p:txBody>
      </p:sp>
      <p:sp>
        <p:nvSpPr>
          <p:cNvPr id="61443" name="Espace réservé du contenu 1"/>
          <p:cNvSpPr>
            <a:spLocks/>
          </p:cNvSpPr>
          <p:nvPr/>
        </p:nvSpPr>
        <p:spPr bwMode="auto">
          <a:xfrm>
            <a:off x="323850" y="908050"/>
            <a:ext cx="8496300" cy="5472113"/>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None/>
            </a:pPr>
            <a:r>
              <a:rPr lang="fr-FR" sz="1200" b="1">
                <a:latin typeface="Lucida Sans Unicode" pitchFamily="34" charset="0"/>
              </a:rPr>
              <a:t>Sites internet :</a:t>
            </a:r>
          </a:p>
          <a:p>
            <a:pPr marL="365125" indent="-255588">
              <a:spcBef>
                <a:spcPts val="400"/>
              </a:spcBef>
              <a:buClr>
                <a:schemeClr val="accent1"/>
              </a:buClr>
              <a:buSzPct val="68000"/>
              <a:buFont typeface="Wingdings 3" pitchFamily="18" charset="2"/>
              <a:buNone/>
            </a:pPr>
            <a:r>
              <a:rPr lang="fr-FR" sz="1200"/>
              <a:t>[1] Intégration d éoliennes en milieu urbain, </a:t>
            </a:r>
            <a:r>
              <a:rPr lang="fr-FR" sz="1200">
                <a:hlinkClick r:id="rId2"/>
              </a:rPr>
              <a:t>https://docplayer.fr/28734257-Integration-d-eoliennes-en-milieu-urbain.html</a:t>
            </a:r>
            <a:r>
              <a:rPr lang="fr-FR" sz="1200"/>
              <a:t> , consulté le 28 juin 2018.</a:t>
            </a:r>
          </a:p>
          <a:p>
            <a:pPr marL="365125" indent="-255588">
              <a:spcBef>
                <a:spcPts val="400"/>
              </a:spcBef>
              <a:buClr>
                <a:schemeClr val="accent1"/>
              </a:buClr>
              <a:buSzPct val="68000"/>
              <a:buFont typeface="Wingdings 3" pitchFamily="18" charset="2"/>
              <a:buNone/>
            </a:pPr>
            <a:r>
              <a:rPr lang="fr-FR" sz="1200"/>
              <a:t>[2] Energie éolienne en milieu urbain : CIBEX, </a:t>
            </a:r>
            <a:r>
              <a:rPr lang="fr-FR" sz="1200">
                <a:hlinkClick r:id="rId3"/>
              </a:rPr>
              <a:t>https://docplayer.fr/36793653-Energie-eolienne-en-milieu-urbain-cibex.html</a:t>
            </a:r>
            <a:r>
              <a:rPr lang="fr-FR" sz="1200"/>
              <a:t> , consulté le 30 juin 2018.</a:t>
            </a:r>
          </a:p>
          <a:p>
            <a:pPr marL="365125" indent="-255588">
              <a:spcBef>
                <a:spcPts val="400"/>
              </a:spcBef>
              <a:buClr>
                <a:schemeClr val="accent1"/>
              </a:buClr>
              <a:buSzPct val="68000"/>
              <a:buFont typeface="Wingdings 3" pitchFamily="18" charset="2"/>
              <a:buNone/>
            </a:pPr>
            <a:r>
              <a:rPr lang="fr-FR" sz="1200"/>
              <a:t>[3] ÉNERGIE Une éolienne horizontale pour un habitat collectif en milieu urbain, </a:t>
            </a:r>
            <a:r>
              <a:rPr lang="fr-FR" sz="1200">
                <a:hlinkClick r:id="rId4"/>
              </a:rPr>
              <a:t>https://www.cahiers-techniques-batiment.fr</a:t>
            </a:r>
            <a:r>
              <a:rPr lang="fr-FR" sz="1200"/>
              <a:t> , consulté le 3 juillet 2018.</a:t>
            </a:r>
          </a:p>
          <a:p>
            <a:pPr marL="365125" indent="-255588">
              <a:spcBef>
                <a:spcPts val="400"/>
              </a:spcBef>
              <a:buClr>
                <a:schemeClr val="accent1"/>
              </a:buClr>
              <a:buSzPct val="68000"/>
              <a:buFont typeface="Wingdings 3" pitchFamily="18" charset="2"/>
              <a:buNone/>
            </a:pPr>
            <a:r>
              <a:rPr lang="fr-FR" sz="1200"/>
              <a:t>[4] Dispositif - Éolienne en milieu urbain, </a:t>
            </a:r>
            <a:r>
              <a:rPr lang="fr-FR" sz="1200">
                <a:hlinkClick r:id="rId5"/>
              </a:rPr>
              <a:t>https://www.guidebatimentdurable.brussels</a:t>
            </a:r>
            <a:r>
              <a:rPr lang="fr-FR" sz="1200"/>
              <a:t> , consulté le 5 juillet. 2018.</a:t>
            </a:r>
          </a:p>
          <a:p>
            <a:pPr marL="365125" indent="-255588">
              <a:spcBef>
                <a:spcPts val="400"/>
              </a:spcBef>
              <a:buClr>
                <a:schemeClr val="accent1"/>
              </a:buClr>
              <a:buSzPct val="68000"/>
              <a:buFont typeface="Wingdings 3" pitchFamily="18" charset="2"/>
              <a:buNone/>
            </a:pPr>
            <a:r>
              <a:rPr lang="fr-FR" sz="1200"/>
              <a:t>[5] Intégration de l’énergie éolienne dans le bâtiment, G. Harran, A. Stoukov ,G. Quéru et Etudiants ENSEEIHT « hydraulique et Mécanique des Fluides », </a:t>
            </a:r>
            <a:r>
              <a:rPr lang="fr-FR" sz="1200">
                <a:hlinkClick r:id="rId6"/>
              </a:rPr>
              <a:t>https://slideplayer.fr/slide/515549/</a:t>
            </a:r>
            <a:r>
              <a:rPr lang="fr-FR" sz="1200"/>
              <a:t>  consulté le 10 juillet 2018.</a:t>
            </a:r>
          </a:p>
          <a:p>
            <a:pPr marL="365125" indent="-255588">
              <a:spcBef>
                <a:spcPts val="400"/>
              </a:spcBef>
              <a:buClr>
                <a:schemeClr val="accent1"/>
              </a:buClr>
              <a:buSzPct val="68000"/>
              <a:buFont typeface="Wingdings 3" pitchFamily="18" charset="2"/>
              <a:buNone/>
            </a:pPr>
            <a:r>
              <a:rPr lang="fr-FR" sz="1200"/>
              <a:t>[6] Apple-wind : une micro-éolienne made in France, </a:t>
            </a:r>
            <a:r>
              <a:rPr lang="fr-FR" sz="1200">
                <a:hlinkClick r:id="rId7"/>
              </a:rPr>
              <a:t>https://www.lemoniteur.fr</a:t>
            </a:r>
            <a:r>
              <a:rPr lang="fr-FR" sz="1200"/>
              <a:t>  , </a:t>
            </a:r>
            <a:r>
              <a:rPr lang="fr-FR" sz="1200">
                <a:hlinkClick r:id="rId4"/>
              </a:rPr>
              <a:t>https://www.cahiers-techniques-batiment.fr</a:t>
            </a:r>
            <a:r>
              <a:rPr lang="fr-FR" sz="1200"/>
              <a:t> consulté le 12 juillet 2018.</a:t>
            </a:r>
          </a:p>
          <a:p>
            <a:pPr marL="365125" indent="-255588">
              <a:spcBef>
                <a:spcPts val="400"/>
              </a:spcBef>
              <a:buClr>
                <a:schemeClr val="accent1"/>
              </a:buClr>
              <a:buSzPct val="68000"/>
              <a:buFont typeface="Wingdings 3" pitchFamily="18" charset="2"/>
              <a:buNone/>
            </a:pPr>
            <a:r>
              <a:rPr lang="fr-FR" sz="1200"/>
              <a:t>[7] Logiciel meteodyn </a:t>
            </a:r>
            <a:r>
              <a:rPr lang="fr-FR" sz="1200" i="1"/>
              <a:t>WT </a:t>
            </a:r>
            <a:r>
              <a:rPr lang="fr-FR" sz="1200"/>
              <a:t>pour les terrains complexes, </a:t>
            </a:r>
            <a:r>
              <a:rPr lang="fr-FR" sz="1200">
                <a:hlinkClick r:id="rId8"/>
              </a:rPr>
              <a:t>http://customers.meteodyn.com/fr/wind-energy.html</a:t>
            </a:r>
            <a:r>
              <a:rPr lang="fr-FR" sz="1200"/>
              <a:t> , consulté le 13 juillet 2018.</a:t>
            </a:r>
          </a:p>
          <a:p>
            <a:pPr marL="365125" indent="-255588">
              <a:spcBef>
                <a:spcPts val="400"/>
              </a:spcBef>
              <a:buClr>
                <a:schemeClr val="accent1"/>
              </a:buClr>
              <a:buSzPct val="68000"/>
              <a:buFont typeface="Wingdings 3" pitchFamily="18" charset="2"/>
              <a:buNone/>
            </a:pPr>
            <a:r>
              <a:rPr lang="fr-FR" sz="1200"/>
              <a:t>[8] Projet GEMINI, </a:t>
            </a:r>
            <a:r>
              <a:rPr lang="fr-FR" sz="1200">
                <a:hlinkClick r:id="rId9"/>
              </a:rPr>
              <a:t>https://www.kisskissbankbank.com/fr/projects/gemini-reinventons-l-eolien-urbain</a:t>
            </a:r>
            <a:r>
              <a:rPr lang="fr-FR" sz="1200"/>
              <a:t> , consulté le 13 juillet 2018</a:t>
            </a:r>
          </a:p>
          <a:p>
            <a:pPr marL="365125" indent="-255588">
              <a:spcBef>
                <a:spcPts val="400"/>
              </a:spcBef>
              <a:buClr>
                <a:schemeClr val="accent1"/>
              </a:buClr>
              <a:buSzPct val="68000"/>
              <a:buFont typeface="Wingdings 3" pitchFamily="18" charset="2"/>
              <a:buNone/>
            </a:pPr>
            <a:r>
              <a:rPr lang="fr-FR" sz="1200"/>
              <a:t>[9] Inventaire des énergies renouvelables, </a:t>
            </a:r>
            <a:r>
              <a:rPr lang="fr-FR" sz="1200">
                <a:hlinkClick r:id="rId10"/>
              </a:rPr>
              <a:t>http://energiein.e-monsite.com/pages/12-les-eoliennes.html</a:t>
            </a:r>
            <a:r>
              <a:rPr lang="fr-FR" sz="1200"/>
              <a:t> , consulté le 13 juillet 2018.</a:t>
            </a:r>
          </a:p>
          <a:p>
            <a:pPr marL="365125" indent="-255588">
              <a:spcBef>
                <a:spcPts val="400"/>
              </a:spcBef>
              <a:buClr>
                <a:schemeClr val="accent1"/>
              </a:buClr>
              <a:buSzPct val="68000"/>
              <a:buFont typeface="Wingdings 3" pitchFamily="18" charset="2"/>
              <a:buNone/>
            </a:pPr>
            <a:r>
              <a:rPr lang="fr-FR" sz="1200"/>
              <a:t>[11] Éolienne à axe vertical - VAWT - Petites éoliennes - Darrius – Savonius, </a:t>
            </a:r>
            <a:r>
              <a:rPr lang="fr-FR" sz="1200">
                <a:hlinkClick r:id="rId11"/>
              </a:rPr>
              <a:t>http://www.seao2.com/vawt/index.html</a:t>
            </a:r>
            <a:r>
              <a:rPr lang="fr-FR" sz="1200"/>
              <a:t> , consulté le 16 juillet 2018.</a:t>
            </a:r>
          </a:p>
          <a:p>
            <a:pPr marL="365125" indent="-255588">
              <a:spcBef>
                <a:spcPts val="400"/>
              </a:spcBef>
              <a:buClr>
                <a:schemeClr val="accent1"/>
              </a:buClr>
              <a:buSzPct val="68000"/>
              <a:buFont typeface="Wingdings 3" pitchFamily="18" charset="2"/>
              <a:buNone/>
            </a:pPr>
            <a:r>
              <a:rPr lang="fr-FR" sz="1200"/>
              <a:t>[12] </a:t>
            </a:r>
            <a:r>
              <a:rPr lang="fr-FR" sz="1200">
                <a:latin typeface="Lucida Sans Unicode" pitchFamily="34" charset="0"/>
              </a:rPr>
              <a:t>Effets concentrateurs - bureau d'étude Realix </a:t>
            </a:r>
            <a:r>
              <a:rPr lang="fr-FR" sz="1200">
                <a:latin typeface="Lucida Sans Unicode" pitchFamily="34" charset="0"/>
                <a:hlinkClick r:id="rId12"/>
              </a:rPr>
              <a:t>h</a:t>
            </a:r>
            <a:r>
              <a:rPr lang="fr-FR" sz="1200">
                <a:hlinkClick r:id="rId12"/>
              </a:rPr>
              <a:t>ttp://hmf.enseeiht.fr/travaux/CD0203/travaux/optsee/bei/1/num2_sim.html</a:t>
            </a:r>
            <a:r>
              <a:rPr lang="fr-FR" sz="1200"/>
              <a:t> , consulté le 18 juillet 2018.</a:t>
            </a:r>
          </a:p>
          <a:p>
            <a:pPr marL="365125" indent="-255588">
              <a:spcBef>
                <a:spcPts val="400"/>
              </a:spcBef>
              <a:buClr>
                <a:schemeClr val="accent1"/>
              </a:buClr>
              <a:buSzPct val="68000"/>
              <a:buFont typeface="Wingdings 3" pitchFamily="18" charset="2"/>
              <a:buNone/>
            </a:pPr>
            <a:r>
              <a:rPr lang="en-US" sz="1200">
                <a:latin typeface="Lucida Sans Unicode" pitchFamily="34" charset="0"/>
              </a:rPr>
              <a:t>[</a:t>
            </a:r>
            <a:r>
              <a:rPr lang="en-US" sz="1200"/>
              <a:t>13] L</a:t>
            </a:r>
            <a:r>
              <a:rPr lang="fr-FR" sz="1200"/>
              <a:t>e petit éolien usages raccordes au réseau, </a:t>
            </a:r>
            <a:r>
              <a:rPr lang="en-US" sz="1200"/>
              <a:t>Conseil Général des Landes, </a:t>
            </a:r>
            <a:r>
              <a:rPr lang="en-US" sz="1200">
                <a:hlinkClick r:id="rId13"/>
              </a:rPr>
              <a:t>https://www.landes.fr/files/cg40/environnement/Guide-petit-eolien.pdf</a:t>
            </a:r>
            <a:r>
              <a:rPr lang="en-US" sz="1200"/>
              <a:t> , consulté le 19 juillet 2018.</a:t>
            </a:r>
          </a:p>
          <a:p>
            <a:pPr marL="365125" indent="-255588" eaLnBrk="0" hangingPunct="0">
              <a:spcBef>
                <a:spcPts val="400"/>
              </a:spcBef>
              <a:buClr>
                <a:schemeClr val="accent1"/>
              </a:buClr>
              <a:buSzPct val="68000"/>
              <a:buFont typeface="Wingdings 3" pitchFamily="18" charset="2"/>
              <a:buNone/>
            </a:pPr>
            <a:r>
              <a:rPr lang="en-US" sz="1200"/>
              <a:t>[14] </a:t>
            </a:r>
            <a:r>
              <a:rPr lang="fr-FR" sz="1200"/>
              <a:t>Petit éolien (Le) - Fiche technique ADEME, </a:t>
            </a:r>
            <a:r>
              <a:rPr lang="fr-FR" sz="1200">
                <a:hlinkClick r:id="rId14"/>
              </a:rPr>
              <a:t>https://www.ademe.fr</a:t>
            </a:r>
            <a:r>
              <a:rPr lang="fr-FR" sz="1200"/>
              <a:t> , consulté le 26</a:t>
            </a:r>
            <a:r>
              <a:rPr lang="en-US" sz="1200"/>
              <a:t> juillet 2018.</a:t>
            </a:r>
            <a:endParaRPr lang="fr-FR" sz="1200"/>
          </a:p>
          <a:p>
            <a:pPr marL="365125" indent="-255588">
              <a:spcBef>
                <a:spcPts val="400"/>
              </a:spcBef>
              <a:buClr>
                <a:schemeClr val="accent1"/>
              </a:buClr>
              <a:buSzPct val="68000"/>
              <a:buFont typeface="Wingdings 3" pitchFamily="18" charset="2"/>
              <a:buNone/>
            </a:pPr>
            <a:endParaRPr lang="en-US" sz="1200"/>
          </a:p>
          <a:p>
            <a:pPr marL="365125" indent="-255588">
              <a:spcBef>
                <a:spcPts val="400"/>
              </a:spcBef>
              <a:buClr>
                <a:schemeClr val="accent1"/>
              </a:buClr>
              <a:buSzPct val="68000"/>
              <a:buFont typeface="Wingdings 3" pitchFamily="18" charset="2"/>
              <a:buNone/>
            </a:pPr>
            <a:endParaRPr lang="fr-FR" sz="1200"/>
          </a:p>
          <a:p>
            <a:pPr marL="365125" indent="-255588">
              <a:spcBef>
                <a:spcPts val="400"/>
              </a:spcBef>
              <a:buClr>
                <a:schemeClr val="accent1"/>
              </a:buClr>
              <a:buSzPct val="68000"/>
              <a:buFont typeface="Wingdings 3" pitchFamily="18" charset="2"/>
              <a:buNone/>
            </a:pPr>
            <a:endParaRPr lang="fr-FR" sz="1200"/>
          </a:p>
          <a:p>
            <a:pPr marL="365125" indent="-255588">
              <a:spcBef>
                <a:spcPts val="400"/>
              </a:spcBef>
              <a:buClr>
                <a:schemeClr val="accent1"/>
              </a:buClr>
              <a:buSzPct val="68000"/>
              <a:buFont typeface="Wingdings 3" pitchFamily="18" charset="2"/>
              <a:buNone/>
            </a:pPr>
            <a:endParaRPr lang="fr-FR" sz="1200"/>
          </a:p>
          <a:p>
            <a:pPr marL="365125" indent="-255588">
              <a:spcBef>
                <a:spcPts val="400"/>
              </a:spcBef>
              <a:buClr>
                <a:schemeClr val="accent1"/>
              </a:buClr>
              <a:buSzPct val="68000"/>
              <a:buFont typeface="Wingdings 3" pitchFamily="18" charset="2"/>
              <a:buNone/>
            </a:pPr>
            <a:endParaRPr lang="fr-FR" sz="12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468313" y="2708275"/>
            <a:ext cx="8229600" cy="1143000"/>
          </a:xfrm>
          <a:noFill/>
        </p:spPr>
        <p:txBody>
          <a:bodyPr wrap="square" lIns="91440" tIns="45720" rIns="91440" bIns="45720" numCol="1" anchorCtr="0" compatLnSpc="1">
            <a:prstTxWarp prst="textNoShape">
              <a:avLst/>
            </a:prstTxWarp>
          </a:bodyPr>
          <a:lstStyle/>
          <a:p>
            <a:pPr algn="ctr"/>
            <a:r>
              <a:rPr lang="fr-FR" sz="4100" smtClean="0">
                <a:effectLst/>
              </a:rPr>
              <a:t>Annexes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contenu 1"/>
          <p:cNvSpPr>
            <a:spLocks noGrp="1"/>
          </p:cNvSpPr>
          <p:nvPr>
            <p:ph idx="4294967295"/>
          </p:nvPr>
        </p:nvSpPr>
        <p:spPr>
          <a:xfrm>
            <a:off x="107950" y="1052513"/>
            <a:ext cx="8712200" cy="3096567"/>
          </a:xfrm>
        </p:spPr>
        <p:txBody>
          <a:bodyPr/>
          <a:lstStyle/>
          <a:p>
            <a:pPr eaLnBrk="1" hangingPunct="1">
              <a:defRPr/>
            </a:pPr>
            <a:r>
              <a:rPr lang="fr-FR" sz="1800" dirty="0" smtClean="0">
                <a:latin typeface="+mj-lt"/>
                <a:cs typeface="Arial" pitchFamily="34" charset="0"/>
              </a:rPr>
              <a:t>Les nuisances sonores (1/2)</a:t>
            </a:r>
          </a:p>
          <a:p>
            <a:pPr lvl="1" eaLnBrk="1" hangingPunct="1">
              <a:defRPr/>
            </a:pPr>
            <a:r>
              <a:rPr lang="fr-FR" sz="1400" dirty="0" smtClean="0">
                <a:latin typeface="Arial" pitchFamily="34" charset="0"/>
                <a:cs typeface="Arial" pitchFamily="34" charset="0"/>
              </a:rPr>
              <a:t>Le bruit émis par une éolienne :</a:t>
            </a:r>
          </a:p>
          <a:p>
            <a:pPr lvl="2" eaLnBrk="1" hangingPunct="1">
              <a:defRPr/>
            </a:pPr>
            <a:r>
              <a:rPr lang="fr-FR" sz="1400" dirty="0" smtClean="0">
                <a:latin typeface="Arial" pitchFamily="34" charset="0"/>
                <a:cs typeface="Arial" pitchFamily="34" charset="0"/>
              </a:rPr>
              <a:t>bruits </a:t>
            </a:r>
            <a:r>
              <a:rPr lang="fr-FR" sz="1400" b="1" dirty="0" smtClean="0">
                <a:latin typeface="Arial" pitchFamily="34" charset="0"/>
                <a:cs typeface="Arial" pitchFamily="34" charset="0"/>
              </a:rPr>
              <a:t>mécaniques</a:t>
            </a:r>
            <a:r>
              <a:rPr lang="fr-FR" sz="1400" dirty="0" smtClean="0">
                <a:latin typeface="Arial" pitchFamily="34" charset="0"/>
                <a:cs typeface="Arial" pitchFamily="34" charset="0"/>
              </a:rPr>
              <a:t> des différents composants en mouvement</a:t>
            </a:r>
          </a:p>
          <a:p>
            <a:pPr lvl="2" eaLnBrk="1" hangingPunct="1">
              <a:defRPr/>
            </a:pPr>
            <a:r>
              <a:rPr lang="fr-FR" sz="1400" dirty="0" smtClean="0">
                <a:latin typeface="Arial" pitchFamily="34" charset="0"/>
                <a:cs typeface="Arial" pitchFamily="34" charset="0"/>
              </a:rPr>
              <a:t>bruit </a:t>
            </a:r>
            <a:r>
              <a:rPr lang="fr-FR" sz="1400" b="1" dirty="0" smtClean="0">
                <a:latin typeface="Arial" pitchFamily="34" charset="0"/>
                <a:cs typeface="Arial" pitchFamily="34" charset="0"/>
              </a:rPr>
              <a:t>aérodynamique</a:t>
            </a:r>
            <a:r>
              <a:rPr lang="fr-FR" sz="1400" dirty="0" smtClean="0">
                <a:latin typeface="Arial" pitchFamily="34" charset="0"/>
                <a:cs typeface="Arial" pitchFamily="34" charset="0"/>
              </a:rPr>
              <a:t> dû au mouvement des pales dans l’air. </a:t>
            </a:r>
            <a:endParaRPr lang="fr-FR" sz="1100" dirty="0" smtClean="0">
              <a:latin typeface="Arial" pitchFamily="34" charset="0"/>
              <a:cs typeface="Arial" pitchFamily="34" charset="0"/>
            </a:endParaRPr>
          </a:p>
          <a:p>
            <a:pPr lvl="1" eaLnBrk="1" hangingPunct="1">
              <a:defRPr/>
            </a:pPr>
            <a:endParaRPr lang="fr-FR" sz="1100" dirty="0" smtClean="0">
              <a:latin typeface="Arial" pitchFamily="34" charset="0"/>
              <a:cs typeface="Arial" pitchFamily="34" charset="0"/>
            </a:endParaRPr>
          </a:p>
          <a:p>
            <a:pPr lvl="1" eaLnBrk="1" hangingPunct="1">
              <a:defRPr/>
            </a:pPr>
            <a:r>
              <a:rPr lang="fr-FR" sz="1400" b="1" dirty="0" smtClean="0">
                <a:latin typeface="Arial" pitchFamily="34" charset="0"/>
                <a:cs typeface="Arial" pitchFamily="34" charset="0"/>
              </a:rPr>
              <a:t>Notion</a:t>
            </a:r>
            <a:r>
              <a:rPr lang="fr-FR" sz="1400" dirty="0" smtClean="0">
                <a:latin typeface="Arial" pitchFamily="34" charset="0"/>
                <a:cs typeface="Arial" pitchFamily="34" charset="0"/>
              </a:rPr>
              <a:t> </a:t>
            </a:r>
            <a:r>
              <a:rPr lang="fr-FR" sz="1400" b="1" dirty="0" smtClean="0">
                <a:latin typeface="Arial" pitchFamily="34" charset="0"/>
                <a:cs typeface="Arial" pitchFamily="34" charset="0"/>
              </a:rPr>
              <a:t>d’émergence</a:t>
            </a:r>
            <a:r>
              <a:rPr lang="fr-FR" sz="1400" dirty="0" smtClean="0">
                <a:latin typeface="Arial" pitchFamily="34" charset="0"/>
                <a:cs typeface="Arial" pitchFamily="34" charset="0"/>
              </a:rPr>
              <a:t>  ou dépassement du bruit par rapport aux bruits environnants</a:t>
            </a:r>
          </a:p>
          <a:p>
            <a:pPr lvl="1" eaLnBrk="1" hangingPunct="1">
              <a:buFont typeface="Verdana" pitchFamily="34" charset="0"/>
              <a:buNone/>
              <a:defRPr/>
            </a:pPr>
            <a:r>
              <a:rPr lang="fr-FR" sz="1000" dirty="0" smtClean="0">
                <a:latin typeface="Arial" pitchFamily="34" charset="0"/>
                <a:cs typeface="Arial" pitchFamily="34" charset="0"/>
              </a:rPr>
              <a:t>(Circulaire du 27 février 1996 prise en application de la Loi sur le Bruit du 31 décembre 1992)</a:t>
            </a:r>
          </a:p>
          <a:p>
            <a:pPr lvl="2" eaLnBrk="1" hangingPunct="1">
              <a:defRPr/>
            </a:pPr>
            <a:r>
              <a:rPr lang="fr-FR" sz="1400" dirty="0" smtClean="0">
                <a:latin typeface="Arial" pitchFamily="34" charset="0"/>
                <a:cs typeface="Arial" pitchFamily="34" charset="0"/>
              </a:rPr>
              <a:t>En période </a:t>
            </a:r>
            <a:r>
              <a:rPr lang="fr-FR" sz="1400" b="1" dirty="0" smtClean="0">
                <a:latin typeface="Arial" pitchFamily="34" charset="0"/>
                <a:cs typeface="Arial" pitchFamily="34" charset="0"/>
              </a:rPr>
              <a:t>diurne</a:t>
            </a:r>
            <a:r>
              <a:rPr lang="fr-FR" sz="1400" dirty="0" smtClean="0">
                <a:latin typeface="Arial" pitchFamily="34" charset="0"/>
                <a:cs typeface="Arial" pitchFamily="34" charset="0"/>
              </a:rPr>
              <a:t> (7h – 22h) : </a:t>
            </a:r>
            <a:r>
              <a:rPr lang="fr-FR" sz="1400" b="1" dirty="0" smtClean="0">
                <a:latin typeface="Arial" pitchFamily="34" charset="0"/>
                <a:cs typeface="Arial" pitchFamily="34" charset="0"/>
              </a:rPr>
              <a:t>émergence + 5 dB(A) </a:t>
            </a:r>
            <a:r>
              <a:rPr lang="fr-FR" sz="1400" dirty="0" smtClean="0">
                <a:latin typeface="Arial" pitchFamily="34" charset="0"/>
                <a:cs typeface="Arial" pitchFamily="34" charset="0"/>
              </a:rPr>
              <a:t></a:t>
            </a:r>
          </a:p>
          <a:p>
            <a:pPr lvl="2" eaLnBrk="1" hangingPunct="1">
              <a:defRPr/>
            </a:pPr>
            <a:r>
              <a:rPr lang="fr-FR" sz="1400" dirty="0" smtClean="0">
                <a:latin typeface="Arial" pitchFamily="34" charset="0"/>
                <a:cs typeface="Arial" pitchFamily="34" charset="0"/>
              </a:rPr>
              <a:t>En période </a:t>
            </a:r>
            <a:r>
              <a:rPr lang="fr-FR" sz="1400" b="1" dirty="0" smtClean="0">
                <a:latin typeface="Arial" pitchFamily="34" charset="0"/>
                <a:cs typeface="Arial" pitchFamily="34" charset="0"/>
              </a:rPr>
              <a:t>nocturne</a:t>
            </a:r>
            <a:r>
              <a:rPr lang="fr-FR" sz="1400" dirty="0" smtClean="0">
                <a:latin typeface="Arial" pitchFamily="34" charset="0"/>
                <a:cs typeface="Arial" pitchFamily="34" charset="0"/>
              </a:rPr>
              <a:t> (22h – 7h) : </a:t>
            </a:r>
            <a:r>
              <a:rPr lang="fr-FR" sz="1400" b="1" dirty="0" smtClean="0">
                <a:latin typeface="Arial" pitchFamily="34" charset="0"/>
                <a:cs typeface="Arial" pitchFamily="34" charset="0"/>
              </a:rPr>
              <a:t>émergence + 3 dB(A)</a:t>
            </a:r>
          </a:p>
          <a:p>
            <a:pPr lvl="2" eaLnBrk="1" hangingPunct="1">
              <a:defRPr/>
            </a:pPr>
            <a:endParaRPr lang="fr-FR" sz="1400" dirty="0" smtClean="0">
              <a:latin typeface="Arial" pitchFamily="34" charset="0"/>
              <a:cs typeface="Arial" pitchFamily="34" charset="0"/>
            </a:endParaRPr>
          </a:p>
          <a:p>
            <a:pPr lvl="1" eaLnBrk="1" hangingPunct="1">
              <a:defRPr/>
            </a:pPr>
            <a:r>
              <a:rPr lang="fr-FR" sz="1400" b="1" dirty="0" smtClean="0">
                <a:latin typeface="Arial" pitchFamily="34" charset="0"/>
                <a:cs typeface="Arial" pitchFamily="34" charset="0"/>
              </a:rPr>
              <a:t>Niveau sonore milieu urbain </a:t>
            </a:r>
            <a:r>
              <a:rPr lang="fr-FR" sz="1400" dirty="0" smtClean="0">
                <a:latin typeface="Arial" pitchFamily="34" charset="0"/>
                <a:cs typeface="Arial" pitchFamily="34" charset="0"/>
              </a:rPr>
              <a:t>:</a:t>
            </a:r>
          </a:p>
          <a:p>
            <a:pPr lvl="1" eaLnBrk="1" hangingPunct="1">
              <a:buFont typeface="Verdana" pitchFamily="34" charset="0"/>
              <a:buNone/>
              <a:defRPr/>
            </a:pPr>
            <a:r>
              <a:rPr lang="fr-FR" sz="1400" dirty="0" smtClean="0">
                <a:latin typeface="Arial" pitchFamily="34" charset="0"/>
                <a:cs typeface="Arial" pitchFamily="34" charset="0"/>
              </a:rPr>
              <a:t>	 20 à 70 dB(A),</a:t>
            </a:r>
          </a:p>
        </p:txBody>
      </p:sp>
      <p:sp>
        <p:nvSpPr>
          <p:cNvPr id="3" name="Titre 2"/>
          <p:cNvSpPr>
            <a:spLocks noGrp="1"/>
          </p:cNvSpPr>
          <p:nvPr>
            <p:ph type="title" idx="4294967295"/>
          </p:nvPr>
        </p:nvSpPr>
        <p:spPr>
          <a:xfrm>
            <a:off x="0" y="274638"/>
            <a:ext cx="9144000" cy="706090"/>
          </a:xfrm>
        </p:spPr>
        <p:txBody>
          <a:bodyPr rtlCol="0">
            <a:normAutofit/>
          </a:bodyPr>
          <a:lstStyle/>
          <a:p>
            <a:pPr algn="r" eaLnBrk="1" hangingPunct="1">
              <a:defRPr/>
            </a:pPr>
            <a:r>
              <a:rPr lang="fr-FR" sz="3200" dirty="0" smtClean="0"/>
              <a:t>Impact des éoliennes sur le milieu urbain   </a:t>
            </a:r>
            <a:endParaRPr lang="fr-FR" sz="3200" dirty="0"/>
          </a:p>
        </p:txBody>
      </p:sp>
      <p:sp>
        <p:nvSpPr>
          <p:cNvPr id="72708" name="Rectangle 6"/>
          <p:cNvSpPr>
            <a:spLocks noChangeArrowheads="1"/>
          </p:cNvSpPr>
          <p:nvPr/>
        </p:nvSpPr>
        <p:spPr bwMode="auto">
          <a:xfrm>
            <a:off x="0" y="6453188"/>
            <a:ext cx="3203575" cy="404812"/>
          </a:xfrm>
          <a:prstGeom prst="rect">
            <a:avLst/>
          </a:prstGeom>
          <a:noFill/>
          <a:ln w="9525">
            <a:noFill/>
            <a:miter lim="800000"/>
            <a:headEnd/>
            <a:tailEnd/>
          </a:ln>
        </p:spPr>
        <p:txBody>
          <a:bodyPr>
            <a:spAutoFit/>
          </a:bodyPr>
          <a:lstStyle/>
          <a:p>
            <a:r>
              <a:rPr lang="fr-FR" sz="1000" i="1"/>
              <a:t>[3] T. Grignoux, R. Gibert, P. Neau, C. Buthion, P.Salvi, Éoliennes en milieu urbain - État de l’art </a:t>
            </a:r>
          </a:p>
        </p:txBody>
      </p:sp>
      <p:pic>
        <p:nvPicPr>
          <p:cNvPr id="72709" name="Picture 8"/>
          <p:cNvPicPr>
            <a:picLocks noChangeAspect="1" noChangeArrowheads="1"/>
          </p:cNvPicPr>
          <p:nvPr/>
        </p:nvPicPr>
        <p:blipFill>
          <a:blip r:embed="rId2" cstate="print"/>
          <a:srcRect l="15744" t="24161" r="16927" b="10133"/>
          <a:stretch>
            <a:fillRect/>
          </a:stretch>
        </p:blipFill>
        <p:spPr bwMode="auto">
          <a:xfrm>
            <a:off x="3511550" y="3500438"/>
            <a:ext cx="5632450" cy="3384550"/>
          </a:xfrm>
          <a:prstGeom prst="rect">
            <a:avLst/>
          </a:prstGeom>
          <a:noFill/>
          <a:ln w="9525">
            <a:noFill/>
            <a:miter lim="800000"/>
            <a:headEnd/>
            <a:tailEnd/>
          </a:ln>
        </p:spPr>
      </p:pic>
      <p:sp>
        <p:nvSpPr>
          <p:cNvPr id="72710" name="Rectangle 12"/>
          <p:cNvSpPr>
            <a:spLocks noChangeArrowheads="1"/>
          </p:cNvSpPr>
          <p:nvPr/>
        </p:nvSpPr>
        <p:spPr bwMode="auto">
          <a:xfrm>
            <a:off x="1042988" y="5084763"/>
            <a:ext cx="2449512" cy="830997"/>
          </a:xfrm>
          <a:prstGeom prst="rect">
            <a:avLst/>
          </a:prstGeom>
          <a:noFill/>
          <a:ln w="9525">
            <a:noFill/>
            <a:miter lim="800000"/>
            <a:headEnd/>
            <a:tailEnd/>
          </a:ln>
        </p:spPr>
        <p:txBody>
          <a:bodyPr>
            <a:spAutoFit/>
          </a:bodyPr>
          <a:lstStyle/>
          <a:p>
            <a:pPr algn="r"/>
            <a:r>
              <a:rPr lang="fr-FR" sz="1600" i="1" dirty="0"/>
              <a:t>Ambiance sonore moyenne en fonction du type d’environnement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contenu 1"/>
          <p:cNvSpPr>
            <a:spLocks noGrp="1"/>
          </p:cNvSpPr>
          <p:nvPr>
            <p:ph idx="1"/>
          </p:nvPr>
        </p:nvSpPr>
        <p:spPr>
          <a:xfrm>
            <a:off x="107950" y="1052513"/>
            <a:ext cx="9036050" cy="1296987"/>
          </a:xfrm>
        </p:spPr>
        <p:txBody>
          <a:bodyPr/>
          <a:lstStyle/>
          <a:p>
            <a:pPr eaLnBrk="1" hangingPunct="1">
              <a:defRPr/>
            </a:pPr>
            <a:r>
              <a:rPr lang="fr-FR" sz="1800" dirty="0" smtClean="0">
                <a:latin typeface="+mj-lt"/>
                <a:cs typeface="Arial" pitchFamily="34" charset="0"/>
              </a:rPr>
              <a:t>Les nuisances sonores (2/2)</a:t>
            </a:r>
          </a:p>
          <a:p>
            <a:pPr eaLnBrk="1" hangingPunct="1">
              <a:buFont typeface="Wingdings 3" pitchFamily="18" charset="2"/>
              <a:buNone/>
              <a:defRPr/>
            </a:pPr>
            <a:r>
              <a:rPr lang="fr-FR" sz="1800" dirty="0" smtClean="0">
                <a:latin typeface="+mj-lt"/>
                <a:cs typeface="Arial" pitchFamily="34" charset="0"/>
              </a:rPr>
              <a:t>	</a:t>
            </a:r>
            <a:r>
              <a:rPr lang="fr-FR" sz="1800" u="sng" dirty="0" smtClean="0">
                <a:latin typeface="+mj-lt"/>
                <a:cs typeface="Arial" pitchFamily="34" charset="0"/>
              </a:rPr>
              <a:t>Etude de cas</a:t>
            </a:r>
          </a:p>
          <a:p>
            <a:pPr lvl="1" eaLnBrk="1" hangingPunct="1">
              <a:defRPr/>
            </a:pPr>
            <a:r>
              <a:rPr lang="fr-FR" sz="1400" dirty="0" smtClean="0">
                <a:latin typeface="Arial" pitchFamily="34" charset="0"/>
                <a:cs typeface="Arial" pitchFamily="34" charset="0"/>
              </a:rPr>
              <a:t>Niveau sonore </a:t>
            </a:r>
            <a:r>
              <a:rPr lang="fr-FR" sz="1400" b="1" dirty="0" smtClean="0">
                <a:latin typeface="Arial" pitchFamily="34" charset="0"/>
                <a:cs typeface="Arial" pitchFamily="34" charset="0"/>
              </a:rPr>
              <a:t>ambiant milieu urbain </a:t>
            </a:r>
            <a:r>
              <a:rPr lang="fr-FR" sz="1400" dirty="0" smtClean="0">
                <a:latin typeface="Arial" pitchFamily="34" charset="0"/>
                <a:cs typeface="Arial" pitchFamily="34" charset="0"/>
              </a:rPr>
              <a:t>:  20 à 70 dB(A),</a:t>
            </a:r>
            <a:endParaRPr lang="fr-FR" sz="1800" u="sng" dirty="0" smtClean="0">
              <a:latin typeface="+mj-lt"/>
              <a:cs typeface="Arial" pitchFamily="34" charset="0"/>
            </a:endParaRPr>
          </a:p>
          <a:p>
            <a:pPr lvl="1" eaLnBrk="1" hangingPunct="1">
              <a:defRPr/>
            </a:pPr>
            <a:r>
              <a:rPr lang="fr-FR" sz="1400" dirty="0" smtClean="0">
                <a:latin typeface="Arial" pitchFamily="34" charset="0"/>
                <a:cs typeface="Arial" pitchFamily="34" charset="0"/>
              </a:rPr>
              <a:t>Emission sonore moyenne des </a:t>
            </a:r>
            <a:r>
              <a:rPr lang="fr-FR" sz="1400" b="1" dirty="0" smtClean="0">
                <a:latin typeface="Arial" pitchFamily="34" charset="0"/>
                <a:cs typeface="Arial" pitchFamily="34" charset="0"/>
              </a:rPr>
              <a:t>éoliennes urbaines </a:t>
            </a:r>
            <a:r>
              <a:rPr lang="fr-FR" sz="1400" dirty="0" smtClean="0">
                <a:latin typeface="Arial" pitchFamily="34" charset="0"/>
                <a:cs typeface="Arial" pitchFamily="34" charset="0"/>
              </a:rPr>
              <a:t>dépend de la vitesse du vent : 40 à 70 dB(A).</a:t>
            </a:r>
            <a:r>
              <a:rPr lang="fr-FR" sz="1200" dirty="0" smtClean="0">
                <a:latin typeface="Arial" pitchFamily="34" charset="0"/>
                <a:cs typeface="Arial" pitchFamily="34" charset="0"/>
              </a:rPr>
              <a:t> </a:t>
            </a:r>
          </a:p>
        </p:txBody>
      </p:sp>
      <p:sp>
        <p:nvSpPr>
          <p:cNvPr id="3" name="Titre 2"/>
          <p:cNvSpPr>
            <a:spLocks noGrp="1"/>
          </p:cNvSpPr>
          <p:nvPr>
            <p:ph type="title"/>
          </p:nvPr>
        </p:nvSpPr>
        <p:spPr>
          <a:xfrm>
            <a:off x="6350" y="266700"/>
            <a:ext cx="9144000" cy="706091"/>
          </a:xfrm>
        </p:spPr>
        <p:txBody>
          <a:bodyPr>
            <a:normAutofit/>
          </a:bodyPr>
          <a:lstStyle/>
          <a:p>
            <a:pPr algn="r" eaLnBrk="1" hangingPunct="1">
              <a:defRPr/>
            </a:pPr>
            <a:r>
              <a:rPr lang="fr-FR" dirty="0" smtClean="0"/>
              <a:t>Impact des éoliennes sur le milieu urbain</a:t>
            </a:r>
            <a:endParaRPr lang="fr-FR" dirty="0"/>
          </a:p>
        </p:txBody>
      </p:sp>
      <p:sp>
        <p:nvSpPr>
          <p:cNvPr id="52227" name="Rectangle 6"/>
          <p:cNvSpPr>
            <a:spLocks noChangeArrowheads="1"/>
          </p:cNvSpPr>
          <p:nvPr/>
        </p:nvSpPr>
        <p:spPr bwMode="auto">
          <a:xfrm>
            <a:off x="0" y="6330950"/>
            <a:ext cx="2195513" cy="554038"/>
          </a:xfrm>
          <a:prstGeom prst="rect">
            <a:avLst/>
          </a:prstGeom>
          <a:noFill/>
          <a:ln w="9525">
            <a:noFill/>
            <a:miter lim="800000"/>
            <a:headEnd/>
            <a:tailEnd/>
          </a:ln>
        </p:spPr>
        <p:txBody>
          <a:bodyPr>
            <a:spAutoFit/>
          </a:bodyPr>
          <a:lstStyle/>
          <a:p>
            <a:r>
              <a:rPr lang="fr-FR" sz="1000" i="1"/>
              <a:t>[3] T. Grignoux, R. Gibert, P. Neau, C. Buthion, P.Salvi, Éoliennes en milieu urbain - État de l’art </a:t>
            </a:r>
          </a:p>
        </p:txBody>
      </p:sp>
      <p:grpSp>
        <p:nvGrpSpPr>
          <p:cNvPr id="17" name="Groupe 16"/>
          <p:cNvGrpSpPr>
            <a:grpSpLocks/>
          </p:cNvGrpSpPr>
          <p:nvPr/>
        </p:nvGrpSpPr>
        <p:grpSpPr bwMode="auto">
          <a:xfrm>
            <a:off x="179388" y="3213100"/>
            <a:ext cx="8964612" cy="2997200"/>
            <a:chOff x="179512" y="3861048"/>
            <a:chExt cx="8964488" cy="2996952"/>
          </a:xfrm>
        </p:grpSpPr>
        <p:grpSp>
          <p:nvGrpSpPr>
            <p:cNvPr id="52236" name="Groupe 18"/>
            <p:cNvGrpSpPr>
              <a:grpSpLocks/>
            </p:cNvGrpSpPr>
            <p:nvPr/>
          </p:nvGrpSpPr>
          <p:grpSpPr bwMode="auto">
            <a:xfrm>
              <a:off x="179512" y="3861048"/>
              <a:ext cx="8964488" cy="2996952"/>
              <a:chOff x="179512" y="3861048"/>
              <a:chExt cx="8964488" cy="2996952"/>
            </a:xfrm>
          </p:grpSpPr>
          <p:grpSp>
            <p:nvGrpSpPr>
              <p:cNvPr id="52238" name="Groupe 11"/>
              <p:cNvGrpSpPr>
                <a:grpSpLocks/>
              </p:cNvGrpSpPr>
              <p:nvPr/>
            </p:nvGrpSpPr>
            <p:grpSpPr bwMode="auto">
              <a:xfrm>
                <a:off x="179512" y="3861048"/>
                <a:ext cx="8964488" cy="2996952"/>
                <a:chOff x="179512" y="3861048"/>
                <a:chExt cx="8964488" cy="2996952"/>
              </a:xfrm>
            </p:grpSpPr>
            <p:pic>
              <p:nvPicPr>
                <p:cNvPr id="52242" name="Picture 10"/>
                <p:cNvPicPr>
                  <a:picLocks noChangeAspect="1" noChangeArrowheads="1"/>
                </p:cNvPicPr>
                <p:nvPr/>
              </p:nvPicPr>
              <p:blipFill>
                <a:blip r:embed="rId2" cstate="print"/>
                <a:srcRect l="27791" t="38382" r="29329" b="39047"/>
                <a:stretch>
                  <a:fillRect/>
                </a:stretch>
              </p:blipFill>
              <p:spPr bwMode="auto">
                <a:xfrm>
                  <a:off x="2195736" y="3861048"/>
                  <a:ext cx="6948264" cy="2996952"/>
                </a:xfrm>
                <a:prstGeom prst="rect">
                  <a:avLst/>
                </a:prstGeom>
                <a:noFill/>
                <a:ln w="9525">
                  <a:noFill/>
                  <a:miter lim="800000"/>
                  <a:headEnd/>
                  <a:tailEnd/>
                </a:ln>
              </p:spPr>
            </p:pic>
            <p:sp>
              <p:nvSpPr>
                <p:cNvPr id="52243" name="Rectangle 10"/>
                <p:cNvSpPr>
                  <a:spLocks noChangeArrowheads="1"/>
                </p:cNvSpPr>
                <p:nvPr/>
              </p:nvSpPr>
              <p:spPr bwMode="auto">
                <a:xfrm>
                  <a:off x="179512" y="4293096"/>
                  <a:ext cx="1944216" cy="1200329"/>
                </a:xfrm>
                <a:prstGeom prst="rect">
                  <a:avLst/>
                </a:prstGeom>
                <a:noFill/>
                <a:ln w="9525">
                  <a:noFill/>
                  <a:miter lim="800000"/>
                  <a:headEnd/>
                  <a:tailEnd/>
                </a:ln>
              </p:spPr>
              <p:txBody>
                <a:bodyPr>
                  <a:spAutoFit/>
                </a:bodyPr>
                <a:lstStyle/>
                <a:p>
                  <a:r>
                    <a:rPr lang="fr-FR" sz="1200"/>
                    <a:t>Bruit émergent en fonction de la distance au mât pour différents niveaux d’ambiance sonore pour l’éolienne de la société Provenenergy </a:t>
                  </a:r>
                </a:p>
              </p:txBody>
            </p:sp>
          </p:grpSp>
          <p:grpSp>
            <p:nvGrpSpPr>
              <p:cNvPr id="52239" name="Groupe 17"/>
              <p:cNvGrpSpPr>
                <a:grpSpLocks/>
              </p:cNvGrpSpPr>
              <p:nvPr/>
            </p:nvGrpSpPr>
            <p:grpSpPr bwMode="auto">
              <a:xfrm>
                <a:off x="2915816" y="5517232"/>
                <a:ext cx="1656184" cy="648072"/>
                <a:chOff x="2915816" y="5517232"/>
                <a:chExt cx="1656184" cy="648072"/>
              </a:xfrm>
            </p:grpSpPr>
            <p:cxnSp>
              <p:nvCxnSpPr>
                <p:cNvPr id="14" name="Connecteur droit 13"/>
                <p:cNvCxnSpPr/>
                <p:nvPr/>
              </p:nvCxnSpPr>
              <p:spPr>
                <a:xfrm>
                  <a:off x="2916324" y="5516674"/>
                  <a:ext cx="16557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Connecteur droit avec flèche 15"/>
                <p:cNvCxnSpPr/>
                <p:nvPr/>
              </p:nvCxnSpPr>
              <p:spPr>
                <a:xfrm>
                  <a:off x="4572063" y="5516674"/>
                  <a:ext cx="0" cy="64923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grpSp>
        </p:grpSp>
        <p:sp>
          <p:nvSpPr>
            <p:cNvPr id="52237" name="ZoneTexte 14"/>
            <p:cNvSpPr txBox="1">
              <a:spLocks noChangeArrowheads="1"/>
            </p:cNvSpPr>
            <p:nvPr/>
          </p:nvSpPr>
          <p:spPr bwMode="auto">
            <a:xfrm>
              <a:off x="4355976" y="6237312"/>
              <a:ext cx="648072" cy="261610"/>
            </a:xfrm>
            <a:prstGeom prst="rect">
              <a:avLst/>
            </a:prstGeom>
            <a:noFill/>
            <a:ln w="9525">
              <a:noFill/>
              <a:miter lim="800000"/>
              <a:headEnd/>
              <a:tailEnd/>
            </a:ln>
          </p:spPr>
          <p:txBody>
            <a:bodyPr>
              <a:spAutoFit/>
            </a:bodyPr>
            <a:lstStyle/>
            <a:p>
              <a:r>
                <a:rPr lang="fr-FR" sz="1100" b="1">
                  <a:solidFill>
                    <a:srgbClr val="FF0000"/>
                  </a:solidFill>
                </a:rPr>
                <a:t>7/8m</a:t>
              </a:r>
            </a:p>
          </p:txBody>
        </p:sp>
      </p:grpSp>
      <p:grpSp>
        <p:nvGrpSpPr>
          <p:cNvPr id="22" name="Groupe 21"/>
          <p:cNvGrpSpPr>
            <a:grpSpLocks/>
          </p:cNvGrpSpPr>
          <p:nvPr/>
        </p:nvGrpSpPr>
        <p:grpSpPr bwMode="auto">
          <a:xfrm>
            <a:off x="395288" y="2219325"/>
            <a:ext cx="8413750" cy="1785938"/>
            <a:chOff x="395536" y="2276872"/>
            <a:chExt cx="8413526" cy="1786067"/>
          </a:xfrm>
        </p:grpSpPr>
        <p:grpSp>
          <p:nvGrpSpPr>
            <p:cNvPr id="52232" name="Groupe 8"/>
            <p:cNvGrpSpPr>
              <a:grpSpLocks/>
            </p:cNvGrpSpPr>
            <p:nvPr/>
          </p:nvGrpSpPr>
          <p:grpSpPr bwMode="auto">
            <a:xfrm>
              <a:off x="395536" y="2348880"/>
              <a:ext cx="6408712" cy="1008112"/>
              <a:chOff x="395536" y="2708920"/>
              <a:chExt cx="7344816" cy="1152128"/>
            </a:xfrm>
          </p:grpSpPr>
          <p:pic>
            <p:nvPicPr>
              <p:cNvPr id="52234" name="Picture 9"/>
              <p:cNvPicPr>
                <a:picLocks noChangeAspect="1" noChangeArrowheads="1"/>
              </p:cNvPicPr>
              <p:nvPr/>
            </p:nvPicPr>
            <p:blipFill>
              <a:blip r:embed="rId3" cstate="print"/>
              <a:srcRect l="21651" t="55907" r="12500" b="29329"/>
              <a:stretch>
                <a:fillRect/>
              </a:stretch>
            </p:blipFill>
            <p:spPr bwMode="auto">
              <a:xfrm>
                <a:off x="395536" y="2708920"/>
                <a:ext cx="4415611" cy="1152128"/>
              </a:xfrm>
              <a:prstGeom prst="rect">
                <a:avLst/>
              </a:prstGeom>
              <a:noFill/>
              <a:ln w="9525">
                <a:noFill/>
                <a:miter lim="800000"/>
                <a:headEnd/>
                <a:tailEnd/>
              </a:ln>
            </p:spPr>
          </p:pic>
          <p:sp>
            <p:nvSpPr>
              <p:cNvPr id="52235" name="Rectangle 9"/>
              <p:cNvSpPr>
                <a:spLocks noChangeArrowheads="1"/>
              </p:cNvSpPr>
              <p:nvPr/>
            </p:nvSpPr>
            <p:spPr bwMode="auto">
              <a:xfrm>
                <a:off x="4860032" y="2852936"/>
                <a:ext cx="2880320" cy="461665"/>
              </a:xfrm>
              <a:prstGeom prst="rect">
                <a:avLst/>
              </a:prstGeom>
              <a:noFill/>
              <a:ln w="9525">
                <a:noFill/>
                <a:miter lim="800000"/>
                <a:headEnd/>
                <a:tailEnd/>
              </a:ln>
            </p:spPr>
            <p:txBody>
              <a:bodyPr>
                <a:spAutoFit/>
              </a:bodyPr>
              <a:lstStyle/>
              <a:p>
                <a:r>
                  <a:rPr lang="fr-FR" sz="1200"/>
                  <a:t>Puissance sonore pour les éoliennes de la société Provenenergy </a:t>
                </a:r>
              </a:p>
            </p:txBody>
          </p:sp>
        </p:grpSp>
        <p:pic>
          <p:nvPicPr>
            <p:cNvPr id="52233" name="Image 19" descr="turbina15kw-300x258.jpg"/>
            <p:cNvPicPr>
              <a:picLocks noChangeAspect="1"/>
            </p:cNvPicPr>
            <p:nvPr/>
          </p:nvPicPr>
          <p:blipFill>
            <a:blip r:embed="rId4" cstate="print"/>
            <a:srcRect/>
            <a:stretch>
              <a:fillRect/>
            </a:stretch>
          </p:blipFill>
          <p:spPr bwMode="auto">
            <a:xfrm>
              <a:off x="6732240" y="2276872"/>
              <a:ext cx="2076822" cy="1786067"/>
            </a:xfrm>
            <a:prstGeom prst="rect">
              <a:avLst/>
            </a:prstGeom>
            <a:noFill/>
            <a:ln w="9525">
              <a:noFill/>
              <a:miter lim="800000"/>
              <a:headEnd/>
              <a:tailEnd/>
            </a:ln>
          </p:spPr>
        </p:pic>
      </p:grpSp>
      <p:sp>
        <p:nvSpPr>
          <p:cNvPr id="21" name="Rectangle 20"/>
          <p:cNvSpPr/>
          <p:nvPr/>
        </p:nvSpPr>
        <p:spPr>
          <a:xfrm>
            <a:off x="2124075" y="6119813"/>
            <a:ext cx="7019925" cy="738187"/>
          </a:xfrm>
          <a:prstGeom prst="rect">
            <a:avLst/>
          </a:prstGeom>
        </p:spPr>
        <p:txBody>
          <a:bodyPr>
            <a:spAutoFit/>
          </a:bodyPr>
          <a:lstStyle/>
          <a:p>
            <a:pPr lvl="1">
              <a:defRPr/>
            </a:pPr>
            <a:r>
              <a:rPr lang="fr-FR" sz="1400" dirty="0">
                <a:solidFill>
                  <a:srgbClr val="FF0000"/>
                </a:solidFill>
                <a:effectLst>
                  <a:outerShdw blurRad="38100" dist="38100" dir="2700000" algn="tl">
                    <a:srgbClr val="000000">
                      <a:alpha val="43137"/>
                    </a:srgbClr>
                  </a:outerShdw>
                </a:effectLst>
                <a:latin typeface="Arial" pitchFamily="34" charset="0"/>
                <a:cs typeface="Arial" pitchFamily="34" charset="0"/>
              </a:rPr>
              <a:t>Dans le cas où </a:t>
            </a:r>
            <a:r>
              <a:rPr lang="fr-FR" sz="1400" b="1" dirty="0">
                <a:solidFill>
                  <a:srgbClr val="FF0000"/>
                </a:solidFill>
                <a:effectLst>
                  <a:outerShdw blurRad="38100" dist="38100" dir="2700000" algn="tl">
                    <a:srgbClr val="000000">
                      <a:alpha val="43137"/>
                    </a:srgbClr>
                  </a:outerShdw>
                </a:effectLst>
                <a:latin typeface="Arial" pitchFamily="34" charset="0"/>
                <a:cs typeface="Arial" pitchFamily="34" charset="0"/>
              </a:rPr>
              <a:t>le niveau sonore ambiant &gt; à 40 dB(A)</a:t>
            </a:r>
            <a:r>
              <a:rPr lang="fr-FR" sz="1400"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fr-FR" sz="1400" b="1" dirty="0">
                <a:solidFill>
                  <a:srgbClr val="FF0000"/>
                </a:solidFill>
                <a:effectLst>
                  <a:outerShdw blurRad="38100" dist="38100" dir="2700000" algn="tl">
                    <a:srgbClr val="000000">
                      <a:alpha val="43137"/>
                    </a:srgbClr>
                  </a:outerShdw>
                </a:effectLst>
                <a:latin typeface="Arial" pitchFamily="34" charset="0"/>
                <a:cs typeface="Arial" pitchFamily="34" charset="0"/>
              </a:rPr>
              <a:t>l’éloignement minimal </a:t>
            </a:r>
            <a:r>
              <a:rPr lang="fr-FR" sz="1400" dirty="0">
                <a:solidFill>
                  <a:srgbClr val="FF0000"/>
                </a:solidFill>
                <a:effectLst>
                  <a:outerShdw blurRad="38100" dist="38100" dir="2700000" algn="tl">
                    <a:srgbClr val="000000">
                      <a:alpha val="43137"/>
                    </a:srgbClr>
                  </a:outerShdw>
                </a:effectLst>
                <a:latin typeface="Arial" pitchFamily="34" charset="0"/>
                <a:cs typeface="Arial" pitchFamily="34" charset="0"/>
              </a:rPr>
              <a:t>pour ne pas avoir une émergence supérieure à 3 dB(A) </a:t>
            </a:r>
            <a:r>
              <a:rPr lang="fr-FR" sz="1400" b="1" dirty="0">
                <a:solidFill>
                  <a:srgbClr val="FF0000"/>
                </a:solidFill>
                <a:effectLst>
                  <a:outerShdw blurRad="38100" dist="38100" dir="2700000" algn="tl">
                    <a:srgbClr val="000000">
                      <a:alpha val="43137"/>
                    </a:srgbClr>
                  </a:outerShdw>
                </a:effectLst>
                <a:latin typeface="Arial" pitchFamily="34" charset="0"/>
                <a:cs typeface="Arial" pitchFamily="34" charset="0"/>
              </a:rPr>
              <a:t>est d’environ 7/8 m </a:t>
            </a:r>
            <a:r>
              <a:rPr lang="fr-FR" sz="1400" dirty="0">
                <a:solidFill>
                  <a:srgbClr val="FF0000"/>
                </a:solidFill>
                <a:effectLst>
                  <a:outerShdw blurRad="38100" dist="38100" dir="2700000" algn="tl">
                    <a:srgbClr val="000000">
                      <a:alpha val="43137"/>
                    </a:srgbClr>
                  </a:outerShdw>
                </a:effectLst>
                <a:latin typeface="Arial" pitchFamily="34" charset="0"/>
                <a:cs typeface="Arial" pitchFamily="34" charset="0"/>
              </a:rPr>
              <a:t>avec les éoliennes </a:t>
            </a:r>
            <a:r>
              <a:rPr lang="fr-FR" sz="1400" dirty="0" err="1">
                <a:solidFill>
                  <a:srgbClr val="FF0000"/>
                </a:solidFill>
                <a:effectLst>
                  <a:outerShdw blurRad="38100" dist="38100" dir="2700000" algn="tl">
                    <a:srgbClr val="000000">
                      <a:alpha val="43137"/>
                    </a:srgbClr>
                  </a:outerShdw>
                </a:effectLst>
                <a:latin typeface="Arial" pitchFamily="34" charset="0"/>
                <a:cs typeface="Arial" pitchFamily="34" charset="0"/>
              </a:rPr>
              <a:t>Provenenergy</a:t>
            </a:r>
            <a:r>
              <a:rPr lang="fr-FR" sz="1400" dirty="0">
                <a:solidFill>
                  <a:srgbClr val="FF0000"/>
                </a:solidFill>
                <a:effectLst>
                  <a:outerShdw blurRad="38100" dist="38100" dir="2700000" algn="tl">
                    <a:srgbClr val="000000">
                      <a:alpha val="43137"/>
                    </a:srgbClr>
                  </a:outerShdw>
                </a:effectLst>
                <a:latin typeface="Arial" pitchFamily="34" charset="0"/>
                <a:cs typeface="Arial" pitchFamily="34" charset="0"/>
              </a:rPr>
              <a:t> (68dB(A)). </a:t>
            </a:r>
          </a:p>
        </p:txBody>
      </p:sp>
      <p:sp>
        <p:nvSpPr>
          <p:cNvPr id="23" name="Rectangle 22"/>
          <p:cNvSpPr/>
          <p:nvPr/>
        </p:nvSpPr>
        <p:spPr>
          <a:xfrm>
            <a:off x="3203575" y="2924175"/>
            <a:ext cx="936625" cy="2889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l="51675" t="18176" r="12888" b="10213"/>
          <a:stretch>
            <a:fillRect/>
          </a:stretch>
        </p:blipFill>
        <p:spPr bwMode="auto">
          <a:xfrm>
            <a:off x="3563938" y="2611438"/>
            <a:ext cx="2376487" cy="3841750"/>
          </a:xfrm>
          <a:prstGeom prst="rect">
            <a:avLst/>
          </a:prstGeom>
          <a:noFill/>
          <a:ln w="9525">
            <a:noFill/>
            <a:miter lim="800000"/>
            <a:headEnd/>
            <a:tailEnd/>
          </a:ln>
        </p:spPr>
      </p:pic>
      <p:sp>
        <p:nvSpPr>
          <p:cNvPr id="3" name="Titre 2"/>
          <p:cNvSpPr>
            <a:spLocks noGrp="1"/>
          </p:cNvSpPr>
          <p:nvPr>
            <p:ph type="title" idx="4294967295"/>
          </p:nvPr>
        </p:nvSpPr>
        <p:spPr>
          <a:xfrm>
            <a:off x="251520" y="0"/>
            <a:ext cx="8496944" cy="1143000"/>
          </a:xfrm>
        </p:spPr>
        <p:txBody>
          <a:bodyPr rtlCol="0"/>
          <a:lstStyle/>
          <a:p>
            <a:pPr algn="r" eaLnBrk="1" hangingPunct="1">
              <a:defRPr/>
            </a:pPr>
            <a:r>
              <a:rPr lang="fr-FR" sz="2800" dirty="0" smtClean="0"/>
              <a:t>Retours d’expériences…</a:t>
            </a:r>
            <a:endParaRPr lang="fr-FR" sz="2800" dirty="0"/>
          </a:p>
        </p:txBody>
      </p:sp>
      <p:sp>
        <p:nvSpPr>
          <p:cNvPr id="69636" name="Rectangle 3"/>
          <p:cNvSpPr>
            <a:spLocks noChangeArrowheads="1"/>
          </p:cNvSpPr>
          <p:nvPr/>
        </p:nvSpPr>
        <p:spPr bwMode="auto">
          <a:xfrm>
            <a:off x="179388" y="981075"/>
            <a:ext cx="3671887" cy="1169988"/>
          </a:xfrm>
          <a:prstGeom prst="rect">
            <a:avLst/>
          </a:prstGeom>
          <a:noFill/>
          <a:ln w="9525">
            <a:noFill/>
            <a:miter lim="800000"/>
            <a:headEnd/>
            <a:tailEnd/>
          </a:ln>
        </p:spPr>
        <p:txBody>
          <a:bodyPr>
            <a:spAutoFit/>
          </a:bodyPr>
          <a:lstStyle/>
          <a:p>
            <a:r>
              <a:rPr lang="fr-FR" sz="1400"/>
              <a:t>Sylvie L. habite une maison de 240 m² habitables de l’Hérault. En juillet 2006, elle installe une éolienne haute de 18 mètres. </a:t>
            </a:r>
          </a:p>
          <a:p>
            <a:r>
              <a:rPr lang="fr-FR" sz="1400" b="1"/>
              <a:t>Motivation : </a:t>
            </a:r>
            <a:r>
              <a:rPr lang="fr-FR" sz="1400"/>
              <a:t>le plaisir visuel et la production d’électricité “verte”.</a:t>
            </a:r>
          </a:p>
        </p:txBody>
      </p:sp>
      <p:sp>
        <p:nvSpPr>
          <p:cNvPr id="5" name="Rectangle 4"/>
          <p:cNvSpPr/>
          <p:nvPr/>
        </p:nvSpPr>
        <p:spPr>
          <a:xfrm>
            <a:off x="250825" y="2349500"/>
            <a:ext cx="3529013" cy="27082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fr-FR" sz="1000" b="1" dirty="0"/>
              <a:t>Aspects techniques </a:t>
            </a:r>
          </a:p>
          <a:p>
            <a:pPr>
              <a:defRPr/>
            </a:pPr>
            <a:r>
              <a:rPr lang="fr-FR" sz="1000" dirty="0"/>
              <a:t>• Eolienne modèle : </a:t>
            </a:r>
            <a:r>
              <a:rPr lang="fr-FR" sz="1000" b="1" dirty="0"/>
              <a:t>AWP 3.6</a:t>
            </a:r>
          </a:p>
          <a:p>
            <a:pPr>
              <a:defRPr/>
            </a:pPr>
            <a:r>
              <a:rPr lang="fr-FR" sz="1000" dirty="0"/>
              <a:t>• Hauteur : 18 m </a:t>
            </a:r>
          </a:p>
          <a:p>
            <a:pPr>
              <a:defRPr/>
            </a:pPr>
            <a:r>
              <a:rPr lang="fr-FR" sz="1000" dirty="0"/>
              <a:t>• Diamètre de l’hélice : 3,60 m </a:t>
            </a:r>
          </a:p>
          <a:p>
            <a:pPr>
              <a:defRPr/>
            </a:pPr>
            <a:r>
              <a:rPr lang="fr-FR" sz="1000" dirty="0"/>
              <a:t>• Puissance nominale :  1200 W pour 11 m/s</a:t>
            </a:r>
          </a:p>
          <a:p>
            <a:pPr>
              <a:defRPr/>
            </a:pPr>
            <a:r>
              <a:rPr lang="fr-FR" sz="1000" dirty="0"/>
              <a:t>• Vitesse de démarrage : 3 m/s</a:t>
            </a:r>
          </a:p>
          <a:p>
            <a:pPr>
              <a:defRPr/>
            </a:pPr>
            <a:endParaRPr lang="fr-FR" sz="1000" dirty="0"/>
          </a:p>
          <a:p>
            <a:pPr>
              <a:defRPr/>
            </a:pPr>
            <a:r>
              <a:rPr lang="fr-FR" sz="1000" dirty="0"/>
              <a:t>•</a:t>
            </a:r>
            <a:r>
              <a:rPr lang="fr-FR" sz="1000" b="1" dirty="0"/>
              <a:t>Production : 1000 kWh/an</a:t>
            </a:r>
          </a:p>
          <a:p>
            <a:pPr>
              <a:buFont typeface="Arial" pitchFamily="34" charset="0"/>
              <a:buChar char="•"/>
              <a:defRPr/>
            </a:pPr>
            <a:r>
              <a:rPr lang="fr-FR" sz="1000" b="1" dirty="0"/>
              <a:t> Soit moins d’un quart des 4500 kWh consommés annuellement par le foyer</a:t>
            </a:r>
          </a:p>
          <a:p>
            <a:pPr>
              <a:defRPr/>
            </a:pPr>
            <a:endParaRPr lang="fr-FR" sz="1000" dirty="0"/>
          </a:p>
          <a:p>
            <a:pPr>
              <a:defRPr/>
            </a:pPr>
            <a:r>
              <a:rPr lang="fr-FR" sz="1000" b="1" dirty="0"/>
              <a:t>Aspects financiers </a:t>
            </a:r>
          </a:p>
          <a:p>
            <a:pPr>
              <a:defRPr/>
            </a:pPr>
            <a:r>
              <a:rPr lang="fr-FR" sz="1000" dirty="0"/>
              <a:t>• Dépenses totales : 13 400 €</a:t>
            </a:r>
          </a:p>
          <a:p>
            <a:pPr>
              <a:defRPr/>
            </a:pPr>
            <a:r>
              <a:rPr lang="fr-FR" sz="1000" dirty="0"/>
              <a:t>• Crédit d’impôt : 6 000 € +3 000 € Région Languedoc-Roussillon </a:t>
            </a:r>
          </a:p>
          <a:p>
            <a:pPr>
              <a:defRPr/>
            </a:pPr>
            <a:r>
              <a:rPr lang="fr-FR" sz="1000" dirty="0"/>
              <a:t>• Recette électrique 2008 : 20 € pour 240 kWh de surplus revendus</a:t>
            </a:r>
          </a:p>
        </p:txBody>
      </p:sp>
      <p:sp>
        <p:nvSpPr>
          <p:cNvPr id="6" name="Rectangle 5"/>
          <p:cNvSpPr/>
          <p:nvPr/>
        </p:nvSpPr>
        <p:spPr>
          <a:xfrm>
            <a:off x="250825" y="5516563"/>
            <a:ext cx="3529013" cy="1108075"/>
          </a:xfrm>
          <a:prstGeom prst="rect">
            <a:avLst/>
          </a:prstGeom>
          <a:solidFill>
            <a:schemeClr val="accent1">
              <a:lumMod val="20000"/>
              <a:lumOff val="80000"/>
            </a:schemeClr>
          </a:solidFill>
        </p:spPr>
        <p:txBody>
          <a:bodyPr>
            <a:spAutoFit/>
          </a:bodyPr>
          <a:lstStyle/>
          <a:p>
            <a:pPr>
              <a:defRPr/>
            </a:pPr>
            <a:r>
              <a:rPr lang="fr-FR" sz="1100" dirty="0"/>
              <a:t>[</a:t>
            </a:r>
            <a:r>
              <a:rPr lang="fr-FR" sz="1100" b="1" dirty="0"/>
              <a:t>AVIS D’EXPERTS] </a:t>
            </a:r>
          </a:p>
          <a:p>
            <a:pPr>
              <a:defRPr/>
            </a:pPr>
            <a:r>
              <a:rPr lang="fr-FR" sz="1100" b="1" dirty="0"/>
              <a:t>Le paysagiste </a:t>
            </a:r>
            <a:r>
              <a:rPr lang="fr-FR" sz="1100" dirty="0"/>
              <a:t>: le mât haubané est très peu visible. En revanche, le blanc pur des pales et du rotor impacte le voisinage. </a:t>
            </a:r>
          </a:p>
          <a:p>
            <a:pPr>
              <a:defRPr/>
            </a:pPr>
            <a:r>
              <a:rPr lang="fr-FR" sz="1100" b="1" dirty="0"/>
              <a:t>L’ingénieur </a:t>
            </a:r>
            <a:r>
              <a:rPr lang="fr-FR" sz="1100" dirty="0"/>
              <a:t>: L’éolienne produit peu, il faut un site avec du vent…</a:t>
            </a:r>
          </a:p>
        </p:txBody>
      </p:sp>
      <p:grpSp>
        <p:nvGrpSpPr>
          <p:cNvPr id="13" name="Groupe 12"/>
          <p:cNvGrpSpPr>
            <a:grpSpLocks/>
          </p:cNvGrpSpPr>
          <p:nvPr/>
        </p:nvGrpSpPr>
        <p:grpSpPr bwMode="auto">
          <a:xfrm>
            <a:off x="5076825" y="908050"/>
            <a:ext cx="3922713" cy="4964113"/>
            <a:chOff x="5076825" y="908050"/>
            <a:chExt cx="3922713" cy="4964113"/>
          </a:xfrm>
        </p:grpSpPr>
        <p:sp>
          <p:nvSpPr>
            <p:cNvPr id="69640" name="Rectangle 8"/>
            <p:cNvSpPr>
              <a:spLocks noChangeArrowheads="1"/>
            </p:cNvSpPr>
            <p:nvPr/>
          </p:nvSpPr>
          <p:spPr bwMode="auto">
            <a:xfrm>
              <a:off x="5076825" y="908050"/>
              <a:ext cx="3922713" cy="1385888"/>
            </a:xfrm>
            <a:prstGeom prst="rect">
              <a:avLst/>
            </a:prstGeom>
            <a:noFill/>
            <a:ln w="9525">
              <a:noFill/>
              <a:miter lim="800000"/>
              <a:headEnd/>
              <a:tailEnd/>
            </a:ln>
          </p:spPr>
          <p:txBody>
            <a:bodyPr>
              <a:spAutoFit/>
            </a:bodyPr>
            <a:lstStyle/>
            <a:p>
              <a:r>
                <a:rPr lang="fr-FR" sz="1400"/>
                <a:t>Robert L. installe en juillet 2005 sur un mât de 24m, le même aérogénérateur AWP 3.6 sur un site de Dordogne à Lacropte.</a:t>
              </a:r>
            </a:p>
            <a:p>
              <a:r>
                <a:rPr lang="fr-FR" sz="1400" b="1"/>
                <a:t>Son objectif </a:t>
              </a:r>
              <a:r>
                <a:rPr lang="fr-FR" sz="1400"/>
                <a:t>: « alléger la facture d’électricité de mon habitation de 250 m2 consommant 8000 kWh/an » </a:t>
              </a:r>
            </a:p>
          </p:txBody>
        </p:sp>
        <p:sp>
          <p:nvSpPr>
            <p:cNvPr id="11" name="Rectangle 10"/>
            <p:cNvSpPr/>
            <p:nvPr/>
          </p:nvSpPr>
          <p:spPr>
            <a:xfrm>
              <a:off x="5724525" y="2420938"/>
              <a:ext cx="3240088" cy="20923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fr-FR" sz="1000" b="1" dirty="0"/>
                <a:t>Aspects techniques </a:t>
              </a:r>
            </a:p>
            <a:p>
              <a:pPr>
                <a:buFont typeface="Arial" pitchFamily="34" charset="0"/>
                <a:buChar char="•"/>
                <a:defRPr/>
              </a:pPr>
              <a:r>
                <a:rPr lang="fr-FR" sz="1000" dirty="0"/>
                <a:t> Eolienne modèle : </a:t>
              </a:r>
              <a:r>
                <a:rPr lang="fr-FR" sz="1000" b="1" dirty="0"/>
                <a:t>AWP 3.6 </a:t>
              </a:r>
            </a:p>
            <a:p>
              <a:pPr>
                <a:buFont typeface="Arial" pitchFamily="34" charset="0"/>
                <a:buChar char="•"/>
                <a:defRPr/>
              </a:pPr>
              <a:r>
                <a:rPr lang="fr-FR" sz="1000" dirty="0"/>
                <a:t> Hauteur : 24 m</a:t>
              </a:r>
            </a:p>
            <a:p>
              <a:pPr>
                <a:buFont typeface="Arial" pitchFamily="34" charset="0"/>
                <a:buChar char="•"/>
                <a:defRPr/>
              </a:pPr>
              <a:endParaRPr lang="fr-FR" sz="1000" b="1" dirty="0"/>
            </a:p>
            <a:p>
              <a:pPr>
                <a:buFont typeface="Arial" pitchFamily="34" charset="0"/>
                <a:buChar char="•"/>
                <a:defRPr/>
              </a:pPr>
              <a:r>
                <a:rPr lang="fr-FR" sz="1000" dirty="0"/>
                <a:t> </a:t>
              </a:r>
              <a:r>
                <a:rPr lang="fr-FR" sz="1000" b="1" dirty="0"/>
                <a:t>Production : 700 kWh/an,</a:t>
              </a:r>
            </a:p>
            <a:p>
              <a:pPr>
                <a:buFont typeface="Arial" pitchFamily="34" charset="0"/>
                <a:buChar char="•"/>
                <a:defRPr/>
              </a:pPr>
              <a:r>
                <a:rPr lang="fr-FR" sz="1000" b="1" dirty="0"/>
                <a:t> Soit à peine 1/10 de la consommation de l’habitation</a:t>
              </a:r>
              <a:r>
                <a:rPr lang="fr-FR" sz="1000" dirty="0"/>
                <a:t>. En cause : des vents trop irréguliers, 50 % sont inférieurs à 3 m/s.</a:t>
              </a:r>
            </a:p>
            <a:p>
              <a:pPr>
                <a:buFont typeface="Arial" pitchFamily="34" charset="0"/>
                <a:buChar char="•"/>
                <a:defRPr/>
              </a:pPr>
              <a:endParaRPr lang="fr-FR" sz="1000" dirty="0"/>
            </a:p>
            <a:p>
              <a:pPr>
                <a:defRPr/>
              </a:pPr>
              <a:r>
                <a:rPr lang="fr-FR" sz="1000" b="1" dirty="0"/>
                <a:t>Aspects financiers </a:t>
              </a:r>
            </a:p>
            <a:p>
              <a:pPr>
                <a:buFont typeface="Arial" pitchFamily="34" charset="0"/>
                <a:buChar char="•"/>
                <a:defRPr/>
              </a:pPr>
              <a:r>
                <a:rPr lang="fr-FR" sz="1000" dirty="0"/>
                <a:t> Coût : 17 000 € avec une garantie de deux ans. </a:t>
              </a:r>
            </a:p>
            <a:p>
              <a:pPr>
                <a:buFont typeface="Arial" pitchFamily="34" charset="0"/>
                <a:buChar char="•"/>
                <a:defRPr/>
              </a:pPr>
              <a:r>
                <a:rPr lang="fr-FR" sz="1000" dirty="0"/>
                <a:t> Crédit d’impôt de 3 200 €, mais d’aucune aide régionale. </a:t>
              </a:r>
            </a:p>
          </p:txBody>
        </p:sp>
        <p:sp>
          <p:nvSpPr>
            <p:cNvPr id="12" name="Rectangle 11"/>
            <p:cNvSpPr/>
            <p:nvPr/>
          </p:nvSpPr>
          <p:spPr>
            <a:xfrm>
              <a:off x="5724525" y="4933950"/>
              <a:ext cx="3240088" cy="938213"/>
            </a:xfrm>
            <a:prstGeom prst="rect">
              <a:avLst/>
            </a:prstGeom>
            <a:solidFill>
              <a:schemeClr val="accent1">
                <a:lumMod val="20000"/>
                <a:lumOff val="80000"/>
              </a:schemeClr>
            </a:solidFill>
            <a:ln>
              <a:noFill/>
            </a:ln>
          </p:spPr>
          <p:txBody>
            <a:bodyPr>
              <a:spAutoFit/>
            </a:bodyPr>
            <a:lstStyle/>
            <a:p>
              <a:pPr>
                <a:defRPr/>
              </a:pPr>
              <a:r>
                <a:rPr lang="fr-FR" sz="1100" dirty="0"/>
                <a:t>[</a:t>
              </a:r>
              <a:r>
                <a:rPr lang="fr-FR" sz="1100" b="1" dirty="0"/>
                <a:t>AVIS D’EXPERTS]</a:t>
              </a:r>
            </a:p>
            <a:p>
              <a:pPr>
                <a:defRPr/>
              </a:pPr>
              <a:r>
                <a:rPr lang="fr-FR" sz="1100" b="1" dirty="0"/>
                <a:t>L’ingénieur : </a:t>
              </a:r>
              <a:r>
                <a:rPr lang="fr-FR" sz="1100" dirty="0"/>
                <a:t>la zone n’est visiblement pas assez ventée. Quant à la valorisation de l’électricité pour du chauffage, c’est un peu aberrant sur le plan énergétique. </a:t>
              </a:r>
            </a:p>
          </p:txBody>
        </p:sp>
      </p:grpSp>
      <p:sp>
        <p:nvSpPr>
          <p:cNvPr id="69643" name="Rectangle 12"/>
          <p:cNvSpPr>
            <a:spLocks noChangeArrowheads="1"/>
          </p:cNvSpPr>
          <p:nvPr/>
        </p:nvSpPr>
        <p:spPr bwMode="auto">
          <a:xfrm>
            <a:off x="6264275" y="6524625"/>
            <a:ext cx="2879725" cy="215900"/>
          </a:xfrm>
          <a:prstGeom prst="rect">
            <a:avLst/>
          </a:prstGeom>
          <a:noFill/>
          <a:ln w="9525">
            <a:noFill/>
            <a:miter lim="800000"/>
            <a:headEnd/>
            <a:tailEnd/>
          </a:ln>
        </p:spPr>
        <p:txBody>
          <a:bodyPr>
            <a:spAutoFit/>
          </a:bodyPr>
          <a:lstStyle/>
          <a:p>
            <a:r>
              <a:rPr lang="en-US" sz="800" b="1" i="1"/>
              <a:t>Plus d’info </a:t>
            </a:r>
            <a:r>
              <a:rPr lang="en-US" sz="800" i="1"/>
              <a:t>… Le guide, ADEME et P</a:t>
            </a:r>
            <a:r>
              <a:rPr lang="fr-FR" sz="800" i="1"/>
              <a:t>ôle Energies11 </a:t>
            </a:r>
            <a:r>
              <a:rPr lang="en-US" sz="800" i="1"/>
              <a:t>[10]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cstate="print"/>
          <a:srcRect l="12500" t="16779" r="51772" b="11610"/>
          <a:stretch>
            <a:fillRect/>
          </a:stretch>
        </p:blipFill>
        <p:spPr bwMode="auto">
          <a:xfrm>
            <a:off x="3203575" y="1773238"/>
            <a:ext cx="3054350" cy="4895850"/>
          </a:xfrm>
          <a:prstGeom prst="rect">
            <a:avLst/>
          </a:prstGeom>
          <a:noFill/>
          <a:ln w="9525">
            <a:noFill/>
            <a:miter lim="800000"/>
            <a:headEnd/>
            <a:tailEnd/>
          </a:ln>
        </p:spPr>
      </p:pic>
      <p:sp>
        <p:nvSpPr>
          <p:cNvPr id="3" name="Titre 2"/>
          <p:cNvSpPr>
            <a:spLocks noGrp="1"/>
          </p:cNvSpPr>
          <p:nvPr>
            <p:ph type="title" idx="4294967295"/>
          </p:nvPr>
        </p:nvSpPr>
        <p:spPr>
          <a:xfrm>
            <a:off x="251520" y="0"/>
            <a:ext cx="8568952" cy="1143000"/>
          </a:xfrm>
        </p:spPr>
        <p:txBody>
          <a:bodyPr rtlCol="0"/>
          <a:lstStyle/>
          <a:p>
            <a:pPr algn="r" eaLnBrk="1" hangingPunct="1">
              <a:defRPr/>
            </a:pPr>
            <a:r>
              <a:rPr lang="fr-FR" sz="2800" dirty="0" smtClean="0"/>
              <a:t>Retours d’expériences…</a:t>
            </a:r>
            <a:endParaRPr lang="fr-FR" sz="2800" dirty="0"/>
          </a:p>
        </p:txBody>
      </p:sp>
      <p:sp>
        <p:nvSpPr>
          <p:cNvPr id="70660" name="Rectangle 3"/>
          <p:cNvSpPr>
            <a:spLocks noChangeArrowheads="1"/>
          </p:cNvSpPr>
          <p:nvPr/>
        </p:nvSpPr>
        <p:spPr bwMode="auto">
          <a:xfrm>
            <a:off x="179388" y="765175"/>
            <a:ext cx="5976937" cy="738188"/>
          </a:xfrm>
          <a:prstGeom prst="rect">
            <a:avLst/>
          </a:prstGeom>
          <a:noFill/>
          <a:ln w="9525">
            <a:noFill/>
            <a:miter lim="800000"/>
            <a:headEnd/>
            <a:tailEnd/>
          </a:ln>
        </p:spPr>
        <p:txBody>
          <a:bodyPr>
            <a:spAutoFit/>
          </a:bodyPr>
          <a:lstStyle/>
          <a:p>
            <a:r>
              <a:rPr lang="fr-FR" sz="1400"/>
              <a:t>Les Soyez vivent dans une maison de 250 m² à Courset (Pas-de-Calais). En 2007, ils implantent une Eoltec de 6 kW à 24 m de haut. </a:t>
            </a:r>
          </a:p>
          <a:p>
            <a:r>
              <a:rPr lang="fr-FR" sz="1400" b="1"/>
              <a:t>Objectifs </a:t>
            </a:r>
            <a:r>
              <a:rPr lang="fr-FR" sz="1400"/>
              <a:t>: réduire leur consommation de fuel.</a:t>
            </a:r>
          </a:p>
        </p:txBody>
      </p:sp>
      <p:sp>
        <p:nvSpPr>
          <p:cNvPr id="5" name="Rectangle 4"/>
          <p:cNvSpPr/>
          <p:nvPr/>
        </p:nvSpPr>
        <p:spPr>
          <a:xfrm>
            <a:off x="250825" y="1844675"/>
            <a:ext cx="3529013" cy="30162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fr-FR" sz="1000" b="1" dirty="0"/>
              <a:t>Aspects techniques </a:t>
            </a:r>
          </a:p>
          <a:p>
            <a:pPr>
              <a:buFont typeface="Arial" pitchFamily="34" charset="0"/>
              <a:buChar char="•"/>
              <a:defRPr/>
            </a:pPr>
            <a:r>
              <a:rPr lang="fr-FR" sz="1000" dirty="0"/>
              <a:t> Modèle : </a:t>
            </a:r>
            <a:r>
              <a:rPr lang="fr-FR" sz="1000" dirty="0" err="1"/>
              <a:t>Eoltec</a:t>
            </a:r>
            <a:r>
              <a:rPr lang="fr-FR" sz="1000" dirty="0"/>
              <a:t> </a:t>
            </a:r>
            <a:r>
              <a:rPr lang="fr-FR" sz="1000" dirty="0" err="1"/>
              <a:t>Scirocco</a:t>
            </a:r>
            <a:r>
              <a:rPr lang="fr-FR" sz="1000" dirty="0"/>
              <a:t> bipale </a:t>
            </a:r>
          </a:p>
          <a:p>
            <a:pPr>
              <a:buFont typeface="Arial" pitchFamily="34" charset="0"/>
              <a:buChar char="•"/>
              <a:defRPr/>
            </a:pPr>
            <a:r>
              <a:rPr lang="fr-FR" sz="1000" dirty="0"/>
              <a:t> Hauteur : 24 m </a:t>
            </a:r>
          </a:p>
          <a:p>
            <a:pPr>
              <a:buFont typeface="Arial" pitchFamily="34" charset="0"/>
              <a:buChar char="•"/>
              <a:defRPr/>
            </a:pPr>
            <a:r>
              <a:rPr lang="fr-FR" sz="1000" dirty="0"/>
              <a:t> Diamètre de l’hélice : 5,60 m </a:t>
            </a:r>
          </a:p>
          <a:p>
            <a:pPr>
              <a:buFont typeface="Arial" pitchFamily="34" charset="0"/>
              <a:buChar char="•"/>
              <a:defRPr/>
            </a:pPr>
            <a:r>
              <a:rPr lang="fr-FR" sz="1000" dirty="0"/>
              <a:t> Puissance nominale :   6 kW pour un vent de 12 m/s</a:t>
            </a:r>
          </a:p>
          <a:p>
            <a:pPr>
              <a:buFont typeface="Arial" pitchFamily="34" charset="0"/>
              <a:buChar char="•"/>
              <a:defRPr/>
            </a:pPr>
            <a:r>
              <a:rPr lang="fr-FR" sz="1000" dirty="0"/>
              <a:t> Vitesse de démarrage : 3 m/s</a:t>
            </a:r>
          </a:p>
          <a:p>
            <a:pPr>
              <a:buFont typeface="Arial" pitchFamily="34" charset="0"/>
              <a:buChar char="•"/>
              <a:defRPr/>
            </a:pPr>
            <a:endParaRPr lang="fr-FR" sz="1000" dirty="0"/>
          </a:p>
          <a:p>
            <a:pPr>
              <a:buFont typeface="Arial" pitchFamily="34" charset="0"/>
              <a:buChar char="•"/>
              <a:defRPr/>
            </a:pPr>
            <a:r>
              <a:rPr lang="fr-FR" sz="1000" b="1" dirty="0"/>
              <a:t> Production : estimée  à environ 6 000 kWh,  ce qui représente 100 % de la consommation électrique du foyer en 2009. </a:t>
            </a:r>
            <a:endParaRPr lang="fr-FR" sz="1000" dirty="0"/>
          </a:p>
          <a:p>
            <a:pPr>
              <a:defRPr/>
            </a:pPr>
            <a:endParaRPr lang="fr-FR" sz="1000" b="1" dirty="0"/>
          </a:p>
          <a:p>
            <a:pPr>
              <a:defRPr/>
            </a:pPr>
            <a:r>
              <a:rPr lang="fr-FR" sz="1000" b="1" dirty="0"/>
              <a:t>Aspects financiers </a:t>
            </a:r>
            <a:endParaRPr lang="fr-FR" sz="1000" dirty="0"/>
          </a:p>
          <a:p>
            <a:pPr>
              <a:buFont typeface="Arial" pitchFamily="34" charset="0"/>
              <a:buChar char="•"/>
              <a:defRPr/>
            </a:pPr>
            <a:r>
              <a:rPr lang="fr-FR" sz="1000" dirty="0"/>
              <a:t> Dépenses totales : 36 896,97 € </a:t>
            </a:r>
          </a:p>
          <a:p>
            <a:pPr>
              <a:buFont typeface="Arial" pitchFamily="34" charset="0"/>
              <a:buChar char="•"/>
              <a:defRPr/>
            </a:pPr>
            <a:r>
              <a:rPr lang="fr-FR" sz="1000" dirty="0"/>
              <a:t> Crédit d’impôt : 50 % sur le matériel, plafonné  à 9000 € •</a:t>
            </a:r>
          </a:p>
          <a:p>
            <a:pPr>
              <a:buFont typeface="Arial" pitchFamily="34" charset="0"/>
              <a:buChar char="•"/>
              <a:defRPr/>
            </a:pPr>
            <a:r>
              <a:rPr lang="fr-FR" sz="1000" dirty="0"/>
              <a:t> Subvention : aucune </a:t>
            </a:r>
          </a:p>
          <a:p>
            <a:pPr>
              <a:buFont typeface="Arial" pitchFamily="34" charset="0"/>
              <a:buChar char="•"/>
              <a:defRPr/>
            </a:pPr>
            <a:r>
              <a:rPr lang="fr-FR" sz="1000" dirty="0"/>
              <a:t> Recette électrique annuelle estimée à 164 €</a:t>
            </a:r>
          </a:p>
          <a:p>
            <a:pPr>
              <a:buFont typeface="Arial" pitchFamily="34" charset="0"/>
              <a:buChar char="•"/>
              <a:defRPr/>
            </a:pPr>
            <a:r>
              <a:rPr lang="fr-FR" sz="1000" dirty="0"/>
              <a:t> Temps de retour estimé : environ 15 ans •</a:t>
            </a:r>
          </a:p>
          <a:p>
            <a:pPr>
              <a:buFont typeface="Arial" pitchFamily="34" charset="0"/>
              <a:buChar char="•"/>
              <a:defRPr/>
            </a:pPr>
            <a:endParaRPr lang="fr-FR" sz="1000" dirty="0"/>
          </a:p>
        </p:txBody>
      </p:sp>
      <p:sp>
        <p:nvSpPr>
          <p:cNvPr id="6" name="Rectangle 5"/>
          <p:cNvSpPr/>
          <p:nvPr/>
        </p:nvSpPr>
        <p:spPr>
          <a:xfrm>
            <a:off x="250825" y="5157788"/>
            <a:ext cx="3529013" cy="1276350"/>
          </a:xfrm>
          <a:prstGeom prst="rect">
            <a:avLst/>
          </a:prstGeom>
          <a:solidFill>
            <a:schemeClr val="accent1">
              <a:lumMod val="20000"/>
              <a:lumOff val="80000"/>
            </a:schemeClr>
          </a:solidFill>
        </p:spPr>
        <p:txBody>
          <a:bodyPr>
            <a:spAutoFit/>
          </a:bodyPr>
          <a:lstStyle/>
          <a:p>
            <a:pPr>
              <a:defRPr/>
            </a:pPr>
            <a:r>
              <a:rPr lang="fr-FR" sz="1100" dirty="0"/>
              <a:t>[</a:t>
            </a:r>
            <a:r>
              <a:rPr lang="fr-FR" sz="1100" b="1" dirty="0"/>
              <a:t>AVIS D’EXPERTS] </a:t>
            </a:r>
          </a:p>
          <a:p>
            <a:pPr>
              <a:defRPr/>
            </a:pPr>
            <a:r>
              <a:rPr lang="fr-FR" sz="1100" b="1" dirty="0"/>
              <a:t>Le paysagiste </a:t>
            </a:r>
            <a:r>
              <a:rPr lang="fr-FR" sz="1100" dirty="0"/>
              <a:t>: L’émergence visuelle de l’éolienne est partiellement affaiblie par les boisements périphériques Mais la couleur jaune du rotor et du gouvernail rend finalement l’éolienne repérable. </a:t>
            </a:r>
            <a:r>
              <a:rPr lang="fr-FR" sz="1100" b="1" dirty="0"/>
              <a:t>L’ingénieur </a:t>
            </a:r>
            <a:r>
              <a:rPr lang="fr-FR" sz="1100" dirty="0"/>
              <a:t>: La production est faible, l’éolienne n’est pas assez dégagée malgré un mât à 24 m.</a:t>
            </a:r>
          </a:p>
        </p:txBody>
      </p:sp>
      <p:sp>
        <p:nvSpPr>
          <p:cNvPr id="70663" name="Rectangle 12"/>
          <p:cNvSpPr>
            <a:spLocks noChangeArrowheads="1"/>
          </p:cNvSpPr>
          <p:nvPr/>
        </p:nvSpPr>
        <p:spPr bwMode="auto">
          <a:xfrm>
            <a:off x="6264275" y="6524625"/>
            <a:ext cx="2879725" cy="215900"/>
          </a:xfrm>
          <a:prstGeom prst="rect">
            <a:avLst/>
          </a:prstGeom>
          <a:noFill/>
          <a:ln w="9525">
            <a:noFill/>
            <a:miter lim="800000"/>
            <a:headEnd/>
            <a:tailEnd/>
          </a:ln>
        </p:spPr>
        <p:txBody>
          <a:bodyPr>
            <a:spAutoFit/>
          </a:bodyPr>
          <a:lstStyle/>
          <a:p>
            <a:r>
              <a:rPr lang="en-US" sz="800" b="1" i="1"/>
              <a:t>Plus d’info </a:t>
            </a:r>
            <a:r>
              <a:rPr lang="en-US" sz="800" i="1"/>
              <a:t>… Le guide, ADEME et P</a:t>
            </a:r>
            <a:r>
              <a:rPr lang="fr-FR" sz="800" i="1"/>
              <a:t>ôle Energies11 </a:t>
            </a:r>
            <a:r>
              <a:rPr lang="en-US" sz="800" i="1"/>
              <a:t>[10] </a:t>
            </a:r>
          </a:p>
        </p:txBody>
      </p:sp>
      <p:pic>
        <p:nvPicPr>
          <p:cNvPr id="70664" name="Picture 4"/>
          <p:cNvPicPr>
            <a:picLocks noChangeAspect="1" noChangeArrowheads="1"/>
          </p:cNvPicPr>
          <p:nvPr/>
        </p:nvPicPr>
        <p:blipFill>
          <a:blip r:embed="rId3" cstate="print"/>
          <a:srcRect l="52264" t="18176" r="18204" b="17593"/>
          <a:stretch>
            <a:fillRect/>
          </a:stretch>
        </p:blipFill>
        <p:spPr bwMode="auto">
          <a:xfrm>
            <a:off x="6372225" y="908050"/>
            <a:ext cx="2606675" cy="4537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l="2063" t="20390" r="36513" b="10950"/>
          <a:stretch>
            <a:fillRect/>
          </a:stretch>
        </p:blipFill>
        <p:spPr bwMode="auto">
          <a:xfrm>
            <a:off x="3794125" y="1052513"/>
            <a:ext cx="5314950" cy="4752975"/>
          </a:xfrm>
          <a:prstGeom prst="rect">
            <a:avLst/>
          </a:prstGeom>
          <a:noFill/>
          <a:ln w="9525">
            <a:noFill/>
            <a:miter lim="800000"/>
            <a:headEnd/>
            <a:tailEnd/>
          </a:ln>
        </p:spPr>
      </p:pic>
      <p:sp>
        <p:nvSpPr>
          <p:cNvPr id="3" name="Titre 2"/>
          <p:cNvSpPr>
            <a:spLocks noGrp="1"/>
          </p:cNvSpPr>
          <p:nvPr>
            <p:ph type="title" idx="4294967295"/>
          </p:nvPr>
        </p:nvSpPr>
        <p:spPr>
          <a:xfrm>
            <a:off x="257870" y="6350"/>
            <a:ext cx="8568952" cy="1143000"/>
          </a:xfrm>
        </p:spPr>
        <p:txBody>
          <a:bodyPr rtlCol="0"/>
          <a:lstStyle/>
          <a:p>
            <a:pPr algn="r" eaLnBrk="1" hangingPunct="1">
              <a:defRPr/>
            </a:pPr>
            <a:r>
              <a:rPr lang="fr-FR" sz="2800" dirty="0" smtClean="0"/>
              <a:t>Retours d’expériences…</a:t>
            </a:r>
            <a:endParaRPr lang="fr-FR" sz="2800" dirty="0"/>
          </a:p>
        </p:txBody>
      </p:sp>
      <p:sp>
        <p:nvSpPr>
          <p:cNvPr id="71684" name="Rectangle 8"/>
          <p:cNvSpPr>
            <a:spLocks noChangeArrowheads="1"/>
          </p:cNvSpPr>
          <p:nvPr/>
        </p:nvSpPr>
        <p:spPr bwMode="auto">
          <a:xfrm>
            <a:off x="179388" y="1108075"/>
            <a:ext cx="3600450" cy="1600200"/>
          </a:xfrm>
          <a:prstGeom prst="rect">
            <a:avLst/>
          </a:prstGeom>
          <a:noFill/>
          <a:ln w="9525">
            <a:noFill/>
            <a:miter lim="800000"/>
            <a:headEnd/>
            <a:tailEnd/>
          </a:ln>
        </p:spPr>
        <p:txBody>
          <a:bodyPr>
            <a:spAutoFit/>
          </a:bodyPr>
          <a:lstStyle/>
          <a:p>
            <a:r>
              <a:rPr lang="fr-FR" sz="1400"/>
              <a:t>Depuis 2007, Soizic et David C. gèrent une ferme auberge sur la petite île bretonne de Quéménès. Une Proven de 2,5 kW et 70 m² de panneaux photovoltaïques couvrent les besoins en électricité. </a:t>
            </a:r>
          </a:p>
          <a:p>
            <a:r>
              <a:rPr lang="fr-FR" sz="1400" b="1"/>
              <a:t>Objectif : </a:t>
            </a:r>
            <a:r>
              <a:rPr lang="fr-FR" sz="1400"/>
              <a:t>Une éolienne pour électrifier une île isolée. </a:t>
            </a:r>
          </a:p>
        </p:txBody>
      </p:sp>
      <p:sp>
        <p:nvSpPr>
          <p:cNvPr id="11" name="Rectangle 10"/>
          <p:cNvSpPr/>
          <p:nvPr/>
        </p:nvSpPr>
        <p:spPr>
          <a:xfrm>
            <a:off x="250825" y="3282950"/>
            <a:ext cx="3241675" cy="31702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fr-FR" sz="1000" b="1" dirty="0"/>
              <a:t>Aspects techniques </a:t>
            </a:r>
          </a:p>
          <a:p>
            <a:pPr>
              <a:buFont typeface="Arial" pitchFamily="34" charset="0"/>
              <a:buChar char="•"/>
              <a:defRPr/>
            </a:pPr>
            <a:r>
              <a:rPr lang="fr-FR" sz="1000" dirty="0"/>
              <a:t> Eolienne modèle : </a:t>
            </a:r>
            <a:r>
              <a:rPr lang="fr-FR" sz="1000" dirty="0" err="1"/>
              <a:t>Proven</a:t>
            </a:r>
            <a:r>
              <a:rPr lang="fr-FR" sz="1000" dirty="0"/>
              <a:t> Wt2500 tripale (Ecosse) </a:t>
            </a:r>
          </a:p>
          <a:p>
            <a:pPr>
              <a:buFont typeface="Arial" pitchFamily="34" charset="0"/>
              <a:buChar char="•"/>
              <a:defRPr/>
            </a:pPr>
            <a:r>
              <a:rPr lang="fr-FR" sz="1000" dirty="0"/>
              <a:t> Hauteur : 9 m </a:t>
            </a:r>
          </a:p>
          <a:p>
            <a:pPr>
              <a:buFont typeface="Arial" pitchFamily="34" charset="0"/>
              <a:buChar char="•"/>
              <a:defRPr/>
            </a:pPr>
            <a:r>
              <a:rPr lang="fr-FR" sz="1000" dirty="0"/>
              <a:t> Diamètre de l’hélice : 3,50 m </a:t>
            </a:r>
          </a:p>
          <a:p>
            <a:pPr>
              <a:buFont typeface="Arial" pitchFamily="34" charset="0"/>
              <a:buChar char="•"/>
              <a:defRPr/>
            </a:pPr>
            <a:r>
              <a:rPr lang="fr-FR" sz="1000" dirty="0"/>
              <a:t> Puissance nominale : 2,5 kW à 12 m/s</a:t>
            </a:r>
          </a:p>
          <a:p>
            <a:pPr>
              <a:buFont typeface="Arial" pitchFamily="34" charset="0"/>
              <a:buChar char="•"/>
              <a:defRPr/>
            </a:pPr>
            <a:r>
              <a:rPr lang="fr-FR" sz="1000" dirty="0"/>
              <a:t> Vitesse de démarrage : 3,5 m/s</a:t>
            </a:r>
          </a:p>
          <a:p>
            <a:pPr>
              <a:buFont typeface="Arial" pitchFamily="34" charset="0"/>
              <a:buChar char="•"/>
              <a:defRPr/>
            </a:pPr>
            <a:r>
              <a:rPr lang="fr-FR" sz="1000" dirty="0"/>
              <a:t> Vitesse maximum : 65 m/s</a:t>
            </a:r>
          </a:p>
          <a:p>
            <a:pPr>
              <a:buFont typeface="Arial" pitchFamily="34" charset="0"/>
              <a:buChar char="•"/>
              <a:defRPr/>
            </a:pPr>
            <a:endParaRPr lang="fr-FR" sz="1000" b="1" dirty="0"/>
          </a:p>
          <a:p>
            <a:pPr>
              <a:buFont typeface="Arial" pitchFamily="34" charset="0"/>
              <a:buChar char="•"/>
              <a:defRPr/>
            </a:pPr>
            <a:r>
              <a:rPr lang="fr-FR" sz="1000" dirty="0"/>
              <a:t> </a:t>
            </a:r>
            <a:r>
              <a:rPr lang="fr-FR" sz="1000" b="1" dirty="0"/>
              <a:t>Production : plus de 4 500 kWh  en 2008</a:t>
            </a:r>
          </a:p>
          <a:p>
            <a:pPr>
              <a:buFont typeface="Arial" pitchFamily="34" charset="0"/>
              <a:buChar char="•"/>
              <a:defRPr/>
            </a:pPr>
            <a:r>
              <a:rPr lang="fr-FR" sz="1000" b="1" dirty="0"/>
              <a:t> Soit 100%  de la consommation quotidienne des usages prioritaires estimée  4 000 kWh/ an</a:t>
            </a:r>
            <a:endParaRPr lang="fr-FR" sz="1000" dirty="0"/>
          </a:p>
          <a:p>
            <a:pPr>
              <a:buFont typeface="Arial" pitchFamily="34" charset="0"/>
              <a:buChar char="•"/>
              <a:defRPr/>
            </a:pPr>
            <a:endParaRPr lang="fr-FR" sz="1000" dirty="0"/>
          </a:p>
          <a:p>
            <a:pPr>
              <a:defRPr/>
            </a:pPr>
            <a:r>
              <a:rPr lang="fr-FR" sz="1000" b="1" dirty="0"/>
              <a:t>Aspects financiers </a:t>
            </a:r>
          </a:p>
          <a:p>
            <a:pPr>
              <a:buFont typeface="Arial" pitchFamily="34" charset="0"/>
              <a:buChar char="•"/>
              <a:defRPr/>
            </a:pPr>
            <a:r>
              <a:rPr lang="fr-FR" sz="1000" dirty="0"/>
              <a:t> Eolienne (mât, installation, raccord) : 30 513 € </a:t>
            </a:r>
          </a:p>
          <a:p>
            <a:pPr>
              <a:buFont typeface="Arial" pitchFamily="34" charset="0"/>
              <a:buChar char="•"/>
              <a:defRPr/>
            </a:pPr>
            <a:r>
              <a:rPr lang="fr-FR" sz="1000" dirty="0"/>
              <a:t> Garantie éolienne : 5 ans pour 1 600 € </a:t>
            </a:r>
            <a:r>
              <a:rPr lang="fr-FR" sz="1000" dirty="0" err="1"/>
              <a:t>H.t</a:t>
            </a:r>
            <a:r>
              <a:rPr lang="fr-FR" sz="1000" dirty="0"/>
              <a:t>.</a:t>
            </a:r>
          </a:p>
          <a:p>
            <a:pPr>
              <a:buFont typeface="Arial" pitchFamily="34" charset="0"/>
              <a:buChar char="•"/>
              <a:defRPr/>
            </a:pPr>
            <a:r>
              <a:rPr lang="fr-FR" sz="1000" dirty="0"/>
              <a:t> Subvention : coût total pris en charge par l’</a:t>
            </a:r>
            <a:r>
              <a:rPr lang="fr-FR" sz="1000" dirty="0" err="1"/>
              <a:t>Ademe</a:t>
            </a:r>
            <a:r>
              <a:rPr lang="fr-FR" sz="1000" dirty="0"/>
              <a:t>   (25%), le Conservatoire du littoral (25%),  la Fondation EDF (25%) et la région Bretagne (25%). </a:t>
            </a:r>
          </a:p>
        </p:txBody>
      </p:sp>
      <p:sp>
        <p:nvSpPr>
          <p:cNvPr id="12" name="Rectangle 11"/>
          <p:cNvSpPr/>
          <p:nvPr/>
        </p:nvSpPr>
        <p:spPr>
          <a:xfrm>
            <a:off x="3708400" y="5818188"/>
            <a:ext cx="3240088" cy="706437"/>
          </a:xfrm>
          <a:prstGeom prst="rect">
            <a:avLst/>
          </a:prstGeom>
          <a:solidFill>
            <a:schemeClr val="accent1">
              <a:lumMod val="20000"/>
              <a:lumOff val="80000"/>
            </a:schemeClr>
          </a:solidFill>
          <a:ln>
            <a:noFill/>
          </a:ln>
        </p:spPr>
        <p:txBody>
          <a:bodyPr>
            <a:spAutoFit/>
          </a:bodyPr>
          <a:lstStyle/>
          <a:p>
            <a:pPr>
              <a:defRPr/>
            </a:pPr>
            <a:r>
              <a:rPr lang="fr-FR" sz="1000" dirty="0"/>
              <a:t>[</a:t>
            </a:r>
            <a:r>
              <a:rPr lang="fr-FR" sz="1000" b="1" dirty="0"/>
              <a:t>AVIS D’EXPERTS]</a:t>
            </a:r>
          </a:p>
          <a:p>
            <a:pPr>
              <a:defRPr/>
            </a:pPr>
            <a:r>
              <a:rPr lang="fr-FR" sz="1000" b="1" dirty="0"/>
              <a:t> Le paysagiste : </a:t>
            </a:r>
            <a:r>
              <a:rPr lang="fr-FR" sz="1000" dirty="0"/>
              <a:t>Sous certains angles, la faible hauteur du mât est partiellement absorbée grâce à la présence immédiate de constructions. </a:t>
            </a:r>
          </a:p>
        </p:txBody>
      </p:sp>
      <p:sp>
        <p:nvSpPr>
          <p:cNvPr id="71687" name="Rectangle 12"/>
          <p:cNvSpPr>
            <a:spLocks noChangeArrowheads="1"/>
          </p:cNvSpPr>
          <p:nvPr/>
        </p:nvSpPr>
        <p:spPr bwMode="auto">
          <a:xfrm>
            <a:off x="6264275" y="6524625"/>
            <a:ext cx="2879725" cy="215900"/>
          </a:xfrm>
          <a:prstGeom prst="rect">
            <a:avLst/>
          </a:prstGeom>
          <a:noFill/>
          <a:ln w="9525">
            <a:noFill/>
            <a:miter lim="800000"/>
            <a:headEnd/>
            <a:tailEnd/>
          </a:ln>
        </p:spPr>
        <p:txBody>
          <a:bodyPr>
            <a:spAutoFit/>
          </a:bodyPr>
          <a:lstStyle/>
          <a:p>
            <a:r>
              <a:rPr lang="en-US" sz="800" b="1" i="1"/>
              <a:t>Plus d’info </a:t>
            </a:r>
            <a:r>
              <a:rPr lang="en-US" sz="800" i="1"/>
              <a:t>… Le guide, ADEME et P</a:t>
            </a:r>
            <a:r>
              <a:rPr lang="fr-FR" sz="800" i="1"/>
              <a:t>ôle Energies11 </a:t>
            </a:r>
            <a:r>
              <a:rPr lang="en-US" sz="800" i="1"/>
              <a:t>[10]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Espace réservé du contenu 1"/>
          <p:cNvSpPr>
            <a:spLocks noGrp="1"/>
          </p:cNvSpPr>
          <p:nvPr>
            <p:ph idx="1"/>
          </p:nvPr>
        </p:nvSpPr>
        <p:spPr>
          <a:xfrm>
            <a:off x="468313" y="1196975"/>
            <a:ext cx="8424862" cy="4525963"/>
          </a:xfrm>
        </p:spPr>
        <p:txBody>
          <a:bodyPr/>
          <a:lstStyle/>
          <a:p>
            <a:pPr eaLnBrk="1" hangingPunct="1"/>
            <a:r>
              <a:rPr lang="fr-FR" sz="1800" smtClean="0"/>
              <a:t>Puissance du vent :</a:t>
            </a:r>
          </a:p>
          <a:p>
            <a:pPr eaLnBrk="1" hangingPunct="1"/>
            <a:endParaRPr lang="fr-FR" sz="1800" smtClean="0"/>
          </a:p>
          <a:p>
            <a:pPr eaLnBrk="1" hangingPunct="1"/>
            <a:endParaRPr lang="fr-FR" sz="1800" smtClean="0"/>
          </a:p>
          <a:p>
            <a:pPr eaLnBrk="1" hangingPunct="1"/>
            <a:endParaRPr lang="fr-FR" sz="1800" smtClean="0"/>
          </a:p>
          <a:p>
            <a:pPr eaLnBrk="1" hangingPunct="1"/>
            <a:r>
              <a:rPr lang="fr-FR" sz="1800" smtClean="0"/>
              <a:t>Limite de BETZ :</a:t>
            </a:r>
          </a:p>
          <a:p>
            <a:pPr eaLnBrk="1" hangingPunct="1"/>
            <a:endParaRPr lang="fr-FR" sz="1800" smtClean="0"/>
          </a:p>
          <a:p>
            <a:pPr eaLnBrk="1" hangingPunct="1"/>
            <a:endParaRPr lang="fr-FR" sz="1800" smtClean="0"/>
          </a:p>
          <a:p>
            <a:pPr eaLnBrk="1" hangingPunct="1"/>
            <a:r>
              <a:rPr lang="fr-FR" sz="1800" smtClean="0"/>
              <a:t>Coefficient de puissance d’une éolienne : </a:t>
            </a:r>
          </a:p>
          <a:p>
            <a:pPr eaLnBrk="1" hangingPunct="1">
              <a:buFont typeface="Wingdings 3" pitchFamily="18" charset="2"/>
              <a:buNone/>
            </a:pPr>
            <a:endParaRPr lang="fr-FR" sz="1800" smtClean="0"/>
          </a:p>
          <a:p>
            <a:pPr eaLnBrk="1" hangingPunct="1"/>
            <a:endParaRPr lang="fr-FR" sz="1800" smtClean="0"/>
          </a:p>
          <a:p>
            <a:pPr eaLnBrk="1" hangingPunct="1"/>
            <a:r>
              <a:rPr lang="fr-FR" sz="1800" smtClean="0"/>
              <a:t>Puissance d’une éolienne : </a:t>
            </a:r>
          </a:p>
          <a:p>
            <a:pPr eaLnBrk="1" hangingPunct="1"/>
            <a:endParaRPr lang="fr-FR" sz="1800" smtClean="0"/>
          </a:p>
          <a:p>
            <a:pPr eaLnBrk="1" hangingPunct="1"/>
            <a:endParaRPr lang="fr-FR" sz="1800" smtClean="0"/>
          </a:p>
          <a:p>
            <a:pPr eaLnBrk="1" hangingPunct="1"/>
            <a:endParaRPr lang="fr-FR" sz="1800" smtClean="0"/>
          </a:p>
          <a:p>
            <a:pPr eaLnBrk="1" hangingPunct="1"/>
            <a:r>
              <a:rPr lang="fr-FR" sz="1800" smtClean="0"/>
              <a:t>Vitesse spécifique :</a:t>
            </a:r>
          </a:p>
        </p:txBody>
      </p:sp>
      <p:sp>
        <p:nvSpPr>
          <p:cNvPr id="3" name="Titre 2"/>
          <p:cNvSpPr>
            <a:spLocks noGrp="1"/>
          </p:cNvSpPr>
          <p:nvPr>
            <p:ph type="title"/>
          </p:nvPr>
        </p:nvSpPr>
        <p:spPr>
          <a:xfrm>
            <a:off x="395536" y="0"/>
            <a:ext cx="8229601" cy="1143000"/>
          </a:xfrm>
        </p:spPr>
        <p:txBody>
          <a:bodyPr/>
          <a:lstStyle/>
          <a:p>
            <a:pPr algn="r" eaLnBrk="1" fontAlgn="auto" hangingPunct="1">
              <a:spcAft>
                <a:spcPts val="0"/>
              </a:spcAft>
              <a:defRPr/>
            </a:pPr>
            <a:r>
              <a:rPr lang="fr-FR" dirty="0" smtClean="0"/>
              <a:t>Un peu de physique …</a:t>
            </a:r>
            <a:endParaRPr lang="fr-FR" dirty="0"/>
          </a:p>
        </p:txBody>
      </p:sp>
      <p:graphicFrame>
        <p:nvGraphicFramePr>
          <p:cNvPr id="1026" name="Object 9"/>
          <p:cNvGraphicFramePr>
            <a:graphicFrameLocks noChangeAspect="1"/>
          </p:cNvGraphicFramePr>
          <p:nvPr/>
        </p:nvGraphicFramePr>
        <p:xfrm>
          <a:off x="3995738" y="4221163"/>
          <a:ext cx="2808287" cy="603250"/>
        </p:xfrm>
        <a:graphic>
          <a:graphicData uri="http://schemas.openxmlformats.org/presentationml/2006/ole">
            <p:oleObj spid="_x0000_s1026" name="Equation" r:id="rId4" imgW="2070000" imgH="444240" progId="Equation.3">
              <p:embed/>
            </p:oleObj>
          </a:graphicData>
        </a:graphic>
      </p:graphicFrame>
      <p:graphicFrame>
        <p:nvGraphicFramePr>
          <p:cNvPr id="1027" name="Object 7"/>
          <p:cNvGraphicFramePr>
            <a:graphicFrameLocks noChangeAspect="1"/>
          </p:cNvGraphicFramePr>
          <p:nvPr/>
        </p:nvGraphicFramePr>
        <p:xfrm>
          <a:off x="3587750" y="1019175"/>
          <a:ext cx="1465263" cy="590550"/>
        </p:xfrm>
        <a:graphic>
          <a:graphicData uri="http://schemas.openxmlformats.org/presentationml/2006/ole">
            <p:oleObj spid="_x0000_s1027" name="Equation" r:id="rId5" imgW="977760" imgH="393480" progId="Equation.3">
              <p:embed/>
            </p:oleObj>
          </a:graphicData>
        </a:graphic>
      </p:graphicFrame>
      <p:graphicFrame>
        <p:nvGraphicFramePr>
          <p:cNvPr id="1028" name="Object 8"/>
          <p:cNvGraphicFramePr>
            <a:graphicFrameLocks noChangeAspect="1"/>
          </p:cNvGraphicFramePr>
          <p:nvPr/>
        </p:nvGraphicFramePr>
        <p:xfrm>
          <a:off x="3419475" y="2495550"/>
          <a:ext cx="3168650" cy="357188"/>
        </p:xfrm>
        <a:graphic>
          <a:graphicData uri="http://schemas.openxmlformats.org/presentationml/2006/ole">
            <p:oleObj spid="_x0000_s1028" name="Equation" r:id="rId6" imgW="2145960" imgH="241200" progId="Equation.3">
              <p:embed/>
            </p:oleObj>
          </a:graphicData>
        </a:graphic>
      </p:graphicFrame>
      <p:graphicFrame>
        <p:nvGraphicFramePr>
          <p:cNvPr id="1029" name="Object 5"/>
          <p:cNvGraphicFramePr>
            <a:graphicFrameLocks noChangeAspect="1"/>
          </p:cNvGraphicFramePr>
          <p:nvPr/>
        </p:nvGraphicFramePr>
        <p:xfrm>
          <a:off x="5867400" y="3281363"/>
          <a:ext cx="2376488" cy="723900"/>
        </p:xfrm>
        <a:graphic>
          <a:graphicData uri="http://schemas.openxmlformats.org/presentationml/2006/ole">
            <p:oleObj spid="_x0000_s1029" name="Equation" r:id="rId7" imgW="1625400" imgH="495000" progId="Equation.3">
              <p:embed/>
            </p:oleObj>
          </a:graphicData>
        </a:graphic>
      </p:graphicFrame>
      <p:graphicFrame>
        <p:nvGraphicFramePr>
          <p:cNvPr id="1030" name="Object 10"/>
          <p:cNvGraphicFramePr>
            <a:graphicFrameLocks noChangeAspect="1"/>
          </p:cNvGraphicFramePr>
          <p:nvPr/>
        </p:nvGraphicFramePr>
        <p:xfrm>
          <a:off x="3348038" y="5589588"/>
          <a:ext cx="3311525" cy="628650"/>
        </p:xfrm>
        <a:graphic>
          <a:graphicData uri="http://schemas.openxmlformats.org/presentationml/2006/ole">
            <p:oleObj spid="_x0000_s1030" name="Equation" r:id="rId8" imgW="2336760" imgH="431640" progId="Equation.3">
              <p:embed/>
            </p:oleObj>
          </a:graphicData>
        </a:graphic>
      </p:graphicFrame>
      <p:graphicFrame>
        <p:nvGraphicFramePr>
          <p:cNvPr id="1031" name="Object 11"/>
          <p:cNvGraphicFramePr>
            <a:graphicFrameLocks noChangeAspect="1"/>
          </p:cNvGraphicFramePr>
          <p:nvPr/>
        </p:nvGraphicFramePr>
        <p:xfrm>
          <a:off x="6516688" y="1187450"/>
          <a:ext cx="2568575" cy="715963"/>
        </p:xfrm>
        <a:graphic>
          <a:graphicData uri="http://schemas.openxmlformats.org/presentationml/2006/ole">
            <p:oleObj spid="_x0000_s1031" name="Equation" r:id="rId9" imgW="2438280" imgH="711000" progId="Equation.3">
              <p:embed/>
            </p:oleObj>
          </a:graphicData>
        </a:graphic>
      </p:graphicFrame>
      <p:sp>
        <p:nvSpPr>
          <p:cNvPr id="1034" name="ZoneTexte 9"/>
          <p:cNvSpPr txBox="1">
            <a:spLocks noChangeArrowheads="1"/>
          </p:cNvSpPr>
          <p:nvPr/>
        </p:nvSpPr>
        <p:spPr bwMode="auto">
          <a:xfrm>
            <a:off x="755650" y="1628775"/>
            <a:ext cx="5616575" cy="307975"/>
          </a:xfrm>
          <a:prstGeom prst="rect">
            <a:avLst/>
          </a:prstGeom>
          <a:solidFill>
            <a:srgbClr val="FFC000"/>
          </a:solidFill>
          <a:ln w="9525">
            <a:noFill/>
            <a:miter lim="800000"/>
            <a:headEnd/>
            <a:tailEnd/>
          </a:ln>
        </p:spPr>
        <p:txBody>
          <a:bodyPr>
            <a:spAutoFit/>
          </a:bodyPr>
          <a:lstStyle/>
          <a:p>
            <a:r>
              <a:rPr lang="fr-FR" sz="1400"/>
              <a:t>Lorsque la vitesse du vent double </a:t>
            </a:r>
            <a:r>
              <a:rPr lang="fr-FR" sz="1400">
                <a:sym typeface="Wingdings" pitchFamily="2" charset="2"/>
              </a:rPr>
              <a:t> Pvent est multipliée par 8</a:t>
            </a:r>
            <a:endParaRPr lang="fr-FR" sz="1400"/>
          </a:p>
        </p:txBody>
      </p:sp>
      <p:sp>
        <p:nvSpPr>
          <p:cNvPr id="1035" name="ZoneTexte 10"/>
          <p:cNvSpPr txBox="1">
            <a:spLocks noChangeArrowheads="1"/>
          </p:cNvSpPr>
          <p:nvPr/>
        </p:nvSpPr>
        <p:spPr bwMode="auto">
          <a:xfrm>
            <a:off x="4140200" y="6308725"/>
            <a:ext cx="4824413" cy="400050"/>
          </a:xfrm>
          <a:prstGeom prst="rect">
            <a:avLst/>
          </a:prstGeom>
          <a:noFill/>
          <a:ln w="9525">
            <a:noFill/>
            <a:miter lim="800000"/>
            <a:headEnd/>
            <a:tailEnd/>
          </a:ln>
        </p:spPr>
        <p:txBody>
          <a:bodyPr>
            <a:spAutoFit/>
          </a:bodyPr>
          <a:lstStyle/>
          <a:p>
            <a:r>
              <a:rPr lang="fr-FR" sz="1000" b="1" i="1"/>
              <a:t>Pour aller plus loin … </a:t>
            </a:r>
            <a:r>
              <a:rPr lang="fr-FR" sz="1000"/>
              <a:t>D. Le GOURIERES, </a:t>
            </a:r>
            <a:r>
              <a:rPr lang="fr-FR" sz="1000" i="1"/>
              <a:t>Energie éolienne, théorie, conception et calcul pratique des installations</a:t>
            </a:r>
            <a:r>
              <a:rPr lang="fr-FR" sz="1000"/>
              <a:t>, Eyrolles, 1982.</a:t>
            </a:r>
            <a:endParaRPr lang="fr-FR" sz="1000" i="1"/>
          </a:p>
        </p:txBody>
      </p:sp>
      <p:sp>
        <p:nvSpPr>
          <p:cNvPr id="12" name="ZoneTexte 9"/>
          <p:cNvSpPr txBox="1">
            <a:spLocks noChangeArrowheads="1"/>
          </p:cNvSpPr>
          <p:nvPr/>
        </p:nvSpPr>
        <p:spPr bwMode="auto">
          <a:xfrm>
            <a:off x="755650" y="2905125"/>
            <a:ext cx="6480175" cy="307975"/>
          </a:xfrm>
          <a:prstGeom prst="rect">
            <a:avLst/>
          </a:prstGeom>
          <a:solidFill>
            <a:srgbClr val="FFC000"/>
          </a:solidFill>
          <a:ln w="9525">
            <a:noFill/>
            <a:miter lim="800000"/>
            <a:headEnd/>
            <a:tailEnd/>
          </a:ln>
        </p:spPr>
        <p:txBody>
          <a:bodyPr>
            <a:spAutoFit/>
          </a:bodyPr>
          <a:lstStyle/>
          <a:p>
            <a:r>
              <a:rPr lang="fr-FR" sz="1400"/>
              <a:t>Une éolienne parfaite ne peut pas capter plus de 59% de la puissance du Vent</a:t>
            </a:r>
          </a:p>
        </p:txBody>
      </p:sp>
      <p:sp>
        <p:nvSpPr>
          <p:cNvPr id="13" name="ZoneTexte 9"/>
          <p:cNvSpPr txBox="1">
            <a:spLocks noChangeArrowheads="1"/>
          </p:cNvSpPr>
          <p:nvPr/>
        </p:nvSpPr>
        <p:spPr bwMode="auto">
          <a:xfrm>
            <a:off x="755650" y="4941888"/>
            <a:ext cx="6337300" cy="306387"/>
          </a:xfrm>
          <a:prstGeom prst="rect">
            <a:avLst/>
          </a:prstGeom>
          <a:solidFill>
            <a:srgbClr val="FFC000"/>
          </a:solidFill>
          <a:ln w="9525">
            <a:noFill/>
            <a:miter lim="800000"/>
            <a:headEnd/>
            <a:tailEnd/>
          </a:ln>
        </p:spPr>
        <p:txBody>
          <a:bodyPr>
            <a:spAutoFit/>
          </a:bodyPr>
          <a:lstStyle/>
          <a:p>
            <a:r>
              <a:rPr lang="fr-FR" sz="1400"/>
              <a:t>L’énergie (Wh) correspond au produit de P(W) par le nb d’heures de vent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par>
                                <p:cTn id="10" presetID="53" presetClass="entr" presetSubtype="0" fill="hold" nodeType="withEffect">
                                  <p:stCondLst>
                                    <p:cond delay="0"/>
                                  </p:stCondLst>
                                  <p:childTnLst>
                                    <p:set>
                                      <p:cBhvr>
                                        <p:cTn id="11" dur="1" fill="hold">
                                          <p:stCondLst>
                                            <p:cond delay="0"/>
                                          </p:stCondLst>
                                        </p:cTn>
                                        <p:tgtEl>
                                          <p:spTgt spid="1031"/>
                                        </p:tgtEl>
                                        <p:attrNameLst>
                                          <p:attrName>style.visibility</p:attrName>
                                        </p:attrNameLst>
                                      </p:cBhvr>
                                      <p:to>
                                        <p:strVal val="visible"/>
                                      </p:to>
                                    </p:set>
                                    <p:anim calcmode="lin" valueType="num">
                                      <p:cBhvr>
                                        <p:cTn id="12" dur="500" fill="hold"/>
                                        <p:tgtEl>
                                          <p:spTgt spid="1031"/>
                                        </p:tgtEl>
                                        <p:attrNameLst>
                                          <p:attrName>ppt_w</p:attrName>
                                        </p:attrNameLst>
                                      </p:cBhvr>
                                      <p:tavLst>
                                        <p:tav tm="0">
                                          <p:val>
                                            <p:fltVal val="0"/>
                                          </p:val>
                                        </p:tav>
                                        <p:tav tm="100000">
                                          <p:val>
                                            <p:strVal val="#ppt_w"/>
                                          </p:val>
                                        </p:tav>
                                      </p:tavLst>
                                    </p:anim>
                                    <p:anim calcmode="lin" valueType="num">
                                      <p:cBhvr>
                                        <p:cTn id="13" dur="500" fill="hold"/>
                                        <p:tgtEl>
                                          <p:spTgt spid="1031"/>
                                        </p:tgtEl>
                                        <p:attrNameLst>
                                          <p:attrName>ppt_h</p:attrName>
                                        </p:attrNameLst>
                                      </p:cBhvr>
                                      <p:tavLst>
                                        <p:tav tm="0">
                                          <p:val>
                                            <p:fltVal val="0"/>
                                          </p:val>
                                        </p:tav>
                                        <p:tav tm="100000">
                                          <p:val>
                                            <p:strVal val="#ppt_h"/>
                                          </p:val>
                                        </p:tav>
                                      </p:tavLst>
                                    </p:anim>
                                    <p:animEffect transition="in" filter="fade">
                                      <p:cBhvr>
                                        <p:cTn id="14" dur="500"/>
                                        <p:tgtEl>
                                          <p:spTgt spid="103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034"/>
                                        </p:tgtEl>
                                        <p:attrNameLst>
                                          <p:attrName>style.visibility</p:attrName>
                                        </p:attrNameLst>
                                      </p:cBhvr>
                                      <p:to>
                                        <p:strVal val="visible"/>
                                      </p:to>
                                    </p:set>
                                    <p:anim calcmode="lin" valueType="num">
                                      <p:cBhvr>
                                        <p:cTn id="19" dur="500" fill="hold"/>
                                        <p:tgtEl>
                                          <p:spTgt spid="1034"/>
                                        </p:tgtEl>
                                        <p:attrNameLst>
                                          <p:attrName>ppt_w</p:attrName>
                                        </p:attrNameLst>
                                      </p:cBhvr>
                                      <p:tavLst>
                                        <p:tav tm="0">
                                          <p:val>
                                            <p:fltVal val="0"/>
                                          </p:val>
                                        </p:tav>
                                        <p:tav tm="100000">
                                          <p:val>
                                            <p:strVal val="#ppt_w"/>
                                          </p:val>
                                        </p:tav>
                                      </p:tavLst>
                                    </p:anim>
                                    <p:anim calcmode="lin" valueType="num">
                                      <p:cBhvr>
                                        <p:cTn id="20" dur="500" fill="hold"/>
                                        <p:tgtEl>
                                          <p:spTgt spid="1034"/>
                                        </p:tgtEl>
                                        <p:attrNameLst>
                                          <p:attrName>ppt_h</p:attrName>
                                        </p:attrNameLst>
                                      </p:cBhvr>
                                      <p:tavLst>
                                        <p:tav tm="0">
                                          <p:val>
                                            <p:fltVal val="0"/>
                                          </p:val>
                                        </p:tav>
                                        <p:tav tm="100000">
                                          <p:val>
                                            <p:strVal val="#ppt_h"/>
                                          </p:val>
                                        </p:tav>
                                      </p:tavLst>
                                    </p:anim>
                                    <p:animEffect transition="in" filter="fade">
                                      <p:cBhvr>
                                        <p:cTn id="21" dur="500"/>
                                        <p:tgtEl>
                                          <p:spTgt spid="103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1029"/>
                                        </p:tgtEl>
                                        <p:attrNameLst>
                                          <p:attrName>style.visibility</p:attrName>
                                        </p:attrNameLst>
                                      </p:cBhvr>
                                      <p:to>
                                        <p:strVal val="visible"/>
                                      </p:to>
                                    </p:set>
                                    <p:anim calcmode="lin" valueType="num">
                                      <p:cBhvr>
                                        <p:cTn id="40" dur="500" fill="hold"/>
                                        <p:tgtEl>
                                          <p:spTgt spid="1029"/>
                                        </p:tgtEl>
                                        <p:attrNameLst>
                                          <p:attrName>ppt_w</p:attrName>
                                        </p:attrNameLst>
                                      </p:cBhvr>
                                      <p:tavLst>
                                        <p:tav tm="0">
                                          <p:val>
                                            <p:fltVal val="0"/>
                                          </p:val>
                                        </p:tav>
                                        <p:tav tm="100000">
                                          <p:val>
                                            <p:strVal val="#ppt_w"/>
                                          </p:val>
                                        </p:tav>
                                      </p:tavLst>
                                    </p:anim>
                                    <p:anim calcmode="lin" valueType="num">
                                      <p:cBhvr>
                                        <p:cTn id="41" dur="500" fill="hold"/>
                                        <p:tgtEl>
                                          <p:spTgt spid="1029"/>
                                        </p:tgtEl>
                                        <p:attrNameLst>
                                          <p:attrName>ppt_h</p:attrName>
                                        </p:attrNameLst>
                                      </p:cBhvr>
                                      <p:tavLst>
                                        <p:tav tm="0">
                                          <p:val>
                                            <p:fltVal val="0"/>
                                          </p:val>
                                        </p:tav>
                                        <p:tav tm="100000">
                                          <p:val>
                                            <p:strVal val="#ppt_h"/>
                                          </p:val>
                                        </p:tav>
                                      </p:tavLst>
                                    </p:anim>
                                    <p:animEffect transition="in" filter="fade">
                                      <p:cBhvr>
                                        <p:cTn id="42" dur="500"/>
                                        <p:tgtEl>
                                          <p:spTgt spid="102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p:cTn id="47" dur="500" fill="hold"/>
                                        <p:tgtEl>
                                          <p:spTgt spid="1026"/>
                                        </p:tgtEl>
                                        <p:attrNameLst>
                                          <p:attrName>ppt_w</p:attrName>
                                        </p:attrNameLst>
                                      </p:cBhvr>
                                      <p:tavLst>
                                        <p:tav tm="0">
                                          <p:val>
                                            <p:fltVal val="0"/>
                                          </p:val>
                                        </p:tav>
                                        <p:tav tm="100000">
                                          <p:val>
                                            <p:strVal val="#ppt_w"/>
                                          </p:val>
                                        </p:tav>
                                      </p:tavLst>
                                    </p:anim>
                                    <p:anim calcmode="lin" valueType="num">
                                      <p:cBhvr>
                                        <p:cTn id="48" dur="500" fill="hold"/>
                                        <p:tgtEl>
                                          <p:spTgt spid="1026"/>
                                        </p:tgtEl>
                                        <p:attrNameLst>
                                          <p:attrName>ppt_h</p:attrName>
                                        </p:attrNameLst>
                                      </p:cBhvr>
                                      <p:tavLst>
                                        <p:tav tm="0">
                                          <p:val>
                                            <p:fltVal val="0"/>
                                          </p:val>
                                        </p:tav>
                                        <p:tav tm="100000">
                                          <p:val>
                                            <p:strVal val="#ppt_h"/>
                                          </p:val>
                                        </p:tav>
                                      </p:tavLst>
                                    </p:anim>
                                    <p:animEffect transition="in" filter="fade">
                                      <p:cBhvr>
                                        <p:cTn id="49" dur="500"/>
                                        <p:tgtEl>
                                          <p:spTgt spid="10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0" fill="hold" nodeType="clickEffect">
                                  <p:stCondLst>
                                    <p:cond delay="0"/>
                                  </p:stCondLst>
                                  <p:childTnLst>
                                    <p:set>
                                      <p:cBhvr>
                                        <p:cTn id="60" dur="1" fill="hold">
                                          <p:stCondLst>
                                            <p:cond delay="0"/>
                                          </p:stCondLst>
                                        </p:cTn>
                                        <p:tgtEl>
                                          <p:spTgt spid="1030"/>
                                        </p:tgtEl>
                                        <p:attrNameLst>
                                          <p:attrName>style.visibility</p:attrName>
                                        </p:attrNameLst>
                                      </p:cBhvr>
                                      <p:to>
                                        <p:strVal val="visible"/>
                                      </p:to>
                                    </p:set>
                                    <p:anim calcmode="lin" valueType="num">
                                      <p:cBhvr>
                                        <p:cTn id="61" dur="500" fill="hold"/>
                                        <p:tgtEl>
                                          <p:spTgt spid="1030"/>
                                        </p:tgtEl>
                                        <p:attrNameLst>
                                          <p:attrName>ppt_w</p:attrName>
                                        </p:attrNameLst>
                                      </p:cBhvr>
                                      <p:tavLst>
                                        <p:tav tm="0">
                                          <p:val>
                                            <p:fltVal val="0"/>
                                          </p:val>
                                        </p:tav>
                                        <p:tav tm="100000">
                                          <p:val>
                                            <p:strVal val="#ppt_w"/>
                                          </p:val>
                                        </p:tav>
                                      </p:tavLst>
                                    </p:anim>
                                    <p:anim calcmode="lin" valueType="num">
                                      <p:cBhvr>
                                        <p:cTn id="62" dur="500" fill="hold"/>
                                        <p:tgtEl>
                                          <p:spTgt spid="1030"/>
                                        </p:tgtEl>
                                        <p:attrNameLst>
                                          <p:attrName>ppt_h</p:attrName>
                                        </p:attrNameLst>
                                      </p:cBhvr>
                                      <p:tavLst>
                                        <p:tav tm="0">
                                          <p:val>
                                            <p:fltVal val="0"/>
                                          </p:val>
                                        </p:tav>
                                        <p:tav tm="100000">
                                          <p:val>
                                            <p:strVal val="#ppt_h"/>
                                          </p:val>
                                        </p:tav>
                                      </p:tavLst>
                                    </p:anim>
                                    <p:animEffect transition="in" filter="fade">
                                      <p:cBhvr>
                                        <p:cTn id="6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67544" y="260648"/>
            <a:ext cx="8229600" cy="724942"/>
          </a:xfrm>
        </p:spPr>
        <p:txBody>
          <a:bodyPr/>
          <a:lstStyle/>
          <a:p>
            <a:pPr algn="r" eaLnBrk="1" hangingPunct="1">
              <a:defRPr/>
            </a:pPr>
            <a:r>
              <a:rPr lang="fr-FR" dirty="0" smtClean="0"/>
              <a:t>Classification des types d’éoliennes</a:t>
            </a:r>
            <a:endParaRPr lang="fr-FR" dirty="0"/>
          </a:p>
        </p:txBody>
      </p:sp>
      <p:grpSp>
        <p:nvGrpSpPr>
          <p:cNvPr id="11" name="Groupe 10"/>
          <p:cNvGrpSpPr>
            <a:grpSpLocks/>
          </p:cNvGrpSpPr>
          <p:nvPr/>
        </p:nvGrpSpPr>
        <p:grpSpPr bwMode="auto">
          <a:xfrm>
            <a:off x="250825" y="4292600"/>
            <a:ext cx="8748713" cy="2449513"/>
            <a:chOff x="251520" y="4293096"/>
            <a:chExt cx="8748018" cy="2448272"/>
          </a:xfrm>
        </p:grpSpPr>
        <p:graphicFrame>
          <p:nvGraphicFramePr>
            <p:cNvPr id="2051" name="Object 3"/>
            <p:cNvGraphicFramePr>
              <a:graphicFrameLocks noChangeAspect="1"/>
            </p:cNvGraphicFramePr>
            <p:nvPr/>
          </p:nvGraphicFramePr>
          <p:xfrm>
            <a:off x="2799457" y="6094115"/>
            <a:ext cx="2060575" cy="503237"/>
          </p:xfrm>
          <a:graphic>
            <a:graphicData uri="http://schemas.openxmlformats.org/presentationml/2006/ole">
              <p:oleObj spid="_x0000_s2051" name="Equation" r:id="rId4" imgW="1815840" imgH="431640" progId="Equation.3">
                <p:embed/>
              </p:oleObj>
            </a:graphicData>
          </a:graphic>
        </p:graphicFrame>
        <p:sp>
          <p:nvSpPr>
            <p:cNvPr id="2105" name="ZoneTexte 7"/>
            <p:cNvSpPr txBox="1">
              <a:spLocks noChangeArrowheads="1"/>
            </p:cNvSpPr>
            <p:nvPr/>
          </p:nvSpPr>
          <p:spPr bwMode="auto">
            <a:xfrm>
              <a:off x="251520" y="4293096"/>
              <a:ext cx="4536504" cy="1708160"/>
            </a:xfrm>
            <a:prstGeom prst="rect">
              <a:avLst/>
            </a:prstGeom>
            <a:noFill/>
            <a:ln w="9525">
              <a:noFill/>
              <a:miter lim="800000"/>
              <a:headEnd/>
              <a:tailEnd/>
            </a:ln>
          </p:spPr>
          <p:txBody>
            <a:bodyPr>
              <a:spAutoFit/>
            </a:bodyPr>
            <a:lstStyle/>
            <a:p>
              <a:pPr>
                <a:lnSpc>
                  <a:spcPct val="150000"/>
                </a:lnSpc>
                <a:buFont typeface="Arial" charset="0"/>
                <a:buChar char="•"/>
              </a:pPr>
              <a:r>
                <a:rPr lang="fr-FR" sz="1400"/>
                <a:t> Pour une </a:t>
              </a:r>
              <a:r>
                <a:rPr lang="fr-FR" sz="1400" b="1"/>
                <a:t>Savonius</a:t>
              </a:r>
              <a:r>
                <a:rPr lang="fr-FR" sz="1400"/>
                <a:t> </a:t>
              </a:r>
              <a:r>
                <a:rPr lang="fr-FR" sz="1400">
                  <a:sym typeface="Symbol" pitchFamily="18" charset="2"/>
                </a:rPr>
                <a:t>o1, le bout de pale se déplace à 1xVent </a:t>
              </a:r>
              <a:r>
                <a:rPr lang="fr-FR" sz="1400">
                  <a:sym typeface="Wingdings" pitchFamily="2" charset="2"/>
                </a:rPr>
                <a:t> </a:t>
              </a:r>
              <a:r>
                <a:rPr lang="fr-FR" sz="1400" b="1">
                  <a:sym typeface="Wingdings" pitchFamily="2" charset="2"/>
                </a:rPr>
                <a:t>lente</a:t>
              </a:r>
              <a:r>
                <a:rPr lang="fr-FR" sz="1400">
                  <a:sym typeface="Wingdings" pitchFamily="2" charset="2"/>
                </a:rPr>
                <a:t>  </a:t>
              </a:r>
              <a:r>
                <a:rPr lang="fr-FR" sz="1400" b="1">
                  <a:sym typeface="Wingdings" pitchFamily="2" charset="2"/>
                </a:rPr>
                <a:t>silencieuse</a:t>
              </a:r>
            </a:p>
            <a:p>
              <a:pPr>
                <a:lnSpc>
                  <a:spcPct val="150000"/>
                </a:lnSpc>
                <a:buFont typeface="Arial" charset="0"/>
                <a:buChar char="•"/>
              </a:pPr>
              <a:endParaRPr lang="fr-FR" sz="1400">
                <a:sym typeface="Wingdings" pitchFamily="2" charset="2"/>
              </a:endParaRPr>
            </a:p>
            <a:p>
              <a:pPr>
                <a:lnSpc>
                  <a:spcPct val="150000"/>
                </a:lnSpc>
                <a:buFont typeface="Arial" charset="0"/>
                <a:buChar char="•"/>
              </a:pPr>
              <a:r>
                <a:rPr lang="fr-FR" sz="1400">
                  <a:sym typeface="Wingdings" pitchFamily="2" charset="2"/>
                </a:rPr>
                <a:t> </a:t>
              </a:r>
              <a:r>
                <a:rPr lang="fr-FR" sz="1400"/>
                <a:t>Pour une </a:t>
              </a:r>
              <a:r>
                <a:rPr lang="fr-FR" sz="1400" b="1"/>
                <a:t>tripale</a:t>
              </a:r>
              <a:r>
                <a:rPr lang="fr-FR" sz="1400"/>
                <a:t> </a:t>
              </a:r>
              <a:r>
                <a:rPr lang="fr-FR" sz="1400">
                  <a:sym typeface="Symbol" pitchFamily="18" charset="2"/>
                </a:rPr>
                <a:t>o=7, le bout de pale se déplace à 7xVent </a:t>
              </a:r>
              <a:r>
                <a:rPr lang="fr-FR" sz="1400">
                  <a:sym typeface="Wingdings" pitchFamily="2" charset="2"/>
                </a:rPr>
                <a:t> </a:t>
              </a:r>
              <a:r>
                <a:rPr lang="fr-FR" sz="1400" b="1">
                  <a:sym typeface="Wingdings" pitchFamily="2" charset="2"/>
                </a:rPr>
                <a:t>rapide</a:t>
              </a:r>
              <a:r>
                <a:rPr lang="fr-FR" sz="1400">
                  <a:sym typeface="Wingdings" pitchFamily="2" charset="2"/>
                </a:rPr>
                <a:t> </a:t>
              </a:r>
              <a:r>
                <a:rPr lang="fr-FR" sz="1400" b="1">
                  <a:sym typeface="Wingdings" pitchFamily="2" charset="2"/>
                </a:rPr>
                <a:t>bruyante</a:t>
              </a:r>
            </a:p>
          </p:txBody>
        </p:sp>
        <p:grpSp>
          <p:nvGrpSpPr>
            <p:cNvPr id="2106" name="Groupe 11"/>
            <p:cNvGrpSpPr>
              <a:grpSpLocks/>
            </p:cNvGrpSpPr>
            <p:nvPr/>
          </p:nvGrpSpPr>
          <p:grpSpPr bwMode="auto">
            <a:xfrm>
              <a:off x="4932040" y="4365104"/>
              <a:ext cx="4067498" cy="2376264"/>
              <a:chOff x="4499992" y="3573016"/>
              <a:chExt cx="4283968" cy="3130757"/>
            </a:xfrm>
          </p:grpSpPr>
          <p:pic>
            <p:nvPicPr>
              <p:cNvPr id="2107" name="Image 4" descr="TP_Tip_speed_ratio_diff_eoliennes.gif"/>
              <p:cNvPicPr>
                <a:picLocks noChangeAspect="1"/>
              </p:cNvPicPr>
              <p:nvPr/>
            </p:nvPicPr>
            <p:blipFill>
              <a:blip r:embed="rId5" cstate="print"/>
              <a:srcRect/>
              <a:stretch>
                <a:fillRect/>
              </a:stretch>
            </p:blipFill>
            <p:spPr bwMode="auto">
              <a:xfrm>
                <a:off x="4499992" y="3573016"/>
                <a:ext cx="4283968" cy="2924175"/>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4572000" y="6453336"/>
              <a:ext cx="1693614" cy="250437"/>
            </p:xfrm>
            <a:graphic>
              <a:graphicData uri="http://schemas.openxmlformats.org/presentationml/2006/ole">
                <p:oleObj spid="_x0000_s2050" name="Equation" r:id="rId6" imgW="1409400" imgH="203040" progId="Equation.3">
                  <p:embed/>
                </p:oleObj>
              </a:graphicData>
            </a:graphic>
          </p:graphicFrame>
          <p:cxnSp>
            <p:nvCxnSpPr>
              <p:cNvPr id="10" name="Connecteur droit 9"/>
              <p:cNvCxnSpPr/>
              <p:nvPr/>
            </p:nvCxnSpPr>
            <p:spPr>
              <a:xfrm flipV="1">
                <a:off x="5363349" y="4653000"/>
                <a:ext cx="0" cy="1799913"/>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sp>
        <p:nvSpPr>
          <p:cNvPr id="2104" name="Rectangle 5"/>
          <p:cNvSpPr>
            <a:spLocks noChangeArrowheads="1"/>
          </p:cNvSpPr>
          <p:nvPr/>
        </p:nvSpPr>
        <p:spPr bwMode="auto">
          <a:xfrm>
            <a:off x="7596188" y="3357563"/>
            <a:ext cx="1547812" cy="554037"/>
          </a:xfrm>
          <a:prstGeom prst="rect">
            <a:avLst/>
          </a:prstGeom>
          <a:noFill/>
          <a:ln w="9525">
            <a:noFill/>
            <a:miter lim="800000"/>
            <a:headEnd/>
            <a:tailEnd/>
          </a:ln>
        </p:spPr>
        <p:txBody>
          <a:bodyPr>
            <a:spAutoFit/>
          </a:bodyPr>
          <a:lstStyle/>
          <a:p>
            <a:r>
              <a:rPr lang="fr-FR" sz="1000" i="1"/>
              <a:t>Source : https://www.guidebatimentdurable.brussels</a:t>
            </a:r>
          </a:p>
        </p:txBody>
      </p:sp>
      <p:graphicFrame>
        <p:nvGraphicFramePr>
          <p:cNvPr id="2101" name="Object 53"/>
          <p:cNvGraphicFramePr>
            <a:graphicFrameLocks noChangeAspect="1"/>
          </p:cNvGraphicFramePr>
          <p:nvPr/>
        </p:nvGraphicFramePr>
        <p:xfrm>
          <a:off x="2016125" y="981075"/>
          <a:ext cx="5580063" cy="3140075"/>
        </p:xfrm>
        <a:graphic>
          <a:graphicData uri="http://schemas.openxmlformats.org/presentationml/2006/ole">
            <p:oleObj spid="_x0000_s2101" name="Visio" r:id="rId7" imgW="8738345" imgH="4918637" progId="Visio.Drawing.6">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nvGraphicFramePr>
        <p:xfrm>
          <a:off x="285720" y="4000505"/>
          <a:ext cx="8643997" cy="2700412"/>
        </p:xfrm>
        <a:graphic>
          <a:graphicData uri="http://schemas.openxmlformats.org/drawingml/2006/table">
            <a:tbl>
              <a:tblPr firstRow="1" bandRow="1">
                <a:tableStyleId>{BC89EF96-8CEA-46FF-86C4-4CE0E7609802}</a:tableStyleId>
              </a:tblPr>
              <a:tblGrid>
                <a:gridCol w="1691777"/>
                <a:gridCol w="1810532"/>
                <a:gridCol w="1712665"/>
                <a:gridCol w="1714512"/>
                <a:gridCol w="1714511"/>
              </a:tblGrid>
              <a:tr h="341256">
                <a:tc gridSpan="3">
                  <a:txBody>
                    <a:bodyPr/>
                    <a:lstStyle/>
                    <a:p>
                      <a:r>
                        <a:rPr lang="fr-FR" sz="1200" dirty="0" smtClean="0">
                          <a:ln>
                            <a:solidFill>
                              <a:schemeClr val="tx1"/>
                            </a:solidFill>
                          </a:ln>
                        </a:rPr>
                        <a:t>Darrieus</a:t>
                      </a:r>
                      <a:endParaRPr lang="fr-FR" sz="1200" dirty="0">
                        <a:ln>
                          <a:solidFill>
                            <a:schemeClr val="tx1"/>
                          </a:solidFill>
                        </a:ln>
                      </a:endParaRPr>
                    </a:p>
                  </a:txBody>
                  <a:tcPr/>
                </a:tc>
                <a:tc hMerge="1">
                  <a:txBody>
                    <a:bodyPr/>
                    <a:lstStyle/>
                    <a:p>
                      <a:endParaRPr lang="fr-FR" dirty="0">
                        <a:ln>
                          <a:solidFill>
                            <a:schemeClr val="tx1"/>
                          </a:solidFill>
                        </a:ln>
                      </a:endParaRPr>
                    </a:p>
                  </a:txBody>
                  <a:tcPr/>
                </a:tc>
                <a:tc hMerge="1">
                  <a:txBody>
                    <a:bodyPr/>
                    <a:lstStyle/>
                    <a:p>
                      <a:endParaRPr lang="fr-FR" dirty="0">
                        <a:ln>
                          <a:solidFill>
                            <a:schemeClr val="tx1"/>
                          </a:solidFill>
                        </a:ln>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ln>
                            <a:solidFill>
                              <a:schemeClr val="tx1"/>
                            </a:solidFill>
                          </a:ln>
                        </a:rPr>
                        <a:t>Savonius</a:t>
                      </a:r>
                    </a:p>
                  </a:txBody>
                  <a:tcPr/>
                </a:tc>
                <a:tc>
                  <a:txBody>
                    <a:bodyPr/>
                    <a:lstStyle/>
                    <a:p>
                      <a:r>
                        <a:rPr lang="fr-FR" sz="1200" dirty="0" smtClean="0">
                          <a:ln>
                            <a:solidFill>
                              <a:schemeClr val="tx1"/>
                            </a:solidFill>
                          </a:ln>
                        </a:rPr>
                        <a:t>Carénée</a:t>
                      </a:r>
                      <a:endParaRPr lang="fr-FR" sz="1200" dirty="0">
                        <a:ln>
                          <a:solidFill>
                            <a:schemeClr val="tx1"/>
                          </a:solidFill>
                        </a:ln>
                      </a:endParaRPr>
                    </a:p>
                  </a:txBody>
                  <a:tcPr/>
                </a:tc>
              </a:tr>
              <a:tr h="1920255">
                <a:tc>
                  <a:txBody>
                    <a:bodyPr/>
                    <a:lstStyle/>
                    <a:p>
                      <a:endParaRPr lang="fr-FR" dirty="0">
                        <a:ln>
                          <a:solidFill>
                            <a:schemeClr val="tx1"/>
                          </a:solidFill>
                        </a:ln>
                      </a:endParaRPr>
                    </a:p>
                  </a:txBody>
                  <a:tcPr/>
                </a:tc>
                <a:tc>
                  <a:txBody>
                    <a:bodyPr/>
                    <a:lstStyle/>
                    <a:p>
                      <a:endParaRPr lang="fr-FR" dirty="0">
                        <a:ln>
                          <a:solidFill>
                            <a:schemeClr val="tx1"/>
                          </a:solidFill>
                        </a:ln>
                      </a:endParaRPr>
                    </a:p>
                  </a:txBody>
                  <a:tcPr/>
                </a:tc>
                <a:tc>
                  <a:txBody>
                    <a:bodyPr/>
                    <a:lstStyle/>
                    <a:p>
                      <a:endParaRPr lang="fr-FR" dirty="0">
                        <a:ln>
                          <a:solidFill>
                            <a:schemeClr val="tx1"/>
                          </a:solidFill>
                        </a:ln>
                      </a:endParaRPr>
                    </a:p>
                  </a:txBody>
                  <a:tcPr/>
                </a:tc>
                <a:tc>
                  <a:txBody>
                    <a:bodyPr/>
                    <a:lstStyle/>
                    <a:p>
                      <a:endParaRPr lang="fr-FR">
                        <a:ln>
                          <a:solidFill>
                            <a:schemeClr val="tx1"/>
                          </a:solidFill>
                        </a:ln>
                      </a:endParaRPr>
                    </a:p>
                  </a:txBody>
                  <a:tcPr/>
                </a:tc>
                <a:tc>
                  <a:txBody>
                    <a:bodyPr/>
                    <a:lstStyle/>
                    <a:p>
                      <a:endParaRPr lang="fr-FR" dirty="0">
                        <a:ln>
                          <a:solidFill>
                            <a:schemeClr val="tx1"/>
                          </a:solidFill>
                        </a:ln>
                      </a:endParaRPr>
                    </a:p>
                  </a:txBody>
                  <a:tcPr/>
                </a:tc>
              </a:tr>
              <a:tr h="438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err="1" smtClean="0">
                          <a:latin typeface="Arial Narrow" pitchFamily="34" charset="0"/>
                        </a:rPr>
                        <a:t>Nheolis</a:t>
                      </a:r>
                      <a:endParaRPr lang="fr-FR" sz="1000" i="1" dirty="0" smtClean="0">
                        <a:latin typeface="Arial Narrow"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smtClean="0">
                          <a:latin typeface="Arial Narrow" pitchFamily="34" charset="0"/>
                        </a:rPr>
                        <a:t>Source : nheolis.com</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err="1" smtClean="0">
                          <a:latin typeface="Arial Narrow" pitchFamily="34" charset="0"/>
                        </a:rPr>
                        <a:t>WindWall</a:t>
                      </a:r>
                      <a:r>
                        <a:rPr lang="fr-FR" sz="1000" i="1" dirty="0" smtClean="0">
                          <a:latin typeface="Arial Narrow" pitchFamily="34" charset="0"/>
                        </a:rPr>
                        <a:t>  (’</a:t>
                      </a:r>
                      <a:r>
                        <a:rPr lang="fr-FR" sz="1000" i="1" dirty="0" err="1" smtClean="0">
                          <a:latin typeface="Arial Narrow" pitchFamily="34" charset="0"/>
                        </a:rPr>
                        <a:t>Equihen</a:t>
                      </a:r>
                      <a:r>
                        <a:rPr lang="fr-FR" sz="1000" i="1" dirty="0" smtClean="0">
                          <a:latin typeface="Arial Narrow" pitchFamily="34" charset="0"/>
                        </a:rPr>
                        <a:t> Plage )</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smtClean="0">
                          <a:latin typeface="Arial Narrow" pitchFamily="34" charset="0"/>
                        </a:rPr>
                        <a:t>Source : </a:t>
                      </a:r>
                      <a:r>
                        <a:rPr lang="fr-FR" sz="1000" i="1" baseline="0" dirty="0" smtClean="0">
                          <a:latin typeface="Arial Narrow" pitchFamily="34" charset="0"/>
                        </a:rPr>
                        <a:t>urbanwind.net</a:t>
                      </a:r>
                      <a:endParaRPr lang="fr-FR" sz="1000" i="1" dirty="0" smtClean="0">
                        <a:latin typeface="Arial Narrow" pitchFamily="34" charset="0"/>
                      </a:endParaRPr>
                    </a:p>
                  </a:txBody>
                  <a:tcPr>
                    <a:solidFill>
                      <a:schemeClr val="bg1"/>
                    </a:solidFill>
                  </a:tcPr>
                </a:tc>
                <a:tc>
                  <a:txBody>
                    <a:bodyPr/>
                    <a:lstStyle/>
                    <a:p>
                      <a:r>
                        <a:rPr lang="fr-FR" sz="1000" i="1" dirty="0" err="1" smtClean="0">
                          <a:latin typeface="Arial Narrow" pitchFamily="34" charset="0"/>
                        </a:rPr>
                        <a:t>Energy</a:t>
                      </a:r>
                      <a:r>
                        <a:rPr lang="fr-FR" sz="1000" i="1" dirty="0" smtClean="0">
                          <a:latin typeface="Arial Narrow" pitchFamily="34" charset="0"/>
                        </a:rPr>
                        <a:t> Ball V100</a:t>
                      </a:r>
                    </a:p>
                    <a:p>
                      <a:r>
                        <a:rPr lang="fr-FR" sz="1000" i="1" dirty="0" smtClean="0">
                          <a:latin typeface="Arial Narrow" pitchFamily="34" charset="0"/>
                        </a:rPr>
                        <a:t>Source : homeenergy.nl</a:t>
                      </a:r>
                    </a:p>
                  </a:txBody>
                  <a:tcPr>
                    <a:solidFill>
                      <a:schemeClr val="bg1"/>
                    </a:solidFill>
                  </a:tcPr>
                </a:tc>
                <a:tc>
                  <a:txBody>
                    <a:bodyPr/>
                    <a:lstStyle/>
                    <a:p>
                      <a:r>
                        <a:rPr lang="fr-FR" sz="1000" i="1" dirty="0" err="1" smtClean="0">
                          <a:latin typeface="Arial Narrow" pitchFamily="34" charset="0"/>
                        </a:rPr>
                        <a:t>AéroCube</a:t>
                      </a:r>
                      <a:endParaRPr lang="fr-FR" sz="1000" i="1" dirty="0" smtClean="0">
                        <a:latin typeface="Arial Narrow" pitchFamily="34" charset="0"/>
                      </a:endParaRPr>
                    </a:p>
                    <a:p>
                      <a:r>
                        <a:rPr lang="fr-FR" sz="1000" i="1" dirty="0" smtClean="0">
                          <a:latin typeface="Arial Narrow" pitchFamily="34" charset="0"/>
                        </a:rPr>
                        <a:t>Source : Aeola.com</a:t>
                      </a:r>
                      <a:endParaRPr lang="fr-FR" sz="1000" b="0" i="1" dirty="0">
                        <a:ln>
                          <a:solidFill>
                            <a:schemeClr val="tx1"/>
                          </a:solidFill>
                        </a:ln>
                        <a:effectLst/>
                        <a:latin typeface="Arial Narrow" pitchFamily="34" charset="0"/>
                        <a:cs typeface="Arial" pitchFamily="34" charset="0"/>
                      </a:endParaRPr>
                    </a:p>
                  </a:txBody>
                  <a:tcPr>
                    <a:solidFill>
                      <a:schemeClr val="bg1"/>
                    </a:solidFill>
                  </a:tcPr>
                </a:tc>
                <a:tc>
                  <a:txBody>
                    <a:bodyPr/>
                    <a:lstStyle/>
                    <a:p>
                      <a:r>
                        <a:rPr lang="fr-FR" sz="1000" i="1" dirty="0" err="1" smtClean="0">
                          <a:latin typeface="Arial Narrow" pitchFamily="34" charset="0"/>
                        </a:rPr>
                        <a:t>Turboéolienne</a:t>
                      </a:r>
                      <a:r>
                        <a:rPr lang="fr-FR" sz="1000" i="1" dirty="0" smtClean="0">
                          <a:latin typeface="Arial Narrow" pitchFamily="34" charset="0"/>
                        </a:rPr>
                        <a:t> </a:t>
                      </a:r>
                      <a:r>
                        <a:rPr lang="fr-FR" sz="1000" i="1" dirty="0" err="1" smtClean="0">
                          <a:latin typeface="Arial Narrow" pitchFamily="34" charset="0"/>
                        </a:rPr>
                        <a:t>Eléna</a:t>
                      </a:r>
                      <a:endParaRPr lang="fr-FR" sz="1000" dirty="0">
                        <a:ln>
                          <a:solidFill>
                            <a:schemeClr val="tx1"/>
                          </a:solidFill>
                        </a:ln>
                        <a:latin typeface="Arial Narrow" pitchFamily="34" charset="0"/>
                      </a:endParaRPr>
                    </a:p>
                  </a:txBody>
                  <a:tcPr>
                    <a:solidFill>
                      <a:schemeClr val="bg1"/>
                    </a:solidFill>
                  </a:tcPr>
                </a:tc>
              </a:tr>
            </a:tbl>
          </a:graphicData>
        </a:graphic>
      </p:graphicFrame>
      <p:sp>
        <p:nvSpPr>
          <p:cNvPr id="3" name="Titre 2"/>
          <p:cNvSpPr>
            <a:spLocks noGrp="1"/>
          </p:cNvSpPr>
          <p:nvPr>
            <p:ph type="title"/>
          </p:nvPr>
        </p:nvSpPr>
        <p:spPr>
          <a:xfrm>
            <a:off x="251519" y="-24"/>
            <a:ext cx="8417819" cy="1143000"/>
          </a:xfrm>
        </p:spPr>
        <p:txBody>
          <a:bodyPr/>
          <a:lstStyle/>
          <a:p>
            <a:pPr algn="r" eaLnBrk="1" fontAlgn="auto" hangingPunct="1">
              <a:spcAft>
                <a:spcPts val="0"/>
              </a:spcAft>
              <a:defRPr/>
            </a:pPr>
            <a:r>
              <a:rPr lang="fr-FR" dirty="0" smtClean="0"/>
              <a:t>Eoliennes à axe horizontal</a:t>
            </a:r>
            <a:endParaRPr lang="fr-FR" dirty="0"/>
          </a:p>
        </p:txBody>
      </p:sp>
      <p:grpSp>
        <p:nvGrpSpPr>
          <p:cNvPr id="26627" name="Groupe 18"/>
          <p:cNvGrpSpPr>
            <a:grpSpLocks/>
          </p:cNvGrpSpPr>
          <p:nvPr/>
        </p:nvGrpSpPr>
        <p:grpSpPr bwMode="auto">
          <a:xfrm>
            <a:off x="2855913" y="1484313"/>
            <a:ext cx="3300412" cy="1908175"/>
            <a:chOff x="2771800" y="1521000"/>
            <a:chExt cx="3300398" cy="1908000"/>
          </a:xfrm>
        </p:grpSpPr>
        <p:pic>
          <p:nvPicPr>
            <p:cNvPr id="26638" name="Image 5" descr="3pales.jpg"/>
            <p:cNvPicPr preferRelativeResize="0">
              <a:picLocks/>
            </p:cNvPicPr>
            <p:nvPr/>
          </p:nvPicPr>
          <p:blipFill>
            <a:blip r:embed="rId3" cstate="print"/>
            <a:srcRect l="26270" r="15352"/>
            <a:stretch>
              <a:fillRect/>
            </a:stretch>
          </p:blipFill>
          <p:spPr bwMode="auto">
            <a:xfrm>
              <a:off x="2771800" y="1521000"/>
              <a:ext cx="1584000" cy="1908000"/>
            </a:xfrm>
            <a:prstGeom prst="rect">
              <a:avLst/>
            </a:prstGeom>
            <a:noFill/>
            <a:ln w="9525">
              <a:noFill/>
              <a:miter lim="800000"/>
              <a:headEnd/>
              <a:tailEnd/>
            </a:ln>
          </p:spPr>
        </p:pic>
        <p:pic>
          <p:nvPicPr>
            <p:cNvPr id="26639" name="Image 4" descr="3pales souslevent.jpg"/>
            <p:cNvPicPr preferRelativeResize="0">
              <a:picLocks/>
            </p:cNvPicPr>
            <p:nvPr/>
          </p:nvPicPr>
          <p:blipFill>
            <a:blip r:embed="rId4" cstate="print"/>
            <a:srcRect l="15948" r="10686"/>
            <a:stretch>
              <a:fillRect/>
            </a:stretch>
          </p:blipFill>
          <p:spPr bwMode="auto">
            <a:xfrm>
              <a:off x="4488198" y="1521000"/>
              <a:ext cx="1584000" cy="1908000"/>
            </a:xfrm>
            <a:prstGeom prst="rect">
              <a:avLst/>
            </a:prstGeom>
            <a:noFill/>
            <a:ln w="9525">
              <a:noFill/>
              <a:miter lim="800000"/>
              <a:headEnd/>
              <a:tailEnd/>
            </a:ln>
          </p:spPr>
        </p:pic>
      </p:grpSp>
      <p:sp>
        <p:nvSpPr>
          <p:cNvPr id="26628" name="ZoneTexte 19"/>
          <p:cNvSpPr txBox="1">
            <a:spLocks noChangeArrowheads="1"/>
          </p:cNvSpPr>
          <p:nvPr/>
        </p:nvSpPr>
        <p:spPr bwMode="auto">
          <a:xfrm>
            <a:off x="250825" y="1052513"/>
            <a:ext cx="2520950" cy="2554287"/>
          </a:xfrm>
          <a:prstGeom prst="rect">
            <a:avLst/>
          </a:prstGeom>
          <a:noFill/>
          <a:ln w="9525">
            <a:noFill/>
            <a:miter lim="800000"/>
            <a:headEnd/>
            <a:tailEnd/>
          </a:ln>
        </p:spPr>
        <p:txBody>
          <a:bodyPr>
            <a:spAutoFit/>
          </a:bodyPr>
          <a:lstStyle/>
          <a:p>
            <a:r>
              <a:rPr lang="fr-FR" sz="1600"/>
              <a:t>L’axe du rotor est dans le plan parallèle à la direction du vent.</a:t>
            </a:r>
          </a:p>
          <a:p>
            <a:r>
              <a:rPr lang="fr-FR" sz="1600"/>
              <a:t>Le rotor doit toujours être perpendiculaire au vent.</a:t>
            </a:r>
          </a:p>
          <a:p>
            <a:endParaRPr lang="fr-FR" sz="1600"/>
          </a:p>
          <a:p>
            <a:r>
              <a:rPr lang="fr-FR" sz="1600"/>
              <a:t>Le rotor peut être constitué de 2 à 24 pales (éolienne Américaine)</a:t>
            </a:r>
          </a:p>
          <a:p>
            <a:endParaRPr lang="fr-FR" sz="1600"/>
          </a:p>
        </p:txBody>
      </p:sp>
      <p:sp>
        <p:nvSpPr>
          <p:cNvPr id="14342" name="ZoneTexte 20"/>
          <p:cNvSpPr txBox="1">
            <a:spLocks noChangeArrowheads="1"/>
          </p:cNvSpPr>
          <p:nvPr/>
        </p:nvSpPr>
        <p:spPr bwMode="auto">
          <a:xfrm>
            <a:off x="250825" y="3716338"/>
            <a:ext cx="3673475" cy="307975"/>
          </a:xfrm>
          <a:prstGeom prst="rect">
            <a:avLst/>
          </a:prstGeom>
          <a:noFill/>
          <a:ln w="9525">
            <a:noFill/>
            <a:miter lim="800000"/>
            <a:headEnd/>
            <a:tailEnd/>
          </a:ln>
        </p:spPr>
        <p:txBody>
          <a:bodyPr>
            <a:spAutoFit/>
          </a:bodyPr>
          <a:lstStyle/>
          <a:p>
            <a:r>
              <a:rPr lang="fr-FR" sz="1400"/>
              <a:t>Il existe d’autres variantes :</a:t>
            </a:r>
          </a:p>
        </p:txBody>
      </p:sp>
      <p:grpSp>
        <p:nvGrpSpPr>
          <p:cNvPr id="19" name="Groupe 18"/>
          <p:cNvGrpSpPr>
            <a:grpSpLocks/>
          </p:cNvGrpSpPr>
          <p:nvPr/>
        </p:nvGrpSpPr>
        <p:grpSpPr bwMode="auto">
          <a:xfrm>
            <a:off x="428625" y="4487863"/>
            <a:ext cx="8391525" cy="1668462"/>
            <a:chOff x="428625" y="4487863"/>
            <a:chExt cx="8391525" cy="1668462"/>
          </a:xfrm>
        </p:grpSpPr>
        <p:pic>
          <p:nvPicPr>
            <p:cNvPr id="26633" name="Image 7" descr="Equihen-Plage.png"/>
            <p:cNvPicPr preferRelativeResize="0">
              <a:picLocks/>
            </p:cNvPicPr>
            <p:nvPr/>
          </p:nvPicPr>
          <p:blipFill>
            <a:blip r:embed="rId5" cstate="print"/>
            <a:srcRect/>
            <a:stretch>
              <a:fillRect/>
            </a:stretch>
          </p:blipFill>
          <p:spPr bwMode="auto">
            <a:xfrm>
              <a:off x="2167262" y="4500785"/>
              <a:ext cx="1475938" cy="1655540"/>
            </a:xfrm>
            <a:prstGeom prst="rect">
              <a:avLst/>
            </a:prstGeom>
            <a:noFill/>
            <a:ln w="9525">
              <a:noFill/>
              <a:miter lim="800000"/>
              <a:headEnd/>
              <a:tailEnd/>
            </a:ln>
          </p:spPr>
        </p:pic>
        <p:pic>
          <p:nvPicPr>
            <p:cNvPr id="26634" name="Image 9" descr="spherique.jpg"/>
            <p:cNvPicPr preferRelativeResize="0">
              <a:picLocks/>
            </p:cNvPicPr>
            <p:nvPr/>
          </p:nvPicPr>
          <p:blipFill>
            <a:blip r:embed="rId6" cstate="print"/>
            <a:srcRect l="11618" r="34940" b="21516"/>
            <a:stretch>
              <a:fillRect/>
            </a:stretch>
          </p:blipFill>
          <p:spPr bwMode="auto">
            <a:xfrm>
              <a:off x="3881703" y="4500785"/>
              <a:ext cx="1475938" cy="1655540"/>
            </a:xfrm>
            <a:prstGeom prst="rect">
              <a:avLst/>
            </a:prstGeom>
            <a:noFill/>
            <a:ln w="9525">
              <a:noFill/>
              <a:miter lim="800000"/>
              <a:headEnd/>
              <a:tailEnd/>
            </a:ln>
          </p:spPr>
        </p:pic>
        <p:pic>
          <p:nvPicPr>
            <p:cNvPr id="26635" name="Image 10" descr="savonius horizontale.jpg"/>
            <p:cNvPicPr preferRelativeResize="0">
              <a:picLocks/>
            </p:cNvPicPr>
            <p:nvPr/>
          </p:nvPicPr>
          <p:blipFill>
            <a:blip r:embed="rId7" cstate="print"/>
            <a:srcRect l="3783" r="13025"/>
            <a:stretch>
              <a:fillRect/>
            </a:stretch>
          </p:blipFill>
          <p:spPr bwMode="auto">
            <a:xfrm>
              <a:off x="5596143" y="4487863"/>
              <a:ext cx="1475938" cy="1655540"/>
            </a:xfrm>
            <a:prstGeom prst="rect">
              <a:avLst/>
            </a:prstGeom>
            <a:noFill/>
            <a:ln w="9525">
              <a:noFill/>
              <a:miter lim="800000"/>
              <a:headEnd/>
              <a:tailEnd/>
            </a:ln>
          </p:spPr>
        </p:pic>
        <p:pic>
          <p:nvPicPr>
            <p:cNvPr id="26636" name="Image 12" descr="nheolis.jpg"/>
            <p:cNvPicPr preferRelativeResize="0">
              <a:picLocks/>
            </p:cNvPicPr>
            <p:nvPr/>
          </p:nvPicPr>
          <p:blipFill>
            <a:blip r:embed="rId8" cstate="print"/>
            <a:srcRect l="22000" r="17693"/>
            <a:stretch>
              <a:fillRect/>
            </a:stretch>
          </p:blipFill>
          <p:spPr bwMode="auto">
            <a:xfrm>
              <a:off x="428625" y="4500766"/>
              <a:ext cx="1475938" cy="1655540"/>
            </a:xfrm>
            <a:prstGeom prst="rect">
              <a:avLst/>
            </a:prstGeom>
            <a:noFill/>
            <a:ln w="9525">
              <a:noFill/>
              <a:miter lim="800000"/>
              <a:headEnd/>
              <a:tailEnd/>
            </a:ln>
          </p:spPr>
        </p:pic>
        <p:pic>
          <p:nvPicPr>
            <p:cNvPr id="26637" name="Image 15" descr="Elena.jpg"/>
            <p:cNvPicPr preferRelativeResize="0">
              <a:picLocks/>
            </p:cNvPicPr>
            <p:nvPr/>
          </p:nvPicPr>
          <p:blipFill>
            <a:blip r:embed="rId9" cstate="print"/>
            <a:srcRect/>
            <a:stretch>
              <a:fillRect/>
            </a:stretch>
          </p:blipFill>
          <p:spPr bwMode="auto">
            <a:xfrm>
              <a:off x="7344212" y="4488053"/>
              <a:ext cx="1475938" cy="1655540"/>
            </a:xfrm>
            <a:prstGeom prst="rect">
              <a:avLst/>
            </a:prstGeom>
            <a:noFill/>
            <a:ln w="9525">
              <a:noFill/>
              <a:miter lim="800000"/>
              <a:headEnd/>
              <a:tailEnd/>
            </a:ln>
          </p:spPr>
        </p:pic>
      </p:grpSp>
      <p:graphicFrame>
        <p:nvGraphicFramePr>
          <p:cNvPr id="17" name="Tableau 16"/>
          <p:cNvGraphicFramePr>
            <a:graphicFrameLocks noGrp="1"/>
          </p:cNvGraphicFramePr>
          <p:nvPr/>
        </p:nvGraphicFramePr>
        <p:xfrm>
          <a:off x="6300192" y="1124744"/>
          <a:ext cx="2664296" cy="2646040"/>
        </p:xfrm>
        <a:graphic>
          <a:graphicData uri="http://schemas.openxmlformats.org/drawingml/2006/table">
            <a:tbl>
              <a:tblPr firstRow="1" bandRow="1">
                <a:tableStyleId>{5C22544A-7EE6-4342-B048-85BDC9FD1C3A}</a:tableStyleId>
              </a:tblPr>
              <a:tblGrid>
                <a:gridCol w="432048"/>
                <a:gridCol w="2232248"/>
              </a:tblGrid>
              <a:tr h="3600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latin typeface="Arial Narrow" pitchFamily="34" charset="0"/>
                        </a:rPr>
                        <a:t>Eolienne</a:t>
                      </a:r>
                      <a:r>
                        <a:rPr lang="fr-FR" sz="1200" baseline="0" dirty="0" smtClean="0">
                          <a:latin typeface="Arial Narrow" pitchFamily="34" charset="0"/>
                        </a:rPr>
                        <a:t> à </a:t>
                      </a:r>
                      <a:r>
                        <a:rPr lang="fr-FR" sz="1200" b="1" baseline="0" dirty="0" smtClean="0">
                          <a:latin typeface="Arial Narrow" pitchFamily="34" charset="0"/>
                        </a:rPr>
                        <a:t>axe horizontal</a:t>
                      </a:r>
                      <a:endParaRPr lang="fr-FR" sz="1200" b="1" dirty="0" smtClean="0">
                        <a:latin typeface="Arial Narrow" pitchFamily="34" charset="0"/>
                      </a:endParaRPr>
                    </a:p>
                  </a:txBody>
                  <a:tcPr/>
                </a:tc>
                <a:tc hMerge="1">
                  <a:txBody>
                    <a:bodyPr/>
                    <a:lstStyle/>
                    <a:p>
                      <a:pPr algn="ctr"/>
                      <a:endParaRPr lang="fr-FR" sz="1200" dirty="0">
                        <a:latin typeface="Arial Narrow" pitchFamily="34"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latin typeface="Arial Narrow" pitchFamily="34" charset="0"/>
                        </a:rPr>
                        <a:t>Avantages</a:t>
                      </a:r>
                    </a:p>
                  </a:txBody>
                  <a:tcPr vert="vert270"/>
                </a:tc>
                <a:tc>
                  <a:txBody>
                    <a:bodyPr/>
                    <a:lstStyle/>
                    <a:p>
                      <a:pPr>
                        <a:buFont typeface="Arial" pitchFamily="34" charset="0"/>
                        <a:buChar char="•"/>
                      </a:pPr>
                      <a:r>
                        <a:rPr lang="fr-FR" sz="1200" dirty="0" smtClean="0">
                          <a:latin typeface="Arial Narrow" pitchFamily="34" charset="0"/>
                        </a:rPr>
                        <a:t> </a:t>
                      </a:r>
                      <a:r>
                        <a:rPr lang="fr-FR" sz="1200" b="1" dirty="0" smtClean="0">
                          <a:latin typeface="Arial Narrow" pitchFamily="34" charset="0"/>
                        </a:rPr>
                        <a:t>Performance</a:t>
                      </a:r>
                      <a:r>
                        <a:rPr lang="fr-FR" sz="1200" b="1" baseline="0" dirty="0" smtClean="0">
                          <a:latin typeface="Arial Narrow" pitchFamily="34" charset="0"/>
                        </a:rPr>
                        <a:t> supérieure </a:t>
                      </a:r>
                      <a:r>
                        <a:rPr lang="fr-FR" sz="1200" baseline="0" dirty="0" smtClean="0">
                          <a:latin typeface="Arial Narrow" pitchFamily="34" charset="0"/>
                        </a:rPr>
                        <a:t>(Cp</a:t>
                      </a:r>
                      <a:r>
                        <a:rPr lang="fr-FR" sz="1200" baseline="0" dirty="0" smtClean="0">
                          <a:latin typeface="Arial Narrow" pitchFamily="34" charset="0"/>
                          <a:sym typeface="Symbol"/>
                        </a:rPr>
                        <a:t></a:t>
                      </a:r>
                      <a:r>
                        <a:rPr lang="fr-FR" sz="1200" baseline="0" dirty="0" smtClean="0">
                          <a:latin typeface="Arial Narrow" pitchFamily="34" charset="0"/>
                        </a:rPr>
                        <a:t>0,5 tripale)</a:t>
                      </a:r>
                    </a:p>
                    <a:p>
                      <a:pPr>
                        <a:buFont typeface="Arial" pitchFamily="34" charset="0"/>
                        <a:buChar char="•"/>
                      </a:pPr>
                      <a:r>
                        <a:rPr lang="fr-FR" sz="1200" baseline="0" dirty="0" smtClean="0">
                          <a:latin typeface="Arial Narrow" pitchFamily="34" charset="0"/>
                        </a:rPr>
                        <a:t> </a:t>
                      </a:r>
                      <a:r>
                        <a:rPr lang="fr-FR" sz="1200" b="1" baseline="0" dirty="0" smtClean="0">
                          <a:latin typeface="Arial Narrow" pitchFamily="34" charset="0"/>
                        </a:rPr>
                        <a:t>Coût</a:t>
                      </a:r>
                      <a:r>
                        <a:rPr lang="fr-FR" sz="1200" baseline="0" dirty="0" smtClean="0">
                          <a:latin typeface="Arial Narrow" pitchFamily="34" charset="0"/>
                        </a:rPr>
                        <a:t> de fabrication plus faible</a:t>
                      </a:r>
                    </a:p>
                    <a:p>
                      <a:pPr>
                        <a:buFont typeface="Arial" pitchFamily="34" charset="0"/>
                        <a:buChar char="•"/>
                      </a:pPr>
                      <a:endParaRPr lang="fr-FR" sz="1200" dirty="0">
                        <a:latin typeface="Arial Narrow" pitchFamily="34"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latin typeface="Arial Narrow" pitchFamily="34" charset="0"/>
                        </a:rPr>
                        <a:t>Inconvénients</a:t>
                      </a:r>
                    </a:p>
                  </a:txBody>
                  <a:tcPr vert="vert270"/>
                </a:tc>
                <a:tc>
                  <a:txBody>
                    <a:bodyPr/>
                    <a:lstStyle/>
                    <a:p>
                      <a:pPr>
                        <a:lnSpc>
                          <a:spcPct val="150000"/>
                        </a:lnSpc>
                        <a:buFont typeface="Arial" pitchFamily="34" charset="0"/>
                        <a:buChar char="•"/>
                      </a:pPr>
                      <a:r>
                        <a:rPr lang="fr-FR" sz="1200" dirty="0" smtClean="0">
                          <a:latin typeface="Arial Narrow" pitchFamily="34" charset="0"/>
                        </a:rPr>
                        <a:t> Nécessité de </a:t>
                      </a:r>
                      <a:r>
                        <a:rPr lang="fr-FR" sz="1200" b="1" dirty="0" smtClean="0">
                          <a:latin typeface="Arial Narrow" pitchFamily="34" charset="0"/>
                        </a:rPr>
                        <a:t>vents laminaires</a:t>
                      </a:r>
                    </a:p>
                    <a:p>
                      <a:pPr>
                        <a:lnSpc>
                          <a:spcPct val="150000"/>
                        </a:lnSpc>
                        <a:buFont typeface="Arial" pitchFamily="34" charset="0"/>
                        <a:buChar char="•"/>
                      </a:pPr>
                      <a:r>
                        <a:rPr lang="fr-FR" sz="1200" baseline="0" dirty="0" smtClean="0">
                          <a:latin typeface="Arial Narrow" pitchFamily="34" charset="0"/>
                        </a:rPr>
                        <a:t> Nécessité de positionner </a:t>
                      </a:r>
                      <a:r>
                        <a:rPr lang="fr-FR" sz="1200" b="1" baseline="0" dirty="0" smtClean="0">
                          <a:latin typeface="Arial Narrow" pitchFamily="34" charset="0"/>
                        </a:rPr>
                        <a:t>le rotor face ou sous le vent</a:t>
                      </a:r>
                    </a:p>
                    <a:p>
                      <a:pPr>
                        <a:lnSpc>
                          <a:spcPct val="150000"/>
                        </a:lnSpc>
                        <a:buFont typeface="Arial" pitchFamily="34" charset="0"/>
                        <a:buChar char="•"/>
                      </a:pPr>
                      <a:r>
                        <a:rPr lang="fr-FR" sz="1200" baseline="0" dirty="0" smtClean="0">
                          <a:latin typeface="Arial Narrow" pitchFamily="34" charset="0"/>
                        </a:rPr>
                        <a:t> plus </a:t>
                      </a:r>
                      <a:r>
                        <a:rPr lang="fr-FR" sz="1200" b="1" baseline="0" dirty="0" smtClean="0">
                          <a:latin typeface="Arial Narrow" pitchFamily="34" charset="0"/>
                        </a:rPr>
                        <a:t>bruyantes</a:t>
                      </a:r>
                      <a:r>
                        <a:rPr lang="fr-FR" sz="1200" baseline="0" dirty="0" smtClean="0">
                          <a:latin typeface="Arial Narrow" pitchFamily="34" charset="0"/>
                        </a:rPr>
                        <a:t> (éolienne rapide </a:t>
                      </a:r>
                      <a:r>
                        <a:rPr lang="fr-FR" sz="1200" baseline="0" dirty="0" smtClean="0">
                          <a:latin typeface="Arial Narrow" pitchFamily="34" charset="0"/>
                          <a:sym typeface="Symbol"/>
                        </a:rPr>
                        <a:t>o&gt;3)</a:t>
                      </a:r>
                      <a:endParaRPr lang="fr-FR" sz="1200" dirty="0" smtClean="0">
                        <a:latin typeface="Arial Narrow" pitchFamily="34" charset="0"/>
                      </a:endParaRPr>
                    </a:p>
                  </a:txBody>
                  <a:tcPr/>
                </a:tc>
              </a:tr>
            </a:tbl>
          </a:graphicData>
        </a:graphic>
      </p:graphicFrame>
      <p:graphicFrame>
        <p:nvGraphicFramePr>
          <p:cNvPr id="18" name="Tableau 17"/>
          <p:cNvGraphicFramePr>
            <a:graphicFrameLocks noGrp="1"/>
          </p:cNvGraphicFramePr>
          <p:nvPr/>
        </p:nvGraphicFramePr>
        <p:xfrm>
          <a:off x="2771800" y="1124744"/>
          <a:ext cx="3429023" cy="2521934"/>
        </p:xfrm>
        <a:graphic>
          <a:graphicData uri="http://schemas.openxmlformats.org/drawingml/2006/table">
            <a:tbl>
              <a:tblPr firstRow="1" bandRow="1">
                <a:tableStyleId>{BC89EF96-8CEA-46FF-86C4-4CE0E7609802}</a:tableStyleId>
              </a:tblPr>
              <a:tblGrid>
                <a:gridCol w="1714512"/>
                <a:gridCol w="1714511"/>
              </a:tblGrid>
              <a:tr h="2683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ln>
                            <a:solidFill>
                              <a:schemeClr val="tx1"/>
                            </a:solidFill>
                          </a:ln>
                        </a:rPr>
                        <a:t>Face au vent</a:t>
                      </a:r>
                    </a:p>
                  </a:txBody>
                  <a:tcPr/>
                </a:tc>
                <a:tc>
                  <a:txBody>
                    <a:bodyPr/>
                    <a:lstStyle/>
                    <a:p>
                      <a:pPr algn="ctr"/>
                      <a:r>
                        <a:rPr lang="fr-FR" sz="1200" dirty="0" smtClean="0">
                          <a:ln>
                            <a:solidFill>
                              <a:schemeClr val="tx1"/>
                            </a:solidFill>
                          </a:ln>
                        </a:rPr>
                        <a:t>Sous le vent</a:t>
                      </a:r>
                      <a:endParaRPr lang="fr-FR" sz="1200" dirty="0">
                        <a:ln>
                          <a:solidFill>
                            <a:schemeClr val="tx1"/>
                          </a:solidFill>
                        </a:ln>
                      </a:endParaRPr>
                    </a:p>
                  </a:txBody>
                  <a:tcPr/>
                </a:tc>
              </a:tr>
              <a:tr h="2029936">
                <a:tc>
                  <a:txBody>
                    <a:bodyPr/>
                    <a:lstStyle/>
                    <a:p>
                      <a:endParaRPr lang="fr-FR" dirty="0">
                        <a:ln>
                          <a:solidFill>
                            <a:schemeClr val="tx1"/>
                          </a:solidFill>
                        </a:ln>
                      </a:endParaRPr>
                    </a:p>
                  </a:txBody>
                  <a:tcPr/>
                </a:tc>
                <a:tc>
                  <a:txBody>
                    <a:bodyPr/>
                    <a:lstStyle/>
                    <a:p>
                      <a:endParaRPr lang="fr-FR" dirty="0">
                        <a:ln>
                          <a:solidFill>
                            <a:schemeClr val="tx1"/>
                          </a:solidFill>
                        </a:ln>
                      </a:endParaRPr>
                    </a:p>
                  </a:txBody>
                  <a:tcPr/>
                </a:tc>
              </a:tr>
              <a:tr h="217678">
                <a:tc gridSpan="2">
                  <a:txBody>
                    <a:bodyPr/>
                    <a:lstStyle/>
                    <a:p>
                      <a:pPr algn="ctr"/>
                      <a:r>
                        <a:rPr lang="fr-FR" sz="800" b="0" i="0" dirty="0" smtClean="0">
                          <a:ln>
                            <a:solidFill>
                              <a:schemeClr val="tx1"/>
                            </a:solidFill>
                          </a:ln>
                          <a:latin typeface="Arial" pitchFamily="34" charset="0"/>
                          <a:cs typeface="Arial" pitchFamily="34" charset="0"/>
                        </a:rPr>
                        <a:t>Cp </a:t>
                      </a:r>
                      <a:r>
                        <a:rPr lang="fr-FR" sz="800" b="0" i="0" dirty="0" smtClean="0">
                          <a:ln>
                            <a:solidFill>
                              <a:schemeClr val="tx1"/>
                            </a:solidFill>
                          </a:ln>
                          <a:latin typeface="Arial" pitchFamily="34" charset="0"/>
                          <a:cs typeface="Arial" pitchFamily="34" charset="0"/>
                          <a:sym typeface="Symbol"/>
                        </a:rPr>
                        <a:t> </a:t>
                      </a:r>
                      <a:r>
                        <a:rPr lang="fr-FR" sz="800" b="0" i="0" dirty="0" smtClean="0">
                          <a:ln>
                            <a:solidFill>
                              <a:schemeClr val="tx1"/>
                            </a:solidFill>
                          </a:ln>
                          <a:latin typeface="Arial" pitchFamily="34" charset="0"/>
                          <a:cs typeface="Arial" pitchFamily="34" charset="0"/>
                        </a:rPr>
                        <a:t>0,5 et </a:t>
                      </a:r>
                      <a:r>
                        <a:rPr lang="fr-FR" sz="800" b="0" i="0" dirty="0" smtClean="0">
                          <a:ln>
                            <a:solidFill>
                              <a:schemeClr val="tx1"/>
                            </a:solidFill>
                          </a:ln>
                          <a:latin typeface="Symbol" pitchFamily="18" charset="2"/>
                          <a:cs typeface="Arial" pitchFamily="34" charset="0"/>
                        </a:rPr>
                        <a:t>l =</a:t>
                      </a:r>
                      <a:r>
                        <a:rPr lang="fr-FR" sz="800" b="0" i="0" dirty="0" smtClean="0">
                          <a:ln>
                            <a:solidFill>
                              <a:schemeClr val="tx1"/>
                            </a:solidFill>
                          </a:ln>
                          <a:latin typeface="Arial" pitchFamily="34" charset="0"/>
                          <a:cs typeface="Arial" pitchFamily="34" charset="0"/>
                        </a:rPr>
                        <a:t> 7 pour 3 pales</a:t>
                      </a:r>
                    </a:p>
                  </a:txBody>
                  <a:tcPr/>
                </a:tc>
                <a:tc hMerge="1">
                  <a:txBody>
                    <a:bodyPr/>
                    <a:lstStyle/>
                    <a:p>
                      <a:endParaRPr lang="fr-FR" sz="800" dirty="0">
                        <a:ln>
                          <a:solidFill>
                            <a:schemeClr val="tx1"/>
                          </a:solidFill>
                        </a:ln>
                        <a:latin typeface="Arial" pitchFamily="34" charset="0"/>
                        <a:cs typeface="Arial" pitchFamily="34" charset="0"/>
                      </a:endParaRPr>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p:cTn id="7" dur="500" fill="hold"/>
                                        <p:tgtEl>
                                          <p:spTgt spid="14342"/>
                                        </p:tgtEl>
                                        <p:attrNameLst>
                                          <p:attrName>ppt_w</p:attrName>
                                        </p:attrNameLst>
                                      </p:cBhvr>
                                      <p:tavLst>
                                        <p:tav tm="0">
                                          <p:val>
                                            <p:fltVal val="0"/>
                                          </p:val>
                                        </p:tav>
                                        <p:tav tm="100000">
                                          <p:val>
                                            <p:strVal val="#ppt_w"/>
                                          </p:val>
                                        </p:tav>
                                      </p:tavLst>
                                    </p:anim>
                                    <p:anim calcmode="lin" valueType="num">
                                      <p:cBhvr>
                                        <p:cTn id="8" dur="500" fill="hold"/>
                                        <p:tgtEl>
                                          <p:spTgt spid="14342"/>
                                        </p:tgtEl>
                                        <p:attrNameLst>
                                          <p:attrName>ppt_h</p:attrName>
                                        </p:attrNameLst>
                                      </p:cBhvr>
                                      <p:tavLst>
                                        <p:tav tm="0">
                                          <p:val>
                                            <p:fltVal val="0"/>
                                          </p:val>
                                        </p:tav>
                                        <p:tav tm="100000">
                                          <p:val>
                                            <p:strVal val="#ppt_h"/>
                                          </p:val>
                                        </p:tav>
                                      </p:tavLst>
                                    </p:anim>
                                    <p:animEffect transition="in" filter="fade">
                                      <p:cBhvr>
                                        <p:cTn id="9" dur="500"/>
                                        <p:tgtEl>
                                          <p:spTgt spid="14342"/>
                                        </p:tgtEl>
                                      </p:cBhvr>
                                    </p:animEffect>
                                  </p:childTnLst>
                                </p:cTn>
                              </p:par>
                              <p:par>
                                <p:cTn id="10" presetID="53"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au 17"/>
          <p:cNvGraphicFramePr>
            <a:graphicFrameLocks noGrp="1"/>
          </p:cNvGraphicFramePr>
          <p:nvPr/>
        </p:nvGraphicFramePr>
        <p:xfrm>
          <a:off x="285720" y="4000505"/>
          <a:ext cx="8643997" cy="2700412"/>
        </p:xfrm>
        <a:graphic>
          <a:graphicData uri="http://schemas.openxmlformats.org/drawingml/2006/table">
            <a:tbl>
              <a:tblPr firstRow="1" bandRow="1">
                <a:tableStyleId>{BC89EF96-8CEA-46FF-86C4-4CE0E7609802}</a:tableStyleId>
              </a:tblPr>
              <a:tblGrid>
                <a:gridCol w="1691777"/>
                <a:gridCol w="1810532"/>
                <a:gridCol w="1712665"/>
                <a:gridCol w="1714512"/>
                <a:gridCol w="1714511"/>
              </a:tblGrid>
              <a:tr h="341256">
                <a:tc gridSpan="2">
                  <a:txBody>
                    <a:bodyPr/>
                    <a:lstStyle/>
                    <a:p>
                      <a:r>
                        <a:rPr lang="fr-FR" sz="1200" dirty="0" err="1" smtClean="0">
                          <a:ln>
                            <a:solidFill>
                              <a:schemeClr val="tx1"/>
                            </a:solidFill>
                          </a:ln>
                        </a:rPr>
                        <a:t>Savonius</a:t>
                      </a:r>
                      <a:r>
                        <a:rPr lang="fr-FR" sz="1200" dirty="0" smtClean="0">
                          <a:ln>
                            <a:solidFill>
                              <a:schemeClr val="tx1"/>
                            </a:solidFill>
                          </a:ln>
                        </a:rPr>
                        <a:t> </a:t>
                      </a:r>
                      <a:r>
                        <a:rPr lang="fr-FR" sz="1000" b="0" dirty="0" smtClean="0">
                          <a:ln>
                            <a:solidFill>
                              <a:schemeClr val="tx1"/>
                            </a:solidFill>
                          </a:ln>
                        </a:rPr>
                        <a:t>– traînée différentielle</a:t>
                      </a:r>
                      <a:endParaRPr lang="fr-FR" sz="1000" b="0" dirty="0">
                        <a:ln>
                          <a:solidFill>
                            <a:schemeClr val="tx1"/>
                          </a:solidFill>
                        </a:ln>
                      </a:endParaRPr>
                    </a:p>
                  </a:txBody>
                  <a:tcPr/>
                </a:tc>
                <a:tc hMerge="1">
                  <a:txBody>
                    <a:bodyPr/>
                    <a:lstStyle/>
                    <a:p>
                      <a:endParaRPr lang="fr-FR" dirty="0">
                        <a:ln>
                          <a:solidFill>
                            <a:schemeClr val="tx1"/>
                          </a:solidFill>
                        </a:ln>
                      </a:endParaRPr>
                    </a:p>
                  </a:txBody>
                  <a:tcPr/>
                </a:tc>
                <a:tc gridSpan="3">
                  <a:txBody>
                    <a:bodyPr/>
                    <a:lstStyle/>
                    <a:p>
                      <a:r>
                        <a:rPr lang="fr-FR" sz="1200" dirty="0" err="1" smtClean="0">
                          <a:ln>
                            <a:solidFill>
                              <a:schemeClr val="tx1"/>
                            </a:solidFill>
                          </a:ln>
                        </a:rPr>
                        <a:t>Darrieus</a:t>
                      </a:r>
                      <a:r>
                        <a:rPr lang="fr-FR" sz="1200" dirty="0" smtClean="0">
                          <a:ln>
                            <a:solidFill>
                              <a:schemeClr val="tx1"/>
                            </a:solidFill>
                          </a:ln>
                        </a:rPr>
                        <a:t> </a:t>
                      </a:r>
                      <a:r>
                        <a:rPr lang="fr-FR" sz="1000" b="0" dirty="0" smtClean="0">
                          <a:ln>
                            <a:solidFill>
                              <a:schemeClr val="tx1"/>
                            </a:solidFill>
                          </a:ln>
                        </a:rPr>
                        <a:t>– Aile portante</a:t>
                      </a:r>
                      <a:endParaRPr lang="fr-FR" sz="1000" b="0" dirty="0">
                        <a:ln>
                          <a:solidFill>
                            <a:schemeClr val="tx1"/>
                          </a:solidFill>
                        </a:ln>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n>
                          <a:solidFill>
                            <a:schemeClr val="tx1"/>
                          </a:solidFill>
                        </a:ln>
                      </a:endParaRPr>
                    </a:p>
                  </a:txBody>
                  <a:tcPr/>
                </a:tc>
                <a:tc hMerge="1">
                  <a:txBody>
                    <a:bodyPr/>
                    <a:lstStyle/>
                    <a:p>
                      <a:endParaRPr lang="fr-FR" sz="1200" dirty="0">
                        <a:ln>
                          <a:solidFill>
                            <a:schemeClr val="tx1"/>
                          </a:solidFill>
                        </a:ln>
                      </a:endParaRPr>
                    </a:p>
                  </a:txBody>
                  <a:tcPr/>
                </a:tc>
              </a:tr>
              <a:tr h="1920255">
                <a:tc>
                  <a:txBody>
                    <a:bodyPr/>
                    <a:lstStyle/>
                    <a:p>
                      <a:endParaRPr lang="fr-FR" dirty="0">
                        <a:ln>
                          <a:solidFill>
                            <a:schemeClr val="tx1"/>
                          </a:solidFill>
                        </a:ln>
                      </a:endParaRPr>
                    </a:p>
                  </a:txBody>
                  <a:tcPr/>
                </a:tc>
                <a:tc>
                  <a:txBody>
                    <a:bodyPr/>
                    <a:lstStyle/>
                    <a:p>
                      <a:endParaRPr lang="fr-FR" dirty="0">
                        <a:ln>
                          <a:solidFill>
                            <a:schemeClr val="tx1"/>
                          </a:solidFill>
                        </a:ln>
                      </a:endParaRPr>
                    </a:p>
                  </a:txBody>
                  <a:tcPr/>
                </a:tc>
                <a:tc>
                  <a:txBody>
                    <a:bodyPr/>
                    <a:lstStyle/>
                    <a:p>
                      <a:endParaRPr lang="fr-FR" dirty="0">
                        <a:ln>
                          <a:solidFill>
                            <a:schemeClr val="tx1"/>
                          </a:solidFill>
                        </a:ln>
                      </a:endParaRPr>
                    </a:p>
                  </a:txBody>
                  <a:tcPr/>
                </a:tc>
                <a:tc>
                  <a:txBody>
                    <a:bodyPr/>
                    <a:lstStyle/>
                    <a:p>
                      <a:endParaRPr lang="fr-FR">
                        <a:ln>
                          <a:solidFill>
                            <a:schemeClr val="tx1"/>
                          </a:solidFill>
                        </a:ln>
                      </a:endParaRPr>
                    </a:p>
                  </a:txBody>
                  <a:tcPr/>
                </a:tc>
                <a:tc>
                  <a:txBody>
                    <a:bodyPr/>
                    <a:lstStyle/>
                    <a:p>
                      <a:endParaRPr lang="fr-FR" dirty="0">
                        <a:ln>
                          <a:solidFill>
                            <a:schemeClr val="tx1"/>
                          </a:solidFill>
                        </a:ln>
                      </a:endParaRPr>
                    </a:p>
                  </a:txBody>
                  <a:tcPr/>
                </a:tc>
              </a:tr>
              <a:tr h="438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err="1" smtClean="0">
                          <a:latin typeface="Arial Narrow" pitchFamily="34" charset="0"/>
                        </a:rPr>
                        <a:t>Helix</a:t>
                      </a:r>
                      <a:r>
                        <a:rPr lang="fr-FR" sz="1000" i="1" dirty="0" smtClean="0">
                          <a:latin typeface="Arial Narrow" pitchFamily="34" charset="0"/>
                        </a:rPr>
                        <a:t> </a:t>
                      </a:r>
                      <a:r>
                        <a:rPr lang="fr-FR" sz="1000" i="1" dirty="0" err="1" smtClean="0">
                          <a:latin typeface="Arial Narrow" pitchFamily="34" charset="0"/>
                        </a:rPr>
                        <a:t>wind</a:t>
                      </a:r>
                      <a:endParaRPr lang="fr-FR" sz="1000" i="1" dirty="0" smtClean="0">
                        <a:latin typeface="Arial Narrow" pitchFamily="34" charset="0"/>
                      </a:endParaRPr>
                    </a:p>
                    <a:p>
                      <a:endParaRPr lang="fr-FR" sz="1000" i="1" dirty="0">
                        <a:ln>
                          <a:solidFill>
                            <a:schemeClr val="tx1"/>
                          </a:solidFill>
                        </a:ln>
                        <a:latin typeface="Arial Narrow" pitchFamily="34" charset="0"/>
                      </a:endParaRPr>
                    </a:p>
                  </a:txBody>
                  <a:tcPr>
                    <a:solidFill>
                      <a:schemeClr val="bg1"/>
                    </a:solidFill>
                  </a:tcPr>
                </a:tc>
                <a:tc>
                  <a:txBody>
                    <a:bodyPr/>
                    <a:lstStyle/>
                    <a:p>
                      <a:r>
                        <a:rPr lang="fr-FR" sz="1000" i="1" dirty="0" err="1" smtClean="0">
                          <a:latin typeface="Arial Narrow" pitchFamily="34" charset="0"/>
                        </a:rPr>
                        <a:t>Statoéolien</a:t>
                      </a:r>
                      <a:endParaRPr lang="fr-FR" sz="1000" i="1" dirty="0" smtClean="0">
                        <a:latin typeface="Arial Narrow" pitchFamily="34" charset="0"/>
                      </a:endParaRPr>
                    </a:p>
                    <a:p>
                      <a:r>
                        <a:rPr lang="fr-FR" sz="1000" i="1" dirty="0" smtClean="0">
                          <a:latin typeface="Arial Narrow" pitchFamily="34" charset="0"/>
                        </a:rPr>
                        <a:t>Source : gual-statoeolien.com</a:t>
                      </a:r>
                    </a:p>
                  </a:txBody>
                  <a:tcPr>
                    <a:solidFill>
                      <a:schemeClr val="bg1"/>
                    </a:solidFill>
                  </a:tcPr>
                </a:tc>
                <a:tc>
                  <a:txBody>
                    <a:bodyPr/>
                    <a:lstStyle/>
                    <a:p>
                      <a:r>
                        <a:rPr lang="fr-FR" sz="1000" i="1" dirty="0" smtClean="0">
                          <a:latin typeface="Arial Narrow" pitchFamily="34" charset="0"/>
                        </a:rPr>
                        <a:t>Apple-Wind</a:t>
                      </a:r>
                    </a:p>
                    <a:p>
                      <a:r>
                        <a:rPr lang="fr-FR" sz="1000" i="1" dirty="0" smtClean="0">
                          <a:latin typeface="Arial Narrow" pitchFamily="34" charset="0"/>
                        </a:rPr>
                        <a:t>Source : lemoniteur.fr</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smtClean="0">
                          <a:latin typeface="Arial Narrow" pitchFamily="34" charset="0"/>
                        </a:rPr>
                        <a:t>Source : windspireenergy.com</a:t>
                      </a:r>
                    </a:p>
                    <a:p>
                      <a:endParaRPr lang="fr-FR" sz="1000" b="0" i="1" dirty="0">
                        <a:ln>
                          <a:solidFill>
                            <a:schemeClr val="tx1"/>
                          </a:solidFill>
                        </a:ln>
                        <a:effectLst/>
                        <a:latin typeface="Arial Narrow" pitchFamily="34" charset="0"/>
                        <a:cs typeface="Arial" pitchFamily="34" charset="0"/>
                      </a:endParaRPr>
                    </a:p>
                  </a:txBody>
                  <a:tcPr>
                    <a:solidFill>
                      <a:schemeClr val="bg1"/>
                    </a:solidFill>
                  </a:tcPr>
                </a:tc>
                <a:tc>
                  <a:txBody>
                    <a:bodyPr/>
                    <a:lstStyle/>
                    <a:p>
                      <a:r>
                        <a:rPr lang="fr-FR" sz="1000" i="1" dirty="0" err="1" smtClean="0">
                          <a:latin typeface="Arial Narrow" pitchFamily="34" charset="0"/>
                        </a:rPr>
                        <a:t>Quietrevolution</a:t>
                      </a:r>
                      <a:endParaRPr lang="fr-FR" sz="1000" i="1" dirty="0" smtClean="0">
                        <a:latin typeface="Arial Narrow" pitchFamily="34" charset="0"/>
                      </a:endParaRPr>
                    </a:p>
                    <a:p>
                      <a:r>
                        <a:rPr lang="fr-FR" sz="1000" i="1" dirty="0" smtClean="0">
                          <a:latin typeface="Arial Narrow" pitchFamily="34" charset="0"/>
                        </a:rPr>
                        <a:t>Source : quietrevolution.com</a:t>
                      </a:r>
                    </a:p>
                  </a:txBody>
                  <a:tcPr>
                    <a:solidFill>
                      <a:schemeClr val="bg1"/>
                    </a:solidFill>
                  </a:tcPr>
                </a:tc>
              </a:tr>
            </a:tbl>
          </a:graphicData>
        </a:graphic>
      </p:graphicFrame>
      <p:sp>
        <p:nvSpPr>
          <p:cNvPr id="3" name="Titre 2"/>
          <p:cNvSpPr>
            <a:spLocks noGrp="1"/>
          </p:cNvSpPr>
          <p:nvPr>
            <p:ph type="title"/>
          </p:nvPr>
        </p:nvSpPr>
        <p:spPr>
          <a:xfrm>
            <a:off x="251520" y="0"/>
            <a:ext cx="8229600" cy="1143000"/>
          </a:xfrm>
        </p:spPr>
        <p:txBody>
          <a:bodyPr/>
          <a:lstStyle/>
          <a:p>
            <a:pPr algn="r" eaLnBrk="1" fontAlgn="auto" hangingPunct="1">
              <a:spcAft>
                <a:spcPts val="0"/>
              </a:spcAft>
              <a:defRPr/>
            </a:pPr>
            <a:r>
              <a:rPr lang="fr-FR" dirty="0" smtClean="0"/>
              <a:t>Eoliennes à axe vertical</a:t>
            </a:r>
            <a:endParaRPr lang="fr-FR" dirty="0"/>
          </a:p>
        </p:txBody>
      </p:sp>
      <p:pic>
        <p:nvPicPr>
          <p:cNvPr id="15364" name="Espace réservé du contenu 11" descr="olienne-verticale-sur-toit.png"/>
          <p:cNvPicPr>
            <a:picLocks noGrp="1"/>
          </p:cNvPicPr>
          <p:nvPr>
            <p:ph idx="1"/>
          </p:nvPr>
        </p:nvPicPr>
        <p:blipFill>
          <a:blip r:embed="rId3" cstate="print"/>
          <a:srcRect r="32106" b="2832"/>
          <a:stretch>
            <a:fillRect/>
          </a:stretch>
        </p:blipFill>
        <p:spPr>
          <a:xfrm>
            <a:off x="2124075" y="4437063"/>
            <a:ext cx="1476375" cy="1763712"/>
          </a:xfrm>
        </p:spPr>
      </p:pic>
      <p:pic>
        <p:nvPicPr>
          <p:cNvPr id="15365" name="Image 12" descr="Quiet-Revolution-Turbines-XCO2.jpg"/>
          <p:cNvPicPr>
            <a:picLocks/>
          </p:cNvPicPr>
          <p:nvPr/>
        </p:nvPicPr>
        <p:blipFill>
          <a:blip r:embed="rId4" cstate="print"/>
          <a:srcRect/>
          <a:stretch>
            <a:fillRect/>
          </a:stretch>
        </p:blipFill>
        <p:spPr bwMode="auto">
          <a:xfrm>
            <a:off x="7308850" y="4437063"/>
            <a:ext cx="1476375" cy="1763712"/>
          </a:xfrm>
          <a:prstGeom prst="rect">
            <a:avLst/>
          </a:prstGeom>
          <a:noFill/>
          <a:ln w="9525">
            <a:noFill/>
            <a:miter lim="800000"/>
            <a:headEnd/>
            <a:tailEnd/>
          </a:ln>
        </p:spPr>
      </p:pic>
      <p:pic>
        <p:nvPicPr>
          <p:cNvPr id="15366" name="Image 13" descr="darrieus cylindrique.jpg"/>
          <p:cNvPicPr>
            <a:picLocks/>
          </p:cNvPicPr>
          <p:nvPr/>
        </p:nvPicPr>
        <p:blipFill>
          <a:blip r:embed="rId5" cstate="print"/>
          <a:srcRect l="16028" r="22531" b="6563"/>
          <a:stretch>
            <a:fillRect/>
          </a:stretch>
        </p:blipFill>
        <p:spPr bwMode="auto">
          <a:xfrm>
            <a:off x="3924300" y="4437063"/>
            <a:ext cx="1476375" cy="1763712"/>
          </a:xfrm>
          <a:prstGeom prst="rect">
            <a:avLst/>
          </a:prstGeom>
          <a:noFill/>
          <a:ln w="9525">
            <a:noFill/>
            <a:miter lim="800000"/>
            <a:headEnd/>
            <a:tailEnd/>
          </a:ln>
        </p:spPr>
      </p:pic>
      <p:pic>
        <p:nvPicPr>
          <p:cNvPr id="15367" name="Picture 3"/>
          <p:cNvPicPr>
            <a:picLocks noChangeArrowheads="1"/>
          </p:cNvPicPr>
          <p:nvPr/>
        </p:nvPicPr>
        <p:blipFill>
          <a:blip r:embed="rId6" cstate="print"/>
          <a:srcRect/>
          <a:stretch>
            <a:fillRect/>
          </a:stretch>
        </p:blipFill>
        <p:spPr bwMode="auto">
          <a:xfrm>
            <a:off x="5651500" y="4437063"/>
            <a:ext cx="1476375" cy="1763712"/>
          </a:xfrm>
          <a:prstGeom prst="rect">
            <a:avLst/>
          </a:prstGeom>
          <a:noFill/>
          <a:ln w="9525">
            <a:noFill/>
            <a:miter lim="800000"/>
            <a:headEnd/>
            <a:tailEnd/>
          </a:ln>
        </p:spPr>
      </p:pic>
      <p:pic>
        <p:nvPicPr>
          <p:cNvPr id="28679" name="Image 16" descr="savonius.jpg"/>
          <p:cNvPicPr preferRelativeResize="0">
            <a:picLocks/>
          </p:cNvPicPr>
          <p:nvPr/>
        </p:nvPicPr>
        <p:blipFill>
          <a:blip r:embed="rId7" cstate="print"/>
          <a:srcRect l="11583" r="4440"/>
          <a:stretch>
            <a:fillRect/>
          </a:stretch>
        </p:blipFill>
        <p:spPr bwMode="auto">
          <a:xfrm>
            <a:off x="2808288" y="1379538"/>
            <a:ext cx="1547812" cy="1836737"/>
          </a:xfrm>
          <a:prstGeom prst="rect">
            <a:avLst/>
          </a:prstGeom>
          <a:noFill/>
          <a:ln w="9525">
            <a:noFill/>
            <a:miter lim="800000"/>
            <a:headEnd/>
            <a:tailEnd/>
          </a:ln>
        </p:spPr>
      </p:pic>
      <p:pic>
        <p:nvPicPr>
          <p:cNvPr id="15369" name="Image 17" descr="savonius vrillée.jpg"/>
          <p:cNvPicPr>
            <a:picLocks/>
          </p:cNvPicPr>
          <p:nvPr/>
        </p:nvPicPr>
        <p:blipFill>
          <a:blip r:embed="rId8" cstate="print"/>
          <a:srcRect b="21494"/>
          <a:stretch>
            <a:fillRect/>
          </a:stretch>
        </p:blipFill>
        <p:spPr bwMode="auto">
          <a:xfrm>
            <a:off x="395288" y="4437063"/>
            <a:ext cx="1476375" cy="1763712"/>
          </a:xfrm>
          <a:prstGeom prst="rect">
            <a:avLst/>
          </a:prstGeom>
          <a:noFill/>
          <a:ln w="9525">
            <a:noFill/>
            <a:miter lim="800000"/>
            <a:headEnd/>
            <a:tailEnd/>
          </a:ln>
        </p:spPr>
      </p:pic>
      <p:pic>
        <p:nvPicPr>
          <p:cNvPr id="28681" name="Image 18" descr="harvestor_0.jpg"/>
          <p:cNvPicPr preferRelativeResize="0">
            <a:picLocks/>
          </p:cNvPicPr>
          <p:nvPr/>
        </p:nvPicPr>
        <p:blipFill>
          <a:blip r:embed="rId9" cstate="print"/>
          <a:srcRect l="35274" r="32327" b="12201"/>
          <a:stretch>
            <a:fillRect/>
          </a:stretch>
        </p:blipFill>
        <p:spPr bwMode="auto">
          <a:xfrm>
            <a:off x="4500563" y="1379538"/>
            <a:ext cx="1547812" cy="1836737"/>
          </a:xfrm>
          <a:prstGeom prst="rect">
            <a:avLst/>
          </a:prstGeom>
          <a:noFill/>
          <a:ln w="9525">
            <a:noFill/>
            <a:miter lim="800000"/>
            <a:headEnd/>
            <a:tailEnd/>
          </a:ln>
        </p:spPr>
      </p:pic>
      <p:graphicFrame>
        <p:nvGraphicFramePr>
          <p:cNvPr id="13" name="Tableau 12"/>
          <p:cNvGraphicFramePr>
            <a:graphicFrameLocks noGrp="1"/>
          </p:cNvGraphicFramePr>
          <p:nvPr/>
        </p:nvGraphicFramePr>
        <p:xfrm>
          <a:off x="6300192" y="1012696"/>
          <a:ext cx="2664296" cy="2920360"/>
        </p:xfrm>
        <a:graphic>
          <a:graphicData uri="http://schemas.openxmlformats.org/drawingml/2006/table">
            <a:tbl>
              <a:tblPr firstRow="1" bandRow="1">
                <a:tableStyleId>{5C22544A-7EE6-4342-B048-85BDC9FD1C3A}</a:tableStyleId>
              </a:tblPr>
              <a:tblGrid>
                <a:gridCol w="525354"/>
                <a:gridCol w="2138942"/>
              </a:tblGrid>
              <a:tr h="36004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latin typeface="Arial Narrow" pitchFamily="34" charset="0"/>
                        </a:rPr>
                        <a:t>Eolienne à </a:t>
                      </a:r>
                      <a:r>
                        <a:rPr lang="fr-FR" sz="1200" b="1" dirty="0" smtClean="0">
                          <a:latin typeface="Arial Narrow" pitchFamily="34" charset="0"/>
                        </a:rPr>
                        <a:t>axe vertical</a:t>
                      </a:r>
                    </a:p>
                  </a:txBody>
                  <a:tcPr/>
                </a:tc>
                <a:tc hMerge="1">
                  <a:txBody>
                    <a:bodyPr/>
                    <a:lstStyle/>
                    <a:p>
                      <a:pPr algn="ctr"/>
                      <a:endParaRPr lang="fr-FR" sz="1200" dirty="0">
                        <a:latin typeface="Arial Narrow" pitchFamily="34"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latin typeface="Arial Narrow" pitchFamily="34" charset="0"/>
                        </a:rPr>
                        <a:t>Avantages</a:t>
                      </a:r>
                    </a:p>
                  </a:txBody>
                  <a:tcPr vert="vert270"/>
                </a:tc>
                <a:tc>
                  <a:txBody>
                    <a:bodyPr/>
                    <a:lstStyle/>
                    <a:p>
                      <a:pPr>
                        <a:buFont typeface="Arial" pitchFamily="34" charset="0"/>
                        <a:buChar char="•"/>
                      </a:pPr>
                      <a:r>
                        <a:rPr lang="fr-FR" sz="1200" dirty="0" smtClean="0">
                          <a:latin typeface="Arial Narrow" pitchFamily="34" charset="0"/>
                        </a:rPr>
                        <a:t> Bien</a:t>
                      </a:r>
                      <a:r>
                        <a:rPr lang="fr-FR" sz="1200" baseline="0" dirty="0" smtClean="0">
                          <a:latin typeface="Arial Narrow" pitchFamily="34" charset="0"/>
                        </a:rPr>
                        <a:t> adapté au </a:t>
                      </a:r>
                      <a:r>
                        <a:rPr lang="fr-FR" sz="1200" b="1" baseline="0" dirty="0" smtClean="0">
                          <a:latin typeface="Arial Narrow" pitchFamily="34" charset="0"/>
                        </a:rPr>
                        <a:t>vent turbulent </a:t>
                      </a:r>
                      <a:r>
                        <a:rPr lang="fr-FR" sz="1200" baseline="0" dirty="0" smtClean="0">
                          <a:latin typeface="Arial Narrow" pitchFamily="34" charset="0"/>
                        </a:rPr>
                        <a:t>(mode urbain)</a:t>
                      </a:r>
                    </a:p>
                    <a:p>
                      <a:pPr>
                        <a:buFont typeface="Arial" pitchFamily="34" charset="0"/>
                        <a:buChar char="•"/>
                      </a:pPr>
                      <a:r>
                        <a:rPr lang="fr-FR" sz="1200" baseline="0" dirty="0" smtClean="0">
                          <a:latin typeface="Arial Narrow" pitchFamily="34" charset="0"/>
                        </a:rPr>
                        <a:t> Plus </a:t>
                      </a:r>
                      <a:r>
                        <a:rPr lang="fr-FR" sz="1200" b="1" baseline="0" dirty="0" smtClean="0">
                          <a:latin typeface="Arial Narrow" pitchFamily="34" charset="0"/>
                        </a:rPr>
                        <a:t>silencieuses</a:t>
                      </a:r>
                      <a:r>
                        <a:rPr lang="fr-FR" sz="1200" baseline="0" dirty="0" smtClean="0">
                          <a:latin typeface="Arial Narrow" pitchFamily="34" charset="0"/>
                        </a:rPr>
                        <a:t> (notamment la </a:t>
                      </a:r>
                      <a:r>
                        <a:rPr lang="fr-FR" sz="1200" baseline="0" dirty="0" err="1" smtClean="0">
                          <a:latin typeface="Arial Narrow" pitchFamily="34" charset="0"/>
                        </a:rPr>
                        <a:t>Savonius</a:t>
                      </a:r>
                      <a:r>
                        <a:rPr lang="fr-FR" sz="1200" baseline="0" dirty="0" smtClean="0">
                          <a:latin typeface="Arial Narrow" pitchFamily="34" charset="0"/>
                        </a:rPr>
                        <a:t> éolienne lente </a:t>
                      </a:r>
                      <a:r>
                        <a:rPr lang="fr-FR" sz="1200" baseline="0" dirty="0" smtClean="0">
                          <a:latin typeface="Arial Narrow" pitchFamily="34" charset="0"/>
                          <a:sym typeface="Symbol"/>
                        </a:rPr>
                        <a:t>o</a:t>
                      </a:r>
                      <a:r>
                        <a:rPr lang="fr-FR" sz="1200" baseline="0" dirty="0" smtClean="0">
                          <a:latin typeface="Arial Narrow" pitchFamily="34" charset="0"/>
                        </a:rPr>
                        <a:t>&lt;3)</a:t>
                      </a:r>
                    </a:p>
                    <a:p>
                      <a:pPr>
                        <a:buFont typeface="Arial" pitchFamily="34" charset="0"/>
                        <a:buChar char="•"/>
                      </a:pPr>
                      <a:r>
                        <a:rPr lang="fr-FR" sz="1200" baseline="0" dirty="0" smtClean="0">
                          <a:latin typeface="Arial Narrow" pitchFamily="34" charset="0"/>
                        </a:rPr>
                        <a:t> Plus </a:t>
                      </a:r>
                      <a:r>
                        <a:rPr lang="fr-FR" sz="1200" b="1" baseline="0" dirty="0" smtClean="0">
                          <a:latin typeface="Arial Narrow" pitchFamily="34" charset="0"/>
                        </a:rPr>
                        <a:t>esthétiques</a:t>
                      </a:r>
                      <a:r>
                        <a:rPr lang="fr-FR" sz="1200" baseline="0" dirty="0" smtClean="0">
                          <a:latin typeface="Arial Narrow" pitchFamily="34" charset="0"/>
                        </a:rPr>
                        <a:t> (s’intègre bien dans un environnement urbain)</a:t>
                      </a:r>
                      <a:endParaRPr lang="fr-FR" sz="1200" dirty="0" smtClean="0">
                        <a:latin typeface="Arial Narrow" pitchFamily="34" charset="0"/>
                      </a:endParaRPr>
                    </a:p>
                    <a:p>
                      <a:pPr>
                        <a:buFont typeface="Arial" pitchFamily="34" charset="0"/>
                        <a:buChar char="•"/>
                      </a:pPr>
                      <a:endParaRPr lang="fr-FR" sz="1200" dirty="0">
                        <a:latin typeface="Arial Narrow" pitchFamily="34" charset="0"/>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smtClean="0">
                          <a:latin typeface="Arial Narrow" pitchFamily="34" charset="0"/>
                        </a:rPr>
                        <a:t>Inconvénients</a:t>
                      </a:r>
                    </a:p>
                  </a:txBody>
                  <a:tcPr vert="vert270"/>
                </a:tc>
                <a:tc>
                  <a:txBody>
                    <a:bodyPr/>
                    <a:lstStyle/>
                    <a:p>
                      <a:pPr>
                        <a:buFont typeface="Arial" pitchFamily="34" charset="0"/>
                        <a:buChar char="•"/>
                      </a:pPr>
                      <a:r>
                        <a:rPr lang="fr-FR" sz="1200" dirty="0" smtClean="0">
                          <a:latin typeface="Arial Narrow" pitchFamily="34" charset="0"/>
                        </a:rPr>
                        <a:t> </a:t>
                      </a:r>
                      <a:r>
                        <a:rPr lang="fr-FR" sz="1200" b="1" dirty="0" smtClean="0">
                          <a:latin typeface="Arial Narrow" pitchFamily="34" charset="0"/>
                        </a:rPr>
                        <a:t>Performance moindre </a:t>
                      </a:r>
                      <a:r>
                        <a:rPr lang="fr-FR" sz="1200" dirty="0" smtClean="0">
                          <a:latin typeface="Arial Narrow" pitchFamily="34" charset="0"/>
                        </a:rPr>
                        <a:t>(</a:t>
                      </a:r>
                      <a:r>
                        <a:rPr lang="fr-FR" sz="1200" dirty="0" err="1" smtClean="0">
                          <a:latin typeface="Arial Narrow" pitchFamily="34" charset="0"/>
                        </a:rPr>
                        <a:t>Savonius</a:t>
                      </a:r>
                      <a:r>
                        <a:rPr lang="fr-FR" sz="1200" dirty="0" smtClean="0">
                          <a:latin typeface="Arial Narrow" pitchFamily="34" charset="0"/>
                        </a:rPr>
                        <a:t> Cp</a:t>
                      </a:r>
                      <a:r>
                        <a:rPr lang="fr-FR" sz="1200" dirty="0" smtClean="0">
                          <a:latin typeface="Arial Narrow" pitchFamily="34" charset="0"/>
                          <a:sym typeface="Symbol"/>
                        </a:rPr>
                        <a:t>0,2, </a:t>
                      </a:r>
                      <a:r>
                        <a:rPr lang="fr-FR" sz="1200" dirty="0" err="1" smtClean="0">
                          <a:latin typeface="Arial Narrow" pitchFamily="34" charset="0"/>
                          <a:sym typeface="Symbol"/>
                        </a:rPr>
                        <a:t>Darrieus</a:t>
                      </a:r>
                      <a:r>
                        <a:rPr lang="fr-FR" sz="1200" dirty="0" smtClean="0">
                          <a:latin typeface="Arial Narrow" pitchFamily="34" charset="0"/>
                          <a:sym typeface="Symbol"/>
                        </a:rPr>
                        <a:t> Cp0,4)</a:t>
                      </a:r>
                    </a:p>
                    <a:p>
                      <a:pPr>
                        <a:buFont typeface="Arial" pitchFamily="34" charset="0"/>
                        <a:buChar char="•"/>
                      </a:pPr>
                      <a:r>
                        <a:rPr lang="fr-FR" sz="1200" dirty="0" smtClean="0">
                          <a:latin typeface="Arial Narrow" pitchFamily="34" charset="0"/>
                          <a:sym typeface="Symbol"/>
                        </a:rPr>
                        <a:t> Nécessite</a:t>
                      </a:r>
                      <a:r>
                        <a:rPr lang="fr-FR" sz="1200" baseline="0" dirty="0" smtClean="0">
                          <a:latin typeface="Arial Narrow" pitchFamily="34" charset="0"/>
                          <a:sym typeface="Symbol"/>
                        </a:rPr>
                        <a:t> une </a:t>
                      </a:r>
                      <a:r>
                        <a:rPr lang="fr-FR" sz="1200" b="1" baseline="0" dirty="0" smtClean="0">
                          <a:latin typeface="Arial Narrow" pitchFamily="34" charset="0"/>
                          <a:sym typeface="Symbol"/>
                        </a:rPr>
                        <a:t>assistance au démarrage </a:t>
                      </a:r>
                      <a:r>
                        <a:rPr lang="fr-FR" sz="1200" baseline="0" dirty="0" smtClean="0">
                          <a:latin typeface="Arial Narrow" pitchFamily="34" charset="0"/>
                          <a:sym typeface="Symbol"/>
                        </a:rPr>
                        <a:t>(</a:t>
                      </a:r>
                      <a:r>
                        <a:rPr lang="fr-FR" sz="1200" baseline="0" dirty="0" err="1" smtClean="0">
                          <a:latin typeface="Arial Narrow" pitchFamily="34" charset="0"/>
                          <a:sym typeface="Symbol"/>
                        </a:rPr>
                        <a:t>Darrieus</a:t>
                      </a:r>
                      <a:r>
                        <a:rPr lang="fr-FR" sz="1200" baseline="0" dirty="0" smtClean="0">
                          <a:latin typeface="Arial Narrow" pitchFamily="34" charset="0"/>
                          <a:sym typeface="Symbol"/>
                        </a:rPr>
                        <a:t>)</a:t>
                      </a:r>
                      <a:endParaRPr lang="fr-FR" sz="1200" dirty="0" smtClean="0">
                        <a:latin typeface="Arial Narrow" pitchFamily="34" charset="0"/>
                      </a:endParaRPr>
                    </a:p>
                    <a:p>
                      <a:pPr>
                        <a:buFont typeface="Arial" pitchFamily="34" charset="0"/>
                        <a:buChar char="•"/>
                      </a:pPr>
                      <a:endParaRPr lang="fr-FR" sz="1200" dirty="0">
                        <a:latin typeface="Arial Narrow" pitchFamily="34" charset="0"/>
                      </a:endParaRPr>
                    </a:p>
                  </a:txBody>
                  <a:tcPr/>
                </a:tc>
              </a:tr>
            </a:tbl>
          </a:graphicData>
        </a:graphic>
      </p:graphicFrame>
      <p:sp>
        <p:nvSpPr>
          <p:cNvPr id="28683" name="ZoneTexte 13"/>
          <p:cNvSpPr txBox="1">
            <a:spLocks noChangeArrowheads="1"/>
          </p:cNvSpPr>
          <p:nvPr/>
        </p:nvSpPr>
        <p:spPr bwMode="auto">
          <a:xfrm>
            <a:off x="107950" y="1052513"/>
            <a:ext cx="2555875" cy="1570037"/>
          </a:xfrm>
          <a:prstGeom prst="rect">
            <a:avLst/>
          </a:prstGeom>
          <a:noFill/>
          <a:ln w="9525">
            <a:noFill/>
            <a:miter lim="800000"/>
            <a:headEnd/>
            <a:tailEnd/>
          </a:ln>
        </p:spPr>
        <p:txBody>
          <a:bodyPr>
            <a:spAutoFit/>
          </a:bodyPr>
          <a:lstStyle/>
          <a:p>
            <a:r>
              <a:rPr lang="fr-FR" sz="1600"/>
              <a:t>L’axe du rotor est perpendiculaire à la direction du vent.</a:t>
            </a:r>
          </a:p>
          <a:p>
            <a:endParaRPr lang="fr-FR" sz="1600"/>
          </a:p>
          <a:p>
            <a:r>
              <a:rPr lang="fr-FR" sz="1600"/>
              <a:t>L’éolienne est omnidirectionnelle</a:t>
            </a:r>
          </a:p>
        </p:txBody>
      </p:sp>
      <p:graphicFrame>
        <p:nvGraphicFramePr>
          <p:cNvPr id="17" name="Tableau 16"/>
          <p:cNvGraphicFramePr>
            <a:graphicFrameLocks noGrp="1"/>
          </p:cNvGraphicFramePr>
          <p:nvPr/>
        </p:nvGraphicFramePr>
        <p:xfrm>
          <a:off x="2714612" y="1020033"/>
          <a:ext cx="3429023" cy="2480975"/>
        </p:xfrm>
        <a:graphic>
          <a:graphicData uri="http://schemas.openxmlformats.org/drawingml/2006/table">
            <a:tbl>
              <a:tblPr firstRow="1" bandRow="1">
                <a:tableStyleId>{BC89EF96-8CEA-46FF-86C4-4CE0E7609802}</a:tableStyleId>
              </a:tblPr>
              <a:tblGrid>
                <a:gridCol w="1714512"/>
                <a:gridCol w="1714511"/>
              </a:tblGrid>
              <a:tr h="1865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err="1" smtClean="0">
                          <a:ln>
                            <a:solidFill>
                              <a:schemeClr val="tx1"/>
                            </a:solidFill>
                          </a:ln>
                        </a:rPr>
                        <a:t>Savonius</a:t>
                      </a:r>
                      <a:endParaRPr lang="fr-FR" sz="1200" dirty="0" smtClean="0">
                        <a:ln>
                          <a:solidFill>
                            <a:schemeClr val="tx1"/>
                          </a:solidFill>
                        </a:ln>
                      </a:endParaRPr>
                    </a:p>
                  </a:txBody>
                  <a:tcPr/>
                </a:tc>
                <a:tc>
                  <a:txBody>
                    <a:bodyPr/>
                    <a:lstStyle/>
                    <a:p>
                      <a:pPr algn="ctr"/>
                      <a:r>
                        <a:rPr lang="fr-FR" sz="1200" dirty="0" err="1" smtClean="0">
                          <a:ln>
                            <a:solidFill>
                              <a:schemeClr val="tx1"/>
                            </a:solidFill>
                          </a:ln>
                        </a:rPr>
                        <a:t>Darrieus</a:t>
                      </a:r>
                      <a:endParaRPr lang="fr-FR" sz="1200" dirty="0">
                        <a:ln>
                          <a:solidFill>
                            <a:schemeClr val="tx1"/>
                          </a:solidFill>
                        </a:ln>
                      </a:endParaRPr>
                    </a:p>
                  </a:txBody>
                  <a:tcPr/>
                </a:tc>
              </a:tr>
              <a:tr h="1957928">
                <a:tc>
                  <a:txBody>
                    <a:bodyPr/>
                    <a:lstStyle/>
                    <a:p>
                      <a:endParaRPr lang="fr-FR" dirty="0">
                        <a:ln>
                          <a:solidFill>
                            <a:schemeClr val="tx1"/>
                          </a:solidFill>
                        </a:ln>
                      </a:endParaRPr>
                    </a:p>
                  </a:txBody>
                  <a:tcPr/>
                </a:tc>
                <a:tc>
                  <a:txBody>
                    <a:bodyPr/>
                    <a:lstStyle/>
                    <a:p>
                      <a:endParaRPr lang="fr-FR" dirty="0">
                        <a:ln>
                          <a:solidFill>
                            <a:schemeClr val="tx1"/>
                          </a:solidFill>
                        </a:ln>
                      </a:endParaRPr>
                    </a:p>
                  </a:txBody>
                  <a:tcPr/>
                </a:tc>
              </a:tr>
              <a:tr h="248727">
                <a:tc>
                  <a:txBody>
                    <a:bodyPr/>
                    <a:lstStyle/>
                    <a:p>
                      <a:pPr algn="ctr"/>
                      <a:r>
                        <a:rPr lang="fr-FR" sz="800" dirty="0" smtClean="0">
                          <a:ln>
                            <a:solidFill>
                              <a:schemeClr val="tx1"/>
                            </a:solidFill>
                          </a:ln>
                          <a:latin typeface="Arial" pitchFamily="34" charset="0"/>
                          <a:cs typeface="Arial" pitchFamily="34" charset="0"/>
                        </a:rPr>
                        <a:t>0,1 &lt; Cp &lt; 0,2  et  </a:t>
                      </a:r>
                      <a:r>
                        <a:rPr lang="fr-FR" sz="800" dirty="0" err="1" smtClean="0">
                          <a:ln>
                            <a:solidFill>
                              <a:schemeClr val="tx1"/>
                            </a:solidFill>
                          </a:ln>
                          <a:latin typeface="Symbol" pitchFamily="18" charset="2"/>
                          <a:cs typeface="Arial" pitchFamily="34" charset="0"/>
                        </a:rPr>
                        <a:t>l</a:t>
                      </a:r>
                      <a:r>
                        <a:rPr lang="fr-FR" sz="800" dirty="0" err="1" smtClean="0">
                          <a:ln>
                            <a:solidFill>
                              <a:schemeClr val="tx1"/>
                            </a:solidFill>
                          </a:ln>
                          <a:latin typeface="Arial" pitchFamily="34" charset="0"/>
                          <a:cs typeface="Arial" pitchFamily="34" charset="0"/>
                        </a:rPr>
                        <a:t>o</a:t>
                      </a:r>
                      <a:r>
                        <a:rPr lang="fr-FR" sz="800" dirty="0" smtClean="0">
                          <a:ln>
                            <a:solidFill>
                              <a:schemeClr val="tx1"/>
                            </a:solidFill>
                          </a:ln>
                          <a:latin typeface="Arial" pitchFamily="34" charset="0"/>
                          <a:cs typeface="Arial" pitchFamily="34" charset="0"/>
                        </a:rPr>
                        <a:t> = 1</a:t>
                      </a:r>
                      <a:endParaRPr lang="fr-FR" sz="800" dirty="0">
                        <a:ln>
                          <a:solidFill>
                            <a:schemeClr val="tx1"/>
                          </a:solidFill>
                        </a:ln>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800" dirty="0" smtClean="0">
                          <a:ln>
                            <a:solidFill>
                              <a:schemeClr val="tx1"/>
                            </a:solidFill>
                          </a:ln>
                          <a:latin typeface="Arial" pitchFamily="34" charset="0"/>
                          <a:cs typeface="Arial" pitchFamily="34" charset="0"/>
                        </a:rPr>
                        <a:t>Cp </a:t>
                      </a:r>
                      <a:r>
                        <a:rPr lang="fr-FR" sz="800" dirty="0" smtClean="0">
                          <a:ln>
                            <a:solidFill>
                              <a:schemeClr val="tx1"/>
                            </a:solidFill>
                          </a:ln>
                          <a:latin typeface="Arial" pitchFamily="34" charset="0"/>
                          <a:cs typeface="Arial" pitchFamily="34" charset="0"/>
                          <a:sym typeface="Symbol"/>
                        </a:rPr>
                        <a:t> 0,4  et  </a:t>
                      </a:r>
                      <a:r>
                        <a:rPr lang="fr-FR" sz="800" dirty="0" err="1" smtClean="0">
                          <a:ln>
                            <a:solidFill>
                              <a:schemeClr val="tx1"/>
                            </a:solidFill>
                          </a:ln>
                          <a:latin typeface="Symbol" pitchFamily="18" charset="2"/>
                          <a:cs typeface="Arial" pitchFamily="34" charset="0"/>
                        </a:rPr>
                        <a:t>l</a:t>
                      </a:r>
                      <a:r>
                        <a:rPr lang="fr-FR" sz="800" dirty="0" err="1" smtClean="0">
                          <a:ln>
                            <a:solidFill>
                              <a:schemeClr val="tx1"/>
                            </a:solidFill>
                          </a:ln>
                          <a:latin typeface="Arial" pitchFamily="34" charset="0"/>
                          <a:cs typeface="Arial" pitchFamily="34" charset="0"/>
                        </a:rPr>
                        <a:t>o</a:t>
                      </a:r>
                      <a:r>
                        <a:rPr lang="fr-FR" sz="800" dirty="0" smtClean="0">
                          <a:ln>
                            <a:solidFill>
                              <a:schemeClr val="tx1"/>
                            </a:solidFill>
                          </a:ln>
                          <a:latin typeface="Arial" pitchFamily="34" charset="0"/>
                          <a:cs typeface="Arial" pitchFamily="34" charset="0"/>
                        </a:rPr>
                        <a:t> </a:t>
                      </a:r>
                      <a:r>
                        <a:rPr lang="fr-FR" sz="800" dirty="0" smtClean="0">
                          <a:ln>
                            <a:solidFill>
                              <a:schemeClr val="tx1"/>
                            </a:solidFill>
                          </a:ln>
                          <a:latin typeface="Arial" pitchFamily="34" charset="0"/>
                          <a:cs typeface="Arial" pitchFamily="34" charset="0"/>
                          <a:sym typeface="Symbol"/>
                        </a:rPr>
                        <a:t></a:t>
                      </a:r>
                      <a:r>
                        <a:rPr lang="fr-FR" sz="800" dirty="0" smtClean="0">
                          <a:ln>
                            <a:solidFill>
                              <a:schemeClr val="tx1"/>
                            </a:solidFill>
                          </a:ln>
                          <a:latin typeface="Arial" pitchFamily="34" charset="0"/>
                          <a:cs typeface="Arial" pitchFamily="34" charset="0"/>
                        </a:rPr>
                        <a:t> 5</a:t>
                      </a:r>
                    </a:p>
                  </a:txBody>
                  <a:tcPr/>
                </a:tc>
              </a:tr>
            </a:tbl>
          </a:graphicData>
        </a:graphic>
      </p:graphicFrame>
      <p:sp>
        <p:nvSpPr>
          <p:cNvPr id="15374" name="ZoneTexte 14"/>
          <p:cNvSpPr txBox="1">
            <a:spLocks noChangeArrowheads="1"/>
          </p:cNvSpPr>
          <p:nvPr/>
        </p:nvSpPr>
        <p:spPr bwMode="auto">
          <a:xfrm>
            <a:off x="250825" y="3716338"/>
            <a:ext cx="3673475" cy="307975"/>
          </a:xfrm>
          <a:prstGeom prst="rect">
            <a:avLst/>
          </a:prstGeom>
          <a:noFill/>
          <a:ln w="9525">
            <a:noFill/>
            <a:miter lim="800000"/>
            <a:headEnd/>
            <a:tailEnd/>
          </a:ln>
        </p:spPr>
        <p:txBody>
          <a:bodyPr>
            <a:spAutoFit/>
          </a:bodyPr>
          <a:lstStyle/>
          <a:p>
            <a:r>
              <a:rPr lang="fr-FR" sz="1400"/>
              <a:t>Quelques exemples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374"/>
                                        </p:tgtEl>
                                        <p:attrNameLst>
                                          <p:attrName>style.visibility</p:attrName>
                                        </p:attrNameLst>
                                      </p:cBhvr>
                                      <p:to>
                                        <p:strVal val="visible"/>
                                      </p:to>
                                    </p:set>
                                    <p:anim calcmode="lin" valueType="num">
                                      <p:cBhvr>
                                        <p:cTn id="7" dur="500" fill="hold"/>
                                        <p:tgtEl>
                                          <p:spTgt spid="15374"/>
                                        </p:tgtEl>
                                        <p:attrNameLst>
                                          <p:attrName>ppt_w</p:attrName>
                                        </p:attrNameLst>
                                      </p:cBhvr>
                                      <p:tavLst>
                                        <p:tav tm="0">
                                          <p:val>
                                            <p:fltVal val="0"/>
                                          </p:val>
                                        </p:tav>
                                        <p:tav tm="100000">
                                          <p:val>
                                            <p:strVal val="#ppt_w"/>
                                          </p:val>
                                        </p:tav>
                                      </p:tavLst>
                                    </p:anim>
                                    <p:anim calcmode="lin" valueType="num">
                                      <p:cBhvr>
                                        <p:cTn id="8" dur="500" fill="hold"/>
                                        <p:tgtEl>
                                          <p:spTgt spid="15374"/>
                                        </p:tgtEl>
                                        <p:attrNameLst>
                                          <p:attrName>ppt_h</p:attrName>
                                        </p:attrNameLst>
                                      </p:cBhvr>
                                      <p:tavLst>
                                        <p:tav tm="0">
                                          <p:val>
                                            <p:fltVal val="0"/>
                                          </p:val>
                                        </p:tav>
                                        <p:tav tm="100000">
                                          <p:val>
                                            <p:strVal val="#ppt_h"/>
                                          </p:val>
                                        </p:tav>
                                      </p:tavLst>
                                    </p:anim>
                                    <p:animEffect transition="in" filter="fade">
                                      <p:cBhvr>
                                        <p:cTn id="9" dur="500"/>
                                        <p:tgtEl>
                                          <p:spTgt spid="15374"/>
                                        </p:tgtEl>
                                      </p:cBhvr>
                                    </p:animEffect>
                                  </p:childTnLst>
                                </p:cTn>
                              </p:par>
                              <p:par>
                                <p:cTn id="10" presetID="53"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0" fill="hold" nodeType="withEffect">
                                  <p:stCondLst>
                                    <p:cond delay="0"/>
                                  </p:stCondLst>
                                  <p:childTnLst>
                                    <p:set>
                                      <p:cBhvr>
                                        <p:cTn id="16" dur="1" fill="hold">
                                          <p:stCondLst>
                                            <p:cond delay="0"/>
                                          </p:stCondLst>
                                        </p:cTn>
                                        <p:tgtEl>
                                          <p:spTgt spid="15364"/>
                                        </p:tgtEl>
                                        <p:attrNameLst>
                                          <p:attrName>style.visibility</p:attrName>
                                        </p:attrNameLst>
                                      </p:cBhvr>
                                      <p:to>
                                        <p:strVal val="visible"/>
                                      </p:to>
                                    </p:set>
                                    <p:anim calcmode="lin" valueType="num">
                                      <p:cBhvr>
                                        <p:cTn id="17" dur="500" fill="hold"/>
                                        <p:tgtEl>
                                          <p:spTgt spid="15364"/>
                                        </p:tgtEl>
                                        <p:attrNameLst>
                                          <p:attrName>ppt_w</p:attrName>
                                        </p:attrNameLst>
                                      </p:cBhvr>
                                      <p:tavLst>
                                        <p:tav tm="0">
                                          <p:val>
                                            <p:fltVal val="0"/>
                                          </p:val>
                                        </p:tav>
                                        <p:tav tm="100000">
                                          <p:val>
                                            <p:strVal val="#ppt_w"/>
                                          </p:val>
                                        </p:tav>
                                      </p:tavLst>
                                    </p:anim>
                                    <p:anim calcmode="lin" valueType="num">
                                      <p:cBhvr>
                                        <p:cTn id="18" dur="500" fill="hold"/>
                                        <p:tgtEl>
                                          <p:spTgt spid="15364"/>
                                        </p:tgtEl>
                                        <p:attrNameLst>
                                          <p:attrName>ppt_h</p:attrName>
                                        </p:attrNameLst>
                                      </p:cBhvr>
                                      <p:tavLst>
                                        <p:tav tm="0">
                                          <p:val>
                                            <p:fltVal val="0"/>
                                          </p:val>
                                        </p:tav>
                                        <p:tav tm="100000">
                                          <p:val>
                                            <p:strVal val="#ppt_h"/>
                                          </p:val>
                                        </p:tav>
                                      </p:tavLst>
                                    </p:anim>
                                    <p:animEffect transition="in" filter="fade">
                                      <p:cBhvr>
                                        <p:cTn id="19" dur="500"/>
                                        <p:tgtEl>
                                          <p:spTgt spid="15364"/>
                                        </p:tgtEl>
                                      </p:cBhvr>
                                    </p:animEffect>
                                  </p:childTnLst>
                                </p:cTn>
                              </p:par>
                              <p:par>
                                <p:cTn id="20" presetID="53" presetClass="entr" presetSubtype="0" fill="hold" nodeType="withEffect">
                                  <p:stCondLst>
                                    <p:cond delay="0"/>
                                  </p:stCondLst>
                                  <p:childTnLst>
                                    <p:set>
                                      <p:cBhvr>
                                        <p:cTn id="21" dur="1" fill="hold">
                                          <p:stCondLst>
                                            <p:cond delay="0"/>
                                          </p:stCondLst>
                                        </p:cTn>
                                        <p:tgtEl>
                                          <p:spTgt spid="15369"/>
                                        </p:tgtEl>
                                        <p:attrNameLst>
                                          <p:attrName>style.visibility</p:attrName>
                                        </p:attrNameLst>
                                      </p:cBhvr>
                                      <p:to>
                                        <p:strVal val="visible"/>
                                      </p:to>
                                    </p:set>
                                    <p:anim calcmode="lin" valueType="num">
                                      <p:cBhvr>
                                        <p:cTn id="22" dur="500" fill="hold"/>
                                        <p:tgtEl>
                                          <p:spTgt spid="15369"/>
                                        </p:tgtEl>
                                        <p:attrNameLst>
                                          <p:attrName>ppt_w</p:attrName>
                                        </p:attrNameLst>
                                      </p:cBhvr>
                                      <p:tavLst>
                                        <p:tav tm="0">
                                          <p:val>
                                            <p:fltVal val="0"/>
                                          </p:val>
                                        </p:tav>
                                        <p:tav tm="100000">
                                          <p:val>
                                            <p:strVal val="#ppt_w"/>
                                          </p:val>
                                        </p:tav>
                                      </p:tavLst>
                                    </p:anim>
                                    <p:anim calcmode="lin" valueType="num">
                                      <p:cBhvr>
                                        <p:cTn id="23" dur="500" fill="hold"/>
                                        <p:tgtEl>
                                          <p:spTgt spid="15369"/>
                                        </p:tgtEl>
                                        <p:attrNameLst>
                                          <p:attrName>ppt_h</p:attrName>
                                        </p:attrNameLst>
                                      </p:cBhvr>
                                      <p:tavLst>
                                        <p:tav tm="0">
                                          <p:val>
                                            <p:fltVal val="0"/>
                                          </p:val>
                                        </p:tav>
                                        <p:tav tm="100000">
                                          <p:val>
                                            <p:strVal val="#ppt_h"/>
                                          </p:val>
                                        </p:tav>
                                      </p:tavLst>
                                    </p:anim>
                                    <p:animEffect transition="in" filter="fade">
                                      <p:cBhvr>
                                        <p:cTn id="24" dur="500"/>
                                        <p:tgtEl>
                                          <p:spTgt spid="15369"/>
                                        </p:tgtEl>
                                      </p:cBhvr>
                                    </p:animEffect>
                                  </p:childTnLst>
                                </p:cTn>
                              </p:par>
                              <p:par>
                                <p:cTn id="25" presetID="53" presetClass="entr" presetSubtype="0" fill="hold" nodeType="withEffect">
                                  <p:stCondLst>
                                    <p:cond delay="0"/>
                                  </p:stCondLst>
                                  <p:childTnLst>
                                    <p:set>
                                      <p:cBhvr>
                                        <p:cTn id="26" dur="1" fill="hold">
                                          <p:stCondLst>
                                            <p:cond delay="0"/>
                                          </p:stCondLst>
                                        </p:cTn>
                                        <p:tgtEl>
                                          <p:spTgt spid="15366"/>
                                        </p:tgtEl>
                                        <p:attrNameLst>
                                          <p:attrName>style.visibility</p:attrName>
                                        </p:attrNameLst>
                                      </p:cBhvr>
                                      <p:to>
                                        <p:strVal val="visible"/>
                                      </p:to>
                                    </p:set>
                                    <p:anim calcmode="lin" valueType="num">
                                      <p:cBhvr>
                                        <p:cTn id="27" dur="500" fill="hold"/>
                                        <p:tgtEl>
                                          <p:spTgt spid="15366"/>
                                        </p:tgtEl>
                                        <p:attrNameLst>
                                          <p:attrName>ppt_w</p:attrName>
                                        </p:attrNameLst>
                                      </p:cBhvr>
                                      <p:tavLst>
                                        <p:tav tm="0">
                                          <p:val>
                                            <p:fltVal val="0"/>
                                          </p:val>
                                        </p:tav>
                                        <p:tav tm="100000">
                                          <p:val>
                                            <p:strVal val="#ppt_w"/>
                                          </p:val>
                                        </p:tav>
                                      </p:tavLst>
                                    </p:anim>
                                    <p:anim calcmode="lin" valueType="num">
                                      <p:cBhvr>
                                        <p:cTn id="28" dur="500" fill="hold"/>
                                        <p:tgtEl>
                                          <p:spTgt spid="15366"/>
                                        </p:tgtEl>
                                        <p:attrNameLst>
                                          <p:attrName>ppt_h</p:attrName>
                                        </p:attrNameLst>
                                      </p:cBhvr>
                                      <p:tavLst>
                                        <p:tav tm="0">
                                          <p:val>
                                            <p:fltVal val="0"/>
                                          </p:val>
                                        </p:tav>
                                        <p:tav tm="100000">
                                          <p:val>
                                            <p:strVal val="#ppt_h"/>
                                          </p:val>
                                        </p:tav>
                                      </p:tavLst>
                                    </p:anim>
                                    <p:animEffect transition="in" filter="fade">
                                      <p:cBhvr>
                                        <p:cTn id="29" dur="500"/>
                                        <p:tgtEl>
                                          <p:spTgt spid="15366"/>
                                        </p:tgtEl>
                                      </p:cBhvr>
                                    </p:animEffect>
                                  </p:childTnLst>
                                </p:cTn>
                              </p:par>
                              <p:par>
                                <p:cTn id="30" presetID="53" presetClass="entr" presetSubtype="0" fill="hold" nodeType="withEffect">
                                  <p:stCondLst>
                                    <p:cond delay="0"/>
                                  </p:stCondLst>
                                  <p:childTnLst>
                                    <p:set>
                                      <p:cBhvr>
                                        <p:cTn id="31" dur="1" fill="hold">
                                          <p:stCondLst>
                                            <p:cond delay="0"/>
                                          </p:stCondLst>
                                        </p:cTn>
                                        <p:tgtEl>
                                          <p:spTgt spid="15367"/>
                                        </p:tgtEl>
                                        <p:attrNameLst>
                                          <p:attrName>style.visibility</p:attrName>
                                        </p:attrNameLst>
                                      </p:cBhvr>
                                      <p:to>
                                        <p:strVal val="visible"/>
                                      </p:to>
                                    </p:set>
                                    <p:anim calcmode="lin" valueType="num">
                                      <p:cBhvr>
                                        <p:cTn id="32" dur="500" fill="hold"/>
                                        <p:tgtEl>
                                          <p:spTgt spid="15367"/>
                                        </p:tgtEl>
                                        <p:attrNameLst>
                                          <p:attrName>ppt_w</p:attrName>
                                        </p:attrNameLst>
                                      </p:cBhvr>
                                      <p:tavLst>
                                        <p:tav tm="0">
                                          <p:val>
                                            <p:fltVal val="0"/>
                                          </p:val>
                                        </p:tav>
                                        <p:tav tm="100000">
                                          <p:val>
                                            <p:strVal val="#ppt_w"/>
                                          </p:val>
                                        </p:tav>
                                      </p:tavLst>
                                    </p:anim>
                                    <p:anim calcmode="lin" valueType="num">
                                      <p:cBhvr>
                                        <p:cTn id="33" dur="500" fill="hold"/>
                                        <p:tgtEl>
                                          <p:spTgt spid="15367"/>
                                        </p:tgtEl>
                                        <p:attrNameLst>
                                          <p:attrName>ppt_h</p:attrName>
                                        </p:attrNameLst>
                                      </p:cBhvr>
                                      <p:tavLst>
                                        <p:tav tm="0">
                                          <p:val>
                                            <p:fltVal val="0"/>
                                          </p:val>
                                        </p:tav>
                                        <p:tav tm="100000">
                                          <p:val>
                                            <p:strVal val="#ppt_h"/>
                                          </p:val>
                                        </p:tav>
                                      </p:tavLst>
                                    </p:anim>
                                    <p:animEffect transition="in" filter="fade">
                                      <p:cBhvr>
                                        <p:cTn id="34" dur="500"/>
                                        <p:tgtEl>
                                          <p:spTgt spid="15367"/>
                                        </p:tgtEl>
                                      </p:cBhvr>
                                    </p:animEffect>
                                  </p:childTnLst>
                                </p:cTn>
                              </p:par>
                              <p:par>
                                <p:cTn id="35" presetID="53" presetClass="entr" presetSubtype="0" fill="hold" nodeType="withEffect">
                                  <p:stCondLst>
                                    <p:cond delay="0"/>
                                  </p:stCondLst>
                                  <p:childTnLst>
                                    <p:set>
                                      <p:cBhvr>
                                        <p:cTn id="36" dur="1" fill="hold">
                                          <p:stCondLst>
                                            <p:cond delay="0"/>
                                          </p:stCondLst>
                                        </p:cTn>
                                        <p:tgtEl>
                                          <p:spTgt spid="15365"/>
                                        </p:tgtEl>
                                        <p:attrNameLst>
                                          <p:attrName>style.visibility</p:attrName>
                                        </p:attrNameLst>
                                      </p:cBhvr>
                                      <p:to>
                                        <p:strVal val="visible"/>
                                      </p:to>
                                    </p:set>
                                    <p:anim calcmode="lin" valueType="num">
                                      <p:cBhvr>
                                        <p:cTn id="37" dur="500" fill="hold"/>
                                        <p:tgtEl>
                                          <p:spTgt spid="15365"/>
                                        </p:tgtEl>
                                        <p:attrNameLst>
                                          <p:attrName>ppt_w</p:attrName>
                                        </p:attrNameLst>
                                      </p:cBhvr>
                                      <p:tavLst>
                                        <p:tav tm="0">
                                          <p:val>
                                            <p:fltVal val="0"/>
                                          </p:val>
                                        </p:tav>
                                        <p:tav tm="100000">
                                          <p:val>
                                            <p:strVal val="#ppt_w"/>
                                          </p:val>
                                        </p:tav>
                                      </p:tavLst>
                                    </p:anim>
                                    <p:anim calcmode="lin" valueType="num">
                                      <p:cBhvr>
                                        <p:cTn id="38" dur="500" fill="hold"/>
                                        <p:tgtEl>
                                          <p:spTgt spid="15365"/>
                                        </p:tgtEl>
                                        <p:attrNameLst>
                                          <p:attrName>ppt_h</p:attrName>
                                        </p:attrNameLst>
                                      </p:cBhvr>
                                      <p:tavLst>
                                        <p:tav tm="0">
                                          <p:val>
                                            <p:fltVal val="0"/>
                                          </p:val>
                                        </p:tav>
                                        <p:tav tm="100000">
                                          <p:val>
                                            <p:strVal val="#ppt_h"/>
                                          </p:val>
                                        </p:tav>
                                      </p:tavLst>
                                    </p:anim>
                                    <p:animEffect transition="in" filter="fade">
                                      <p:cBhvr>
                                        <p:cTn id="39" dur="5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p:cNvGraphicFramePr>
            <a:graphicFrameLocks noGrp="1"/>
          </p:cNvGraphicFramePr>
          <p:nvPr/>
        </p:nvGraphicFramePr>
        <p:xfrm>
          <a:off x="179512" y="3176860"/>
          <a:ext cx="8643997" cy="2700412"/>
        </p:xfrm>
        <a:graphic>
          <a:graphicData uri="http://schemas.openxmlformats.org/drawingml/2006/table">
            <a:tbl>
              <a:tblPr firstRow="1" bandRow="1">
                <a:tableStyleId>{BC89EF96-8CEA-46FF-86C4-4CE0E7609802}</a:tableStyleId>
              </a:tblPr>
              <a:tblGrid>
                <a:gridCol w="1691777"/>
                <a:gridCol w="1810532"/>
                <a:gridCol w="1712665"/>
                <a:gridCol w="1714512"/>
                <a:gridCol w="1714511"/>
              </a:tblGrid>
              <a:tr h="341256">
                <a:tc gridSpan="5">
                  <a:txBody>
                    <a:bodyPr/>
                    <a:lstStyle/>
                    <a:p>
                      <a:r>
                        <a:rPr lang="fr-FR" sz="1200" dirty="0" err="1" smtClean="0">
                          <a:ln>
                            <a:solidFill>
                              <a:schemeClr val="tx1"/>
                            </a:solidFill>
                          </a:ln>
                        </a:rPr>
                        <a:t>Savonius</a:t>
                      </a:r>
                      <a:r>
                        <a:rPr lang="fr-FR" sz="1200" dirty="0" smtClean="0">
                          <a:ln>
                            <a:solidFill>
                              <a:schemeClr val="tx1"/>
                            </a:solidFill>
                          </a:ln>
                        </a:rPr>
                        <a:t> + </a:t>
                      </a:r>
                      <a:r>
                        <a:rPr lang="fr-FR" sz="1200" dirty="0" err="1" smtClean="0">
                          <a:ln>
                            <a:solidFill>
                              <a:schemeClr val="tx1"/>
                            </a:solidFill>
                          </a:ln>
                        </a:rPr>
                        <a:t>Darrieus</a:t>
                      </a:r>
                      <a:endParaRPr lang="fr-FR" sz="1200" dirty="0">
                        <a:ln>
                          <a:solidFill>
                            <a:schemeClr val="tx1"/>
                          </a:solidFill>
                        </a:ln>
                      </a:endParaRPr>
                    </a:p>
                  </a:txBody>
                  <a:tcPr/>
                </a:tc>
                <a:tc hMerge="1">
                  <a:txBody>
                    <a:bodyPr/>
                    <a:lstStyle/>
                    <a:p>
                      <a:endParaRPr lang="fr-FR" dirty="0">
                        <a:ln>
                          <a:solidFill>
                            <a:schemeClr val="tx1"/>
                          </a:solidFill>
                        </a:ln>
                      </a:endParaRPr>
                    </a:p>
                  </a:txBody>
                  <a:tcPr/>
                </a:tc>
                <a:tc hMerge="1">
                  <a:txBody>
                    <a:bodyPr/>
                    <a:lstStyle/>
                    <a:p>
                      <a:endParaRPr lang="fr-FR" sz="1200" dirty="0">
                        <a:ln>
                          <a:solidFill>
                            <a:schemeClr val="tx1"/>
                          </a:solidFill>
                        </a:ln>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n>
                          <a:solidFill>
                            <a:schemeClr val="tx1"/>
                          </a:solidFill>
                        </a:ln>
                      </a:endParaRPr>
                    </a:p>
                  </a:txBody>
                  <a:tcPr/>
                </a:tc>
                <a:tc hMerge="1">
                  <a:txBody>
                    <a:bodyPr/>
                    <a:lstStyle/>
                    <a:p>
                      <a:endParaRPr lang="fr-FR" sz="1200" dirty="0">
                        <a:ln>
                          <a:solidFill>
                            <a:schemeClr val="tx1"/>
                          </a:solidFill>
                        </a:ln>
                      </a:endParaRPr>
                    </a:p>
                  </a:txBody>
                  <a:tcPr/>
                </a:tc>
              </a:tr>
              <a:tr h="1920255">
                <a:tc>
                  <a:txBody>
                    <a:bodyPr/>
                    <a:lstStyle/>
                    <a:p>
                      <a:endParaRPr lang="fr-FR" dirty="0">
                        <a:ln>
                          <a:solidFill>
                            <a:schemeClr val="tx1"/>
                          </a:solidFill>
                        </a:ln>
                      </a:endParaRPr>
                    </a:p>
                  </a:txBody>
                  <a:tcPr/>
                </a:tc>
                <a:tc>
                  <a:txBody>
                    <a:bodyPr/>
                    <a:lstStyle/>
                    <a:p>
                      <a:endParaRPr lang="fr-FR" dirty="0">
                        <a:ln>
                          <a:solidFill>
                            <a:schemeClr val="tx1"/>
                          </a:solidFill>
                        </a:ln>
                      </a:endParaRPr>
                    </a:p>
                  </a:txBody>
                  <a:tcPr/>
                </a:tc>
                <a:tc>
                  <a:txBody>
                    <a:bodyPr/>
                    <a:lstStyle/>
                    <a:p>
                      <a:endParaRPr lang="fr-FR" dirty="0">
                        <a:ln>
                          <a:solidFill>
                            <a:schemeClr val="tx1"/>
                          </a:solidFill>
                        </a:ln>
                      </a:endParaRPr>
                    </a:p>
                  </a:txBody>
                  <a:tcPr/>
                </a:tc>
                <a:tc>
                  <a:txBody>
                    <a:bodyPr/>
                    <a:lstStyle/>
                    <a:p>
                      <a:endParaRPr lang="fr-FR">
                        <a:ln>
                          <a:solidFill>
                            <a:schemeClr val="tx1"/>
                          </a:solidFill>
                        </a:ln>
                      </a:endParaRPr>
                    </a:p>
                  </a:txBody>
                  <a:tcPr/>
                </a:tc>
                <a:tc>
                  <a:txBody>
                    <a:bodyPr/>
                    <a:lstStyle/>
                    <a:p>
                      <a:endParaRPr lang="fr-FR" dirty="0">
                        <a:ln>
                          <a:solidFill>
                            <a:schemeClr val="tx1"/>
                          </a:solidFill>
                        </a:ln>
                      </a:endParaRPr>
                    </a:p>
                  </a:txBody>
                  <a:tcPr/>
                </a:tc>
              </a:tr>
              <a:tr h="4389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err="1" smtClean="0">
                          <a:latin typeface="Arial Narrow" pitchFamily="34" charset="0"/>
                        </a:rPr>
                        <a:t>Windela</a:t>
                      </a:r>
                      <a:r>
                        <a:rPr lang="fr-FR" sz="1000" i="1" dirty="0" smtClean="0">
                          <a:latin typeface="Arial Narrow"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smtClean="0">
                          <a:latin typeface="Arial Narrow" pitchFamily="34" charset="0"/>
                        </a:rPr>
                        <a:t>Source : hi.vawt.com.tw</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1" kern="1200" dirty="0" smtClean="0">
                          <a:solidFill>
                            <a:schemeClr val="tx1"/>
                          </a:solidFill>
                          <a:latin typeface="Arial Narrow" pitchFamily="34" charset="0"/>
                          <a:ea typeface="+mn-ea"/>
                          <a:cs typeface="+mn-cs"/>
                        </a:rPr>
                        <a:t>Smart </a:t>
                      </a:r>
                      <a:r>
                        <a:rPr kumimoji="0" lang="fr-FR" sz="1000" b="0" i="1" kern="1200" dirty="0" err="1" smtClean="0">
                          <a:solidFill>
                            <a:schemeClr val="tx1"/>
                          </a:solidFill>
                          <a:latin typeface="Arial Narrow" pitchFamily="34" charset="0"/>
                          <a:ea typeface="+mn-ea"/>
                          <a:cs typeface="+mn-cs"/>
                        </a:rPr>
                        <a:t>wind</a:t>
                      </a:r>
                      <a:r>
                        <a:rPr kumimoji="0" lang="fr-FR" sz="1000" b="0" i="1" kern="1200" dirty="0" smtClean="0">
                          <a:solidFill>
                            <a:schemeClr val="tx1"/>
                          </a:solidFill>
                          <a:latin typeface="Arial Narrow" pitchFamily="34" charset="0"/>
                          <a:ea typeface="+mn-ea"/>
                          <a:cs typeface="+mn-cs"/>
                        </a:rPr>
                        <a:t> 500</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smtClean="0">
                          <a:latin typeface="Arial Narrow" pitchFamily="34" charset="0"/>
                        </a:rPr>
                        <a:t>Source : makemu.it</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err="1" smtClean="0">
                          <a:latin typeface="Arial Narrow" pitchFamily="34" charset="0"/>
                        </a:rPr>
                        <a:t>Noveol</a:t>
                      </a:r>
                      <a:r>
                        <a:rPr lang="fr-FR" sz="1000" i="1" dirty="0" smtClean="0">
                          <a:latin typeface="Arial Narrow" pitchFamily="34" charset="0"/>
                        </a:rPr>
                        <a:t>-turbine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i="1" dirty="0" smtClean="0">
                          <a:latin typeface="Arial Narrow" pitchFamily="34" charset="0"/>
                        </a:rPr>
                        <a:t>Source : noveol.com</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1" kern="1200" dirty="0" err="1" smtClean="0">
                          <a:solidFill>
                            <a:schemeClr val="tx1"/>
                          </a:solidFill>
                          <a:latin typeface="Arial Narrow" pitchFamily="34" charset="0"/>
                          <a:ea typeface="+mn-ea"/>
                          <a:cs typeface="+mn-cs"/>
                        </a:rPr>
                        <a:t>Eolo</a:t>
                      </a:r>
                      <a:r>
                        <a:rPr kumimoji="0" lang="fr-FR" sz="1000" b="0" i="1" kern="1200" dirty="0" smtClean="0">
                          <a:solidFill>
                            <a:schemeClr val="tx1"/>
                          </a:solidFill>
                          <a:latin typeface="Arial Narrow" pitchFamily="34" charset="0"/>
                          <a:ea typeface="+mn-ea"/>
                          <a:cs typeface="+mn-cs"/>
                        </a:rPr>
                        <a:t> 3000</a:t>
                      </a:r>
                    </a:p>
                    <a:p>
                      <a:pPr marL="0" marR="0" indent="0" algn="l" defTabSz="914400" rtl="0" eaLnBrk="1" fontAlgn="auto" latinLnBrk="0" hangingPunct="1">
                        <a:lnSpc>
                          <a:spcPct val="100000"/>
                        </a:lnSpc>
                        <a:spcBef>
                          <a:spcPts val="0"/>
                        </a:spcBef>
                        <a:spcAft>
                          <a:spcPts val="0"/>
                        </a:spcAft>
                        <a:buClrTx/>
                        <a:buSzTx/>
                        <a:buFontTx/>
                        <a:buNone/>
                        <a:tabLst/>
                        <a:defRPr/>
                      </a:pPr>
                      <a:r>
                        <a:rPr kumimoji="0" lang="fr-FR" sz="1000" b="0" i="1" kern="1200" dirty="0" smtClean="0">
                          <a:solidFill>
                            <a:schemeClr val="tx1"/>
                          </a:solidFill>
                          <a:latin typeface="Arial Narrow" pitchFamily="34" charset="0"/>
                          <a:ea typeface="+mn-ea"/>
                          <a:cs typeface="+mn-cs"/>
                        </a:rPr>
                        <a:t>Source : makemu.it</a:t>
                      </a:r>
                    </a:p>
                  </a:txBody>
                  <a:tcPr>
                    <a:solidFill>
                      <a:schemeClr val="bg1"/>
                    </a:solidFill>
                  </a:tcPr>
                </a:tc>
                <a:tc>
                  <a:txBody>
                    <a:bodyPr/>
                    <a:lstStyle/>
                    <a:p>
                      <a:r>
                        <a:rPr kumimoji="0" lang="fr-FR" sz="1000" b="0" i="1" kern="1200" dirty="0" err="1" smtClean="0">
                          <a:solidFill>
                            <a:schemeClr val="tx1"/>
                          </a:solidFill>
                          <a:latin typeface="Arial Narrow" pitchFamily="34" charset="0"/>
                          <a:ea typeface="+mn-ea"/>
                          <a:cs typeface="+mn-cs"/>
                        </a:rPr>
                        <a:t>Silent</a:t>
                      </a:r>
                      <a:r>
                        <a:rPr kumimoji="0" lang="fr-FR" sz="1000" b="0" i="1" kern="1200" dirty="0" smtClean="0">
                          <a:solidFill>
                            <a:schemeClr val="tx1"/>
                          </a:solidFill>
                          <a:latin typeface="Arial Narrow" pitchFamily="34" charset="0"/>
                          <a:ea typeface="+mn-ea"/>
                          <a:cs typeface="+mn-cs"/>
                        </a:rPr>
                        <a:t> V</a:t>
                      </a:r>
                    </a:p>
                    <a:p>
                      <a:r>
                        <a:rPr kumimoji="0" lang="fr-FR" sz="1000" b="0" i="1" kern="1200" dirty="0" smtClean="0">
                          <a:solidFill>
                            <a:schemeClr val="tx1"/>
                          </a:solidFill>
                          <a:latin typeface="Arial Narrow" pitchFamily="34" charset="0"/>
                          <a:ea typeface="+mn-ea"/>
                          <a:cs typeface="+mn-cs"/>
                        </a:rPr>
                        <a:t>Source :</a:t>
                      </a:r>
                      <a:r>
                        <a:rPr kumimoji="0" lang="fr-FR" sz="1000" b="0" i="1" kern="1200" baseline="0" dirty="0" smtClean="0">
                          <a:solidFill>
                            <a:schemeClr val="tx1"/>
                          </a:solidFill>
                          <a:latin typeface="Arial Narrow" pitchFamily="34" charset="0"/>
                          <a:ea typeface="+mn-ea"/>
                          <a:cs typeface="+mn-cs"/>
                        </a:rPr>
                        <a:t> </a:t>
                      </a:r>
                      <a:r>
                        <a:rPr kumimoji="0" lang="fr-FR" sz="1000" b="0" i="1" kern="1200" dirty="0" smtClean="0">
                          <a:solidFill>
                            <a:schemeClr val="tx1"/>
                          </a:solidFill>
                          <a:latin typeface="Arial Narrow" pitchFamily="34" charset="0"/>
                          <a:ea typeface="+mn-ea"/>
                          <a:cs typeface="+mn-cs"/>
                        </a:rPr>
                        <a:t>windup.eu</a:t>
                      </a:r>
                      <a:endParaRPr lang="fr-FR" sz="1000" i="1" dirty="0" smtClean="0">
                        <a:latin typeface="Arial Narrow" pitchFamily="34" charset="0"/>
                      </a:endParaRPr>
                    </a:p>
                  </a:txBody>
                  <a:tcPr>
                    <a:solidFill>
                      <a:schemeClr val="bg1"/>
                    </a:solidFill>
                  </a:tcPr>
                </a:tc>
              </a:tr>
            </a:tbl>
          </a:graphicData>
        </a:graphic>
      </p:graphicFrame>
      <p:sp>
        <p:nvSpPr>
          <p:cNvPr id="3" name="Titre 2"/>
          <p:cNvSpPr>
            <a:spLocks noGrp="1"/>
          </p:cNvSpPr>
          <p:nvPr>
            <p:ph type="title"/>
          </p:nvPr>
        </p:nvSpPr>
        <p:spPr/>
        <p:txBody>
          <a:bodyPr/>
          <a:lstStyle/>
          <a:p>
            <a:pPr algn="r" eaLnBrk="1" fontAlgn="auto" hangingPunct="1">
              <a:spcAft>
                <a:spcPts val="0"/>
              </a:spcAft>
              <a:defRPr/>
            </a:pPr>
            <a:r>
              <a:rPr lang="fr-FR" dirty="0" smtClean="0"/>
              <a:t>Eoliennes à axe vertical hybrides</a:t>
            </a:r>
            <a:endParaRPr lang="fr-FR" dirty="0"/>
          </a:p>
        </p:txBody>
      </p:sp>
      <p:pic>
        <p:nvPicPr>
          <p:cNvPr id="30723" name="Image 14" descr="darrieus sphérique.jpg"/>
          <p:cNvPicPr preferRelativeResize="0">
            <a:picLocks/>
          </p:cNvPicPr>
          <p:nvPr/>
        </p:nvPicPr>
        <p:blipFill>
          <a:blip r:embed="rId2" cstate="print"/>
          <a:srcRect l="11340" r="16841" b="9280"/>
          <a:stretch>
            <a:fillRect/>
          </a:stretch>
        </p:blipFill>
        <p:spPr bwMode="auto">
          <a:xfrm>
            <a:off x="1979613" y="3608388"/>
            <a:ext cx="1512887" cy="1800225"/>
          </a:xfrm>
          <a:prstGeom prst="rect">
            <a:avLst/>
          </a:prstGeom>
          <a:noFill/>
          <a:ln w="9525">
            <a:noFill/>
            <a:miter lim="800000"/>
            <a:headEnd/>
            <a:tailEnd/>
          </a:ln>
        </p:spPr>
      </p:pic>
      <p:pic>
        <p:nvPicPr>
          <p:cNvPr id="30724" name="Espace réservé du contenu 10" descr="mixte1.jpg"/>
          <p:cNvPicPr preferRelativeResize="0">
            <a:picLocks noGrp="1"/>
          </p:cNvPicPr>
          <p:nvPr>
            <p:ph idx="1"/>
          </p:nvPr>
        </p:nvPicPr>
        <p:blipFill>
          <a:blip r:embed="rId3" cstate="print"/>
          <a:srcRect/>
          <a:stretch>
            <a:fillRect/>
          </a:stretch>
        </p:blipFill>
        <p:spPr>
          <a:xfrm>
            <a:off x="3779838" y="3608388"/>
            <a:ext cx="1511300" cy="1800225"/>
          </a:xfrm>
        </p:spPr>
      </p:pic>
      <p:pic>
        <p:nvPicPr>
          <p:cNvPr id="30725" name="Image 15" descr="mixte2.jpg"/>
          <p:cNvPicPr preferRelativeResize="0">
            <a:picLocks/>
          </p:cNvPicPr>
          <p:nvPr/>
        </p:nvPicPr>
        <p:blipFill>
          <a:blip r:embed="rId4" cstate="print"/>
          <a:srcRect/>
          <a:stretch>
            <a:fillRect/>
          </a:stretch>
        </p:blipFill>
        <p:spPr bwMode="auto">
          <a:xfrm>
            <a:off x="252413" y="3608388"/>
            <a:ext cx="1511300" cy="1800225"/>
          </a:xfrm>
          <a:prstGeom prst="rect">
            <a:avLst/>
          </a:prstGeom>
          <a:noFill/>
          <a:ln w="9525">
            <a:noFill/>
            <a:miter lim="800000"/>
            <a:headEnd/>
            <a:tailEnd/>
          </a:ln>
        </p:spPr>
      </p:pic>
      <p:pic>
        <p:nvPicPr>
          <p:cNvPr id="30726" name="Image 18" descr="mixte3.jpg"/>
          <p:cNvPicPr preferRelativeResize="0">
            <a:picLocks/>
          </p:cNvPicPr>
          <p:nvPr/>
        </p:nvPicPr>
        <p:blipFill>
          <a:blip r:embed="rId5" cstate="print"/>
          <a:srcRect l="19276"/>
          <a:stretch>
            <a:fillRect/>
          </a:stretch>
        </p:blipFill>
        <p:spPr bwMode="auto">
          <a:xfrm>
            <a:off x="5508625" y="3608388"/>
            <a:ext cx="1511300" cy="1800225"/>
          </a:xfrm>
          <a:prstGeom prst="rect">
            <a:avLst/>
          </a:prstGeom>
          <a:noFill/>
          <a:ln w="9525">
            <a:noFill/>
            <a:miter lim="800000"/>
            <a:headEnd/>
            <a:tailEnd/>
          </a:ln>
        </p:spPr>
      </p:pic>
      <p:sp>
        <p:nvSpPr>
          <p:cNvPr id="30727" name="ZoneTexte 10"/>
          <p:cNvSpPr txBox="1">
            <a:spLocks noChangeArrowheads="1"/>
          </p:cNvSpPr>
          <p:nvPr/>
        </p:nvSpPr>
        <p:spPr bwMode="auto">
          <a:xfrm>
            <a:off x="395288" y="1412875"/>
            <a:ext cx="8280400" cy="1477963"/>
          </a:xfrm>
          <a:prstGeom prst="rect">
            <a:avLst/>
          </a:prstGeom>
          <a:noFill/>
          <a:ln w="9525">
            <a:noFill/>
            <a:miter lim="800000"/>
            <a:headEnd/>
            <a:tailEnd/>
          </a:ln>
        </p:spPr>
        <p:txBody>
          <a:bodyPr>
            <a:spAutoFit/>
          </a:bodyPr>
          <a:lstStyle/>
          <a:p>
            <a:r>
              <a:rPr lang="fr-FR"/>
              <a:t>Bien que la Darrieus soit plus performante que la Savonius, elle ne peut pas démarrer toute seule </a:t>
            </a:r>
            <a:r>
              <a:rPr lang="fr-FR">
                <a:sym typeface="Wingdings" pitchFamily="2" charset="2"/>
              </a:rPr>
              <a:t></a:t>
            </a:r>
            <a:r>
              <a:rPr lang="fr-FR"/>
              <a:t>Nécessité d’un auto-démarrage </a:t>
            </a:r>
          </a:p>
          <a:p>
            <a:endParaRPr lang="fr-FR"/>
          </a:p>
          <a:p>
            <a:r>
              <a:rPr lang="fr-FR" b="1"/>
              <a:t>Solution : </a:t>
            </a:r>
            <a:r>
              <a:rPr lang="fr-FR"/>
              <a:t>La plupart du temps elle est couplée à une Savonius.</a:t>
            </a:r>
          </a:p>
          <a:p>
            <a:r>
              <a:rPr lang="fr-FR">
                <a:sym typeface="Wingdings" pitchFamily="2" charset="2"/>
              </a:rPr>
              <a:t> P</a:t>
            </a:r>
            <a:r>
              <a:rPr lang="fr-FR"/>
              <a:t>erformances intermédiaires.</a:t>
            </a:r>
          </a:p>
        </p:txBody>
      </p:sp>
      <p:pic>
        <p:nvPicPr>
          <p:cNvPr id="30728" name="Image 9" descr="FotoApertura-460x613.jpg"/>
          <p:cNvPicPr preferRelativeResize="0">
            <a:picLocks/>
          </p:cNvPicPr>
          <p:nvPr/>
        </p:nvPicPr>
        <p:blipFill>
          <a:blip r:embed="rId6" cstate="print"/>
          <a:srcRect/>
          <a:stretch>
            <a:fillRect/>
          </a:stretch>
        </p:blipFill>
        <p:spPr bwMode="auto">
          <a:xfrm>
            <a:off x="7235825" y="3609975"/>
            <a:ext cx="1512888" cy="1800225"/>
          </a:xfrm>
          <a:prstGeom prst="rect">
            <a:avLst/>
          </a:prstGeom>
          <a:noFill/>
          <a:ln w="9525">
            <a:noFill/>
            <a:miter lim="800000"/>
            <a:headEnd/>
            <a:tailEnd/>
          </a:ln>
        </p:spPr>
      </p:pic>
      <p:sp>
        <p:nvSpPr>
          <p:cNvPr id="10" name="ZoneTexte 9"/>
          <p:cNvSpPr txBox="1"/>
          <p:nvPr/>
        </p:nvSpPr>
        <p:spPr>
          <a:xfrm>
            <a:off x="323850" y="3716338"/>
            <a:ext cx="792163" cy="247650"/>
          </a:xfrm>
          <a:prstGeom prst="rect">
            <a:avLst/>
          </a:prstGeom>
          <a:noFill/>
        </p:spPr>
        <p:txBody>
          <a:bodyPr>
            <a:spAutoFit/>
          </a:bodyPr>
          <a:lstStyle/>
          <a:p>
            <a:pPr>
              <a:defRPr/>
            </a:pPr>
            <a:r>
              <a:rPr lang="fr-FR" sz="1000" dirty="0" err="1">
                <a:solidFill>
                  <a:schemeClr val="bg1"/>
                </a:solidFill>
                <a:effectLst>
                  <a:outerShdw blurRad="38100" dist="38100" dir="2700000" algn="tl">
                    <a:srgbClr val="000000">
                      <a:alpha val="43137"/>
                    </a:srgbClr>
                  </a:outerShdw>
                </a:effectLst>
              </a:rPr>
              <a:t>Savonius</a:t>
            </a:r>
            <a:endParaRPr lang="fr-FR" sz="1000" dirty="0">
              <a:solidFill>
                <a:schemeClr val="bg1"/>
              </a:solidFill>
              <a:effectLst>
                <a:outerShdw blurRad="38100" dist="38100" dir="2700000" algn="tl">
                  <a:srgbClr val="000000">
                    <a:alpha val="43137"/>
                  </a:srgbClr>
                </a:outerShdw>
              </a:effectLst>
            </a:endParaRPr>
          </a:p>
        </p:txBody>
      </p:sp>
      <p:cxnSp>
        <p:nvCxnSpPr>
          <p:cNvPr id="12" name="Connecteur droit avec flèche 11"/>
          <p:cNvCxnSpPr/>
          <p:nvPr/>
        </p:nvCxnSpPr>
        <p:spPr>
          <a:xfrm>
            <a:off x="971550" y="3933825"/>
            <a:ext cx="144463" cy="358775"/>
          </a:xfrm>
          <a:prstGeom prst="straightConnector1">
            <a:avLst/>
          </a:prstGeom>
          <a:ln w="28575">
            <a:solidFill>
              <a:schemeClr val="tx1"/>
            </a:solidFill>
            <a:headEnd type="none" w="med" len="med"/>
            <a:tailEnd type="triangle" w="med" len="med"/>
          </a:ln>
          <a:effectLst>
            <a:outerShdw blurRad="1270000" dist="317500" dir="5400000" sx="90000" sy="-19000" rotWithShape="0">
              <a:prstClr val="black">
                <a:alpha val="0"/>
              </a:prstClr>
            </a:outerShdw>
          </a:effectLst>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3779838" y="3573463"/>
            <a:ext cx="792162" cy="246062"/>
          </a:xfrm>
          <a:prstGeom prst="rect">
            <a:avLst/>
          </a:prstGeom>
          <a:noFill/>
        </p:spPr>
        <p:txBody>
          <a:bodyPr>
            <a:spAutoFit/>
          </a:bodyPr>
          <a:lstStyle/>
          <a:p>
            <a:pPr>
              <a:defRPr/>
            </a:pPr>
            <a:r>
              <a:rPr lang="fr-FR" sz="1000" dirty="0" err="1">
                <a:effectLst>
                  <a:outerShdw blurRad="38100" dist="38100" dir="2700000" algn="tl">
                    <a:srgbClr val="000000">
                      <a:alpha val="43137"/>
                    </a:srgbClr>
                  </a:outerShdw>
                </a:effectLst>
              </a:rPr>
              <a:t>Savonius</a:t>
            </a:r>
            <a:endParaRPr lang="fr-FR" sz="1000" dirty="0">
              <a:effectLst>
                <a:outerShdw blurRad="38100" dist="38100" dir="2700000" algn="tl">
                  <a:srgbClr val="000000">
                    <a:alpha val="43137"/>
                  </a:srgbClr>
                </a:outerShdw>
              </a:effectLst>
            </a:endParaRPr>
          </a:p>
        </p:txBody>
      </p:sp>
      <p:cxnSp>
        <p:nvCxnSpPr>
          <p:cNvPr id="15" name="Connecteur droit avec flèche 14"/>
          <p:cNvCxnSpPr/>
          <p:nvPr/>
        </p:nvCxnSpPr>
        <p:spPr>
          <a:xfrm>
            <a:off x="4427538" y="3789363"/>
            <a:ext cx="144462" cy="144462"/>
          </a:xfrm>
          <a:prstGeom prst="straightConnector1">
            <a:avLst/>
          </a:prstGeom>
          <a:ln w="28575">
            <a:solidFill>
              <a:schemeClr val="tx1"/>
            </a:solidFill>
            <a:headEnd type="none" w="med" len="med"/>
            <a:tailEnd type="triangle" w="med" len="med"/>
          </a:ln>
          <a:effectLst>
            <a:outerShdw blurRad="1270000" dist="317500" dir="5400000" sx="90000" sy="-19000" rotWithShape="0">
              <a:prstClr val="black">
                <a:alpha val="0"/>
              </a:prstClr>
            </a:outerShdw>
          </a:effectLst>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5651500" y="3644900"/>
            <a:ext cx="792163" cy="246063"/>
          </a:xfrm>
          <a:prstGeom prst="rect">
            <a:avLst/>
          </a:prstGeom>
          <a:noFill/>
        </p:spPr>
        <p:txBody>
          <a:bodyPr>
            <a:spAutoFit/>
          </a:bodyPr>
          <a:lstStyle/>
          <a:p>
            <a:pPr>
              <a:defRPr/>
            </a:pPr>
            <a:r>
              <a:rPr lang="fr-FR" sz="1000" dirty="0" err="1">
                <a:effectLst>
                  <a:outerShdw blurRad="38100" dist="38100" dir="2700000" algn="tl">
                    <a:srgbClr val="000000">
                      <a:alpha val="43137"/>
                    </a:srgbClr>
                  </a:outerShdw>
                </a:effectLst>
              </a:rPr>
              <a:t>Savonius</a:t>
            </a:r>
            <a:endParaRPr lang="fr-FR" sz="1000" dirty="0">
              <a:effectLst>
                <a:outerShdw blurRad="38100" dist="38100" dir="2700000" algn="tl">
                  <a:srgbClr val="000000">
                    <a:alpha val="43137"/>
                  </a:srgbClr>
                </a:outerShdw>
              </a:effectLst>
            </a:endParaRPr>
          </a:p>
        </p:txBody>
      </p:sp>
      <p:cxnSp>
        <p:nvCxnSpPr>
          <p:cNvPr id="21" name="Connecteur droit avec flèche 20"/>
          <p:cNvCxnSpPr/>
          <p:nvPr/>
        </p:nvCxnSpPr>
        <p:spPr>
          <a:xfrm>
            <a:off x="6300788" y="3860800"/>
            <a:ext cx="215900" cy="215900"/>
          </a:xfrm>
          <a:prstGeom prst="straightConnector1">
            <a:avLst/>
          </a:prstGeom>
          <a:ln w="28575">
            <a:solidFill>
              <a:schemeClr val="tx1"/>
            </a:solidFill>
            <a:headEnd type="none" w="med" len="med"/>
            <a:tailEnd type="triangle" w="med" len="med"/>
          </a:ln>
          <a:effectLst>
            <a:outerShdw blurRad="1270000" dist="317500" dir="5400000" sx="90000" sy="-19000" rotWithShape="0">
              <a:prstClr val="black">
                <a:alpha val="0"/>
              </a:prstClr>
            </a:outerShdw>
          </a:effectLst>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7235825" y="3759200"/>
            <a:ext cx="792163" cy="246063"/>
          </a:xfrm>
          <a:prstGeom prst="rect">
            <a:avLst/>
          </a:prstGeom>
          <a:noFill/>
        </p:spPr>
        <p:txBody>
          <a:bodyPr>
            <a:spAutoFit/>
          </a:bodyPr>
          <a:lstStyle/>
          <a:p>
            <a:pPr>
              <a:defRPr/>
            </a:pPr>
            <a:r>
              <a:rPr lang="fr-FR" sz="1000" dirty="0" err="1">
                <a:solidFill>
                  <a:schemeClr val="bg1"/>
                </a:solidFill>
                <a:effectLst>
                  <a:outerShdw blurRad="38100" dist="38100" dir="2700000" algn="tl">
                    <a:srgbClr val="000000">
                      <a:alpha val="43137"/>
                    </a:srgbClr>
                  </a:outerShdw>
                </a:effectLst>
              </a:rPr>
              <a:t>Savonius</a:t>
            </a:r>
            <a:endParaRPr lang="fr-FR" sz="1000" dirty="0">
              <a:solidFill>
                <a:schemeClr val="bg1"/>
              </a:solidFill>
              <a:effectLst>
                <a:outerShdw blurRad="38100" dist="38100" dir="2700000" algn="tl">
                  <a:srgbClr val="000000">
                    <a:alpha val="43137"/>
                  </a:srgbClr>
                </a:outerShdw>
              </a:effectLst>
            </a:endParaRPr>
          </a:p>
        </p:txBody>
      </p:sp>
      <p:cxnSp>
        <p:nvCxnSpPr>
          <p:cNvPr id="24" name="Connecteur droit avec flèche 23"/>
          <p:cNvCxnSpPr/>
          <p:nvPr/>
        </p:nvCxnSpPr>
        <p:spPr>
          <a:xfrm>
            <a:off x="7885113" y="3933825"/>
            <a:ext cx="142875" cy="287338"/>
          </a:xfrm>
          <a:prstGeom prst="straightConnector1">
            <a:avLst/>
          </a:prstGeom>
          <a:ln w="28575">
            <a:solidFill>
              <a:schemeClr val="tx1"/>
            </a:solidFill>
            <a:headEnd type="none" w="med" len="med"/>
            <a:tailEnd type="triangle" w="med" len="med"/>
          </a:ln>
          <a:effectLst>
            <a:outerShdw blurRad="1270000" dist="317500" dir="5400000" sx="90000" sy="-19000" rotWithShape="0">
              <a:prstClr val="black">
                <a:alpha val="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Espace réservé du contenu 3" descr="convergent2.png"/>
          <p:cNvPicPr>
            <a:picLocks noGrp="1" noChangeAspect="1"/>
          </p:cNvPicPr>
          <p:nvPr>
            <p:ph idx="1"/>
          </p:nvPr>
        </p:nvPicPr>
        <p:blipFill>
          <a:blip r:embed="rId3" cstate="print"/>
          <a:srcRect/>
          <a:stretch>
            <a:fillRect/>
          </a:stretch>
        </p:blipFill>
        <p:spPr>
          <a:xfrm>
            <a:off x="250825" y="3141663"/>
            <a:ext cx="3246438" cy="2714625"/>
          </a:xfrm>
        </p:spPr>
      </p:pic>
      <p:sp>
        <p:nvSpPr>
          <p:cNvPr id="3" name="Titre 2"/>
          <p:cNvSpPr>
            <a:spLocks noGrp="1"/>
          </p:cNvSpPr>
          <p:nvPr>
            <p:ph type="title"/>
          </p:nvPr>
        </p:nvSpPr>
        <p:spPr>
          <a:xfrm>
            <a:off x="457200" y="0"/>
            <a:ext cx="8686800" cy="1143000"/>
          </a:xfrm>
        </p:spPr>
        <p:txBody>
          <a:bodyPr/>
          <a:lstStyle/>
          <a:p>
            <a:pPr algn="r" eaLnBrk="1" fontAlgn="auto" hangingPunct="1">
              <a:spcAft>
                <a:spcPts val="0"/>
              </a:spcAft>
              <a:defRPr/>
            </a:pPr>
            <a:r>
              <a:rPr lang="fr-FR" sz="2800" dirty="0" smtClean="0"/>
              <a:t>Améliorations des performances des éoliennes</a:t>
            </a:r>
            <a:endParaRPr lang="fr-FR" sz="2800" dirty="0"/>
          </a:p>
        </p:txBody>
      </p:sp>
      <p:sp>
        <p:nvSpPr>
          <p:cNvPr id="17412" name="Rectangle 5"/>
          <p:cNvSpPr>
            <a:spLocks noChangeArrowheads="1"/>
          </p:cNvSpPr>
          <p:nvPr/>
        </p:nvSpPr>
        <p:spPr bwMode="auto">
          <a:xfrm>
            <a:off x="1116013" y="5876925"/>
            <a:ext cx="2089150" cy="366713"/>
          </a:xfrm>
          <a:prstGeom prst="rect">
            <a:avLst/>
          </a:prstGeom>
          <a:noFill/>
          <a:ln w="9525">
            <a:noFill/>
            <a:miter lim="800000"/>
            <a:headEnd/>
            <a:tailEnd/>
          </a:ln>
        </p:spPr>
        <p:txBody>
          <a:bodyPr>
            <a:spAutoFit/>
          </a:bodyPr>
          <a:lstStyle/>
          <a:p>
            <a:pPr algn="just"/>
            <a:r>
              <a:rPr lang="fr-FR" b="1"/>
              <a:t>P (W) X 4 à 5 fois</a:t>
            </a:r>
          </a:p>
        </p:txBody>
      </p:sp>
      <p:sp>
        <p:nvSpPr>
          <p:cNvPr id="31748" name="Rectangle 6"/>
          <p:cNvSpPr>
            <a:spLocks noChangeArrowheads="1"/>
          </p:cNvSpPr>
          <p:nvPr/>
        </p:nvSpPr>
        <p:spPr bwMode="auto">
          <a:xfrm>
            <a:off x="3132138" y="6303963"/>
            <a:ext cx="6011862" cy="554037"/>
          </a:xfrm>
          <a:prstGeom prst="rect">
            <a:avLst/>
          </a:prstGeom>
          <a:noFill/>
          <a:ln w="9525">
            <a:noFill/>
            <a:miter lim="800000"/>
            <a:headEnd/>
            <a:tailEnd/>
          </a:ln>
        </p:spPr>
        <p:txBody>
          <a:bodyPr>
            <a:spAutoFit/>
          </a:bodyPr>
          <a:lstStyle/>
          <a:p>
            <a:pPr algn="r"/>
            <a:r>
              <a:rPr lang="fr-FR" sz="1000" i="1"/>
              <a:t>Source :Yuji Ohya * and Takashi Karasudani « A Shrouded Wind Turbine Generating High Output Power with Wind-lens Technology » Energies 2010, 3(4), 634-649 - http://www.mdpi.com/1996-1073/3/4/634/htm</a:t>
            </a:r>
          </a:p>
        </p:txBody>
      </p:sp>
      <p:sp>
        <p:nvSpPr>
          <p:cNvPr id="10" name="Espace réservé du contenu 8"/>
          <p:cNvSpPr txBox="1">
            <a:spLocks/>
          </p:cNvSpPr>
          <p:nvPr/>
        </p:nvSpPr>
        <p:spPr bwMode="auto">
          <a:xfrm>
            <a:off x="250825" y="2349500"/>
            <a:ext cx="4321175" cy="503238"/>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Char char=""/>
            </a:pPr>
            <a:r>
              <a:rPr lang="fr-FR" sz="2000" dirty="0">
                <a:latin typeface="Lucida Sans Unicode" pitchFamily="34" charset="0"/>
              </a:rPr>
              <a:t>Par «diffuseur» ou «divergent»</a:t>
            </a:r>
          </a:p>
          <a:p>
            <a:pPr marL="620713" lvl="1" indent="-228600">
              <a:spcBef>
                <a:spcPts val="325"/>
              </a:spcBef>
              <a:buClr>
                <a:schemeClr val="accent1"/>
              </a:buClr>
              <a:buFont typeface="Verdana" pitchFamily="34" charset="0"/>
              <a:buChar char="◦"/>
            </a:pPr>
            <a:endParaRPr lang="fr-FR" sz="2000" dirty="0">
              <a:latin typeface="Lucida Sans Unicode" pitchFamily="34" charset="0"/>
            </a:endParaRPr>
          </a:p>
          <a:p>
            <a:pPr marL="620713" lvl="1" indent="-228600">
              <a:spcBef>
                <a:spcPts val="325"/>
              </a:spcBef>
              <a:buClr>
                <a:schemeClr val="accent1"/>
              </a:buClr>
              <a:buFont typeface="Verdana" pitchFamily="34" charset="0"/>
              <a:buChar char="◦"/>
            </a:pPr>
            <a:endParaRPr lang="fr-FR" sz="2000" dirty="0">
              <a:latin typeface="Lucida Sans Unicode" pitchFamily="34" charset="0"/>
            </a:endParaRPr>
          </a:p>
          <a:p>
            <a:pPr marL="620713" lvl="1" indent="-228600">
              <a:spcBef>
                <a:spcPts val="325"/>
              </a:spcBef>
              <a:buClr>
                <a:schemeClr val="accent1"/>
              </a:buClr>
              <a:buFont typeface="Verdana" pitchFamily="34" charset="0"/>
              <a:buChar char="◦"/>
            </a:pPr>
            <a:endParaRPr lang="fr-FR" sz="2000" dirty="0">
              <a:latin typeface="Lucida Sans Unicode" pitchFamily="34" charset="0"/>
            </a:endParaRPr>
          </a:p>
          <a:p>
            <a:pPr marL="620713" lvl="1" indent="-228600">
              <a:spcBef>
                <a:spcPts val="325"/>
              </a:spcBef>
              <a:buClr>
                <a:schemeClr val="accent1"/>
              </a:buClr>
              <a:buFont typeface="Verdana" pitchFamily="34" charset="0"/>
              <a:buNone/>
            </a:pPr>
            <a:endParaRPr lang="fr-FR" sz="2000" dirty="0">
              <a:latin typeface="Lucida Sans Unicode" pitchFamily="34" charset="0"/>
            </a:endParaRPr>
          </a:p>
        </p:txBody>
      </p:sp>
      <p:sp>
        <p:nvSpPr>
          <p:cNvPr id="31750" name="Rectangle 10"/>
          <p:cNvSpPr>
            <a:spLocks noChangeArrowheads="1"/>
          </p:cNvSpPr>
          <p:nvPr/>
        </p:nvSpPr>
        <p:spPr bwMode="auto">
          <a:xfrm>
            <a:off x="0" y="981075"/>
            <a:ext cx="9144000" cy="1200329"/>
          </a:xfrm>
          <a:prstGeom prst="rect">
            <a:avLst/>
          </a:prstGeom>
          <a:noFill/>
          <a:ln w="9525">
            <a:noFill/>
            <a:miter lim="800000"/>
            <a:headEnd/>
            <a:tailEnd/>
          </a:ln>
        </p:spPr>
        <p:txBody>
          <a:bodyPr wrap="square">
            <a:spAutoFit/>
          </a:bodyPr>
          <a:lstStyle/>
          <a:p>
            <a:pPr algn="ctr"/>
            <a:r>
              <a:rPr lang="fr-FR" sz="2400" dirty="0">
                <a:solidFill>
                  <a:schemeClr val="accent2"/>
                </a:solidFill>
                <a:effectLst>
                  <a:outerShdw blurRad="38100" dist="38100" dir="2700000" algn="tl">
                    <a:srgbClr val="C0C0C0"/>
                  </a:outerShdw>
                </a:effectLst>
              </a:rPr>
              <a:t>Une architecture de bâtiment adaptée peut </a:t>
            </a:r>
            <a:r>
              <a:rPr lang="fr-FR" sz="2400" dirty="0" smtClean="0">
                <a:solidFill>
                  <a:schemeClr val="accent2"/>
                </a:solidFill>
                <a:effectLst>
                  <a:outerShdw blurRad="38100" dist="38100" dir="2700000" algn="tl">
                    <a:srgbClr val="C0C0C0"/>
                  </a:outerShdw>
                </a:effectLst>
              </a:rPr>
              <a:t>accroître</a:t>
            </a:r>
          </a:p>
          <a:p>
            <a:pPr algn="ctr"/>
            <a:r>
              <a:rPr lang="fr-FR" sz="2400" dirty="0" smtClean="0">
                <a:solidFill>
                  <a:schemeClr val="accent2"/>
                </a:solidFill>
                <a:effectLst>
                  <a:outerShdw blurRad="38100" dist="38100" dir="2700000" algn="tl">
                    <a:srgbClr val="C0C0C0"/>
                  </a:outerShdw>
                </a:effectLst>
              </a:rPr>
              <a:t> </a:t>
            </a:r>
            <a:r>
              <a:rPr lang="fr-FR" sz="2400" dirty="0">
                <a:solidFill>
                  <a:schemeClr val="accent2"/>
                </a:solidFill>
                <a:effectLst>
                  <a:outerShdw blurRad="38100" dist="38100" dir="2700000" algn="tl">
                    <a:srgbClr val="C0C0C0"/>
                  </a:outerShdw>
                </a:effectLst>
              </a:rPr>
              <a:t>sensiblement le potentiel d’une éolienne </a:t>
            </a:r>
            <a:endParaRPr lang="fr-FR" sz="2400" dirty="0" smtClean="0">
              <a:solidFill>
                <a:schemeClr val="accent2"/>
              </a:solidFill>
              <a:effectLst>
                <a:outerShdw blurRad="38100" dist="38100" dir="2700000" algn="tl">
                  <a:srgbClr val="C0C0C0"/>
                </a:outerShdw>
              </a:effectLst>
            </a:endParaRPr>
          </a:p>
          <a:p>
            <a:pPr algn="ctr"/>
            <a:r>
              <a:rPr lang="fr-FR" sz="2400" dirty="0" smtClean="0">
                <a:solidFill>
                  <a:schemeClr val="accent2"/>
                </a:solidFill>
                <a:effectLst>
                  <a:outerShdw blurRad="38100" dist="38100" dir="2700000" algn="tl">
                    <a:srgbClr val="C0C0C0"/>
                  </a:outerShdw>
                </a:effectLst>
              </a:rPr>
              <a:t>à </a:t>
            </a:r>
            <a:r>
              <a:rPr lang="fr-FR" sz="2400" dirty="0">
                <a:solidFill>
                  <a:schemeClr val="accent2"/>
                </a:solidFill>
                <a:effectLst>
                  <a:outerShdw blurRad="38100" dist="38100" dir="2700000" algn="tl">
                    <a:srgbClr val="C0C0C0"/>
                  </a:outerShdw>
                </a:effectLst>
              </a:rPr>
              <a:t>axe horizontal ou vertical.</a:t>
            </a:r>
          </a:p>
        </p:txBody>
      </p:sp>
      <p:grpSp>
        <p:nvGrpSpPr>
          <p:cNvPr id="17" name="Groupe 16"/>
          <p:cNvGrpSpPr/>
          <p:nvPr/>
        </p:nvGrpSpPr>
        <p:grpSpPr>
          <a:xfrm>
            <a:off x="3851275" y="2349500"/>
            <a:ext cx="5292725" cy="3922713"/>
            <a:chOff x="3851275" y="2349500"/>
            <a:chExt cx="5292725" cy="3922713"/>
          </a:xfrm>
        </p:grpSpPr>
        <p:grpSp>
          <p:nvGrpSpPr>
            <p:cNvPr id="31760" name="Group 16"/>
            <p:cNvGrpSpPr>
              <a:grpSpLocks/>
            </p:cNvGrpSpPr>
            <p:nvPr/>
          </p:nvGrpSpPr>
          <p:grpSpPr bwMode="auto">
            <a:xfrm>
              <a:off x="3851275" y="2349500"/>
              <a:ext cx="5292725" cy="3922713"/>
              <a:chOff x="2441" y="1480"/>
              <a:chExt cx="3334" cy="2471"/>
            </a:xfrm>
          </p:grpSpPr>
          <p:grpSp>
            <p:nvGrpSpPr>
              <p:cNvPr id="31755" name="Group 11"/>
              <p:cNvGrpSpPr>
                <a:grpSpLocks/>
              </p:cNvGrpSpPr>
              <p:nvPr/>
            </p:nvGrpSpPr>
            <p:grpSpPr bwMode="auto">
              <a:xfrm>
                <a:off x="2441" y="1480"/>
                <a:ext cx="3334" cy="2471"/>
                <a:chOff x="2426" y="1480"/>
                <a:chExt cx="3334" cy="2471"/>
              </a:xfrm>
            </p:grpSpPr>
            <p:sp>
              <p:nvSpPr>
                <p:cNvPr id="31751" name="Espace réservé du contenu 8"/>
                <p:cNvSpPr>
                  <a:spLocks/>
                </p:cNvSpPr>
                <p:nvPr/>
              </p:nvSpPr>
              <p:spPr bwMode="auto">
                <a:xfrm>
                  <a:off x="3198" y="1480"/>
                  <a:ext cx="2404" cy="317"/>
                </a:xfrm>
                <a:prstGeom prst="rect">
                  <a:avLst/>
                </a:prstGeom>
                <a:noFill/>
                <a:ln w="9525">
                  <a:noFill/>
                  <a:miter lim="800000"/>
                  <a:headEnd/>
                  <a:tailEnd/>
                </a:ln>
              </p:spPr>
              <p:txBody>
                <a:bodyPr/>
                <a:lstStyle/>
                <a:p>
                  <a:pPr marL="365125" indent="-255588">
                    <a:spcBef>
                      <a:spcPts val="400"/>
                    </a:spcBef>
                    <a:buClr>
                      <a:schemeClr val="accent1"/>
                    </a:buClr>
                    <a:buSzPct val="68000"/>
                    <a:buFont typeface="Wingdings 3" pitchFamily="18" charset="2"/>
                    <a:buChar char=""/>
                  </a:pPr>
                  <a:r>
                    <a:rPr lang="fr-FR" sz="2000">
                      <a:latin typeface="Lucida Sans Unicode" pitchFamily="34" charset="0"/>
                    </a:rPr>
                    <a:t>Par effet « concentrateur »</a:t>
                  </a:r>
                </a:p>
                <a:p>
                  <a:pPr marL="620713" lvl="1" indent="-228600">
                    <a:spcBef>
                      <a:spcPts val="325"/>
                    </a:spcBef>
                    <a:buClr>
                      <a:schemeClr val="accent1"/>
                    </a:buClr>
                    <a:buFont typeface="Verdana" pitchFamily="34" charset="0"/>
                    <a:buNone/>
                  </a:pPr>
                  <a:endParaRPr lang="fr-FR" sz="2000">
                    <a:latin typeface="Lucida Sans Unicode" pitchFamily="34" charset="0"/>
                  </a:endParaRPr>
                </a:p>
              </p:txBody>
            </p:sp>
            <p:pic>
              <p:nvPicPr>
                <p:cNvPr id="31752" name="Picture 4"/>
                <p:cNvPicPr>
                  <a:picLocks noChangeAspect="1" noChangeArrowheads="1"/>
                </p:cNvPicPr>
                <p:nvPr/>
              </p:nvPicPr>
              <p:blipFill>
                <a:blip r:embed="rId4" cstate="print"/>
                <a:srcRect l="29726" t="25662" r="13976" b="33595"/>
                <a:stretch>
                  <a:fillRect/>
                </a:stretch>
              </p:blipFill>
              <p:spPr bwMode="auto">
                <a:xfrm>
                  <a:off x="2426" y="1752"/>
                  <a:ext cx="3334" cy="1839"/>
                </a:xfrm>
                <a:prstGeom prst="rect">
                  <a:avLst/>
                </a:prstGeom>
                <a:noFill/>
                <a:ln w="9525">
                  <a:noFill/>
                  <a:miter lim="800000"/>
                  <a:headEnd/>
                  <a:tailEnd/>
                </a:ln>
              </p:spPr>
            </p:pic>
            <p:sp>
              <p:nvSpPr>
                <p:cNvPr id="31753" name="Rectangle 10"/>
                <p:cNvSpPr>
                  <a:spLocks noChangeArrowheads="1"/>
                </p:cNvSpPr>
                <p:nvPr/>
              </p:nvSpPr>
              <p:spPr bwMode="auto">
                <a:xfrm>
                  <a:off x="2744" y="3566"/>
                  <a:ext cx="2631" cy="385"/>
                </a:xfrm>
                <a:prstGeom prst="rect">
                  <a:avLst/>
                </a:prstGeom>
                <a:noFill/>
                <a:ln w="9525">
                  <a:noFill/>
                  <a:miter lim="800000"/>
                  <a:headEnd/>
                  <a:tailEnd/>
                </a:ln>
              </p:spPr>
              <p:txBody>
                <a:bodyPr>
                  <a:spAutoFit/>
                </a:bodyPr>
                <a:lstStyle/>
                <a:p>
                  <a:pPr lvl="1"/>
                  <a:r>
                    <a:rPr lang="fr-FR" sz="1600"/>
                    <a:t>Interaction avec une paroi : </a:t>
                  </a:r>
                  <a:r>
                    <a:rPr lang="fr-FR" b="1"/>
                    <a:t>Cp x 3</a:t>
                  </a:r>
                </a:p>
                <a:p>
                  <a:pPr lvl="1"/>
                  <a:r>
                    <a:rPr lang="fr-FR" sz="1600"/>
                    <a:t>Intégration dans un mur (Realix)</a:t>
                  </a:r>
                </a:p>
              </p:txBody>
            </p:sp>
          </p:grpSp>
          <p:sp>
            <p:nvSpPr>
              <p:cNvPr id="31756" name="Text Box 12"/>
              <p:cNvSpPr txBox="1">
                <a:spLocks noChangeArrowheads="1"/>
              </p:cNvSpPr>
              <p:nvPr/>
            </p:nvSpPr>
            <p:spPr bwMode="auto">
              <a:xfrm>
                <a:off x="4422" y="2795"/>
                <a:ext cx="635" cy="173"/>
              </a:xfrm>
              <a:prstGeom prst="rect">
                <a:avLst/>
              </a:prstGeom>
              <a:solidFill>
                <a:srgbClr val="FFFF00"/>
              </a:solidFill>
              <a:ln w="9525">
                <a:noFill/>
                <a:miter lim="800000"/>
                <a:headEnd/>
                <a:tailEnd/>
              </a:ln>
              <a:effectLst/>
            </p:spPr>
            <p:txBody>
              <a:bodyPr>
                <a:spAutoFit/>
              </a:bodyPr>
              <a:lstStyle/>
              <a:p>
                <a:pPr>
                  <a:spcBef>
                    <a:spcPct val="50000"/>
                  </a:spcBef>
                </a:pPr>
                <a:r>
                  <a:rPr lang="fr-FR" sz="1200">
                    <a:solidFill>
                      <a:schemeClr val="accent1"/>
                    </a:solidFill>
                  </a:rPr>
                  <a:t>Sans paroi</a:t>
                </a:r>
              </a:p>
            </p:txBody>
          </p:sp>
          <p:sp>
            <p:nvSpPr>
              <p:cNvPr id="31757" name="Text Box 13"/>
              <p:cNvSpPr txBox="1">
                <a:spLocks noChangeArrowheads="1"/>
              </p:cNvSpPr>
              <p:nvPr/>
            </p:nvSpPr>
            <p:spPr bwMode="auto">
              <a:xfrm>
                <a:off x="5062" y="2160"/>
                <a:ext cx="635" cy="173"/>
              </a:xfrm>
              <a:prstGeom prst="rect">
                <a:avLst/>
              </a:prstGeom>
              <a:solidFill>
                <a:srgbClr val="FFFF00"/>
              </a:solidFill>
              <a:ln w="9525">
                <a:noFill/>
                <a:miter lim="800000"/>
                <a:headEnd/>
                <a:tailEnd/>
              </a:ln>
              <a:effectLst/>
            </p:spPr>
            <p:txBody>
              <a:bodyPr>
                <a:spAutoFit/>
              </a:bodyPr>
              <a:lstStyle/>
              <a:p>
                <a:pPr>
                  <a:spcBef>
                    <a:spcPct val="50000"/>
                  </a:spcBef>
                </a:pPr>
                <a:r>
                  <a:rPr lang="fr-FR" sz="1200">
                    <a:solidFill>
                      <a:schemeClr val="accent2"/>
                    </a:solidFill>
                  </a:rPr>
                  <a:t>Avec paroi</a:t>
                </a:r>
              </a:p>
            </p:txBody>
          </p:sp>
        </p:grpSp>
        <p:sp>
          <p:nvSpPr>
            <p:cNvPr id="31758" name="Freeform 14"/>
            <p:cNvSpPr>
              <a:spLocks/>
            </p:cNvSpPr>
            <p:nvPr/>
          </p:nvSpPr>
          <p:spPr bwMode="auto">
            <a:xfrm>
              <a:off x="6804025" y="4793084"/>
              <a:ext cx="1655763" cy="292100"/>
            </a:xfrm>
            <a:custGeom>
              <a:avLst/>
              <a:gdLst/>
              <a:ahLst/>
              <a:cxnLst>
                <a:cxn ang="0">
                  <a:pos x="0" y="159"/>
                </a:cxn>
                <a:cxn ang="0">
                  <a:pos x="318" y="23"/>
                </a:cxn>
                <a:cxn ang="0">
                  <a:pos x="726" y="23"/>
                </a:cxn>
                <a:cxn ang="0">
                  <a:pos x="1043" y="159"/>
                </a:cxn>
              </a:cxnLst>
              <a:rect l="0" t="0" r="r" b="b"/>
              <a:pathLst>
                <a:path w="1043" h="159">
                  <a:moveTo>
                    <a:pt x="0" y="159"/>
                  </a:moveTo>
                  <a:cubicBezTo>
                    <a:pt x="98" y="102"/>
                    <a:pt x="197" y="46"/>
                    <a:pt x="318" y="23"/>
                  </a:cubicBezTo>
                  <a:cubicBezTo>
                    <a:pt x="439" y="0"/>
                    <a:pt x="605" y="0"/>
                    <a:pt x="726" y="23"/>
                  </a:cubicBezTo>
                  <a:cubicBezTo>
                    <a:pt x="847" y="46"/>
                    <a:pt x="990" y="129"/>
                    <a:pt x="1043" y="159"/>
                  </a:cubicBezTo>
                </a:path>
              </a:pathLst>
            </a:custGeom>
            <a:noFill/>
            <a:ln w="19050" cmpd="sng">
              <a:solidFill>
                <a:schemeClr val="accent1"/>
              </a:solidFill>
              <a:round/>
              <a:headEnd/>
              <a:tailEnd/>
            </a:ln>
            <a:effectLst/>
          </p:spPr>
          <p:txBody>
            <a:bodyPr/>
            <a:lstStyle/>
            <a:p>
              <a:endParaRPr lang="fr-FR"/>
            </a:p>
          </p:txBody>
        </p:sp>
        <p:sp>
          <p:nvSpPr>
            <p:cNvPr id="31759" name="Freeform 15"/>
            <p:cNvSpPr>
              <a:spLocks/>
            </p:cNvSpPr>
            <p:nvPr/>
          </p:nvSpPr>
          <p:spPr bwMode="auto">
            <a:xfrm>
              <a:off x="7524750" y="3837930"/>
              <a:ext cx="1295400" cy="311150"/>
            </a:xfrm>
            <a:custGeom>
              <a:avLst/>
              <a:gdLst/>
              <a:ahLst/>
              <a:cxnLst>
                <a:cxn ang="0">
                  <a:pos x="0" y="151"/>
                </a:cxn>
                <a:cxn ang="0">
                  <a:pos x="317" y="15"/>
                </a:cxn>
                <a:cxn ang="0">
                  <a:pos x="589" y="60"/>
                </a:cxn>
                <a:cxn ang="0">
                  <a:pos x="816" y="196"/>
                </a:cxn>
              </a:cxnLst>
              <a:rect l="0" t="0" r="r" b="b"/>
              <a:pathLst>
                <a:path w="816" h="196">
                  <a:moveTo>
                    <a:pt x="0" y="151"/>
                  </a:moveTo>
                  <a:cubicBezTo>
                    <a:pt x="109" y="90"/>
                    <a:pt x="219" y="30"/>
                    <a:pt x="317" y="15"/>
                  </a:cubicBezTo>
                  <a:cubicBezTo>
                    <a:pt x="415" y="0"/>
                    <a:pt x="506" y="30"/>
                    <a:pt x="589" y="60"/>
                  </a:cubicBezTo>
                  <a:cubicBezTo>
                    <a:pt x="672" y="90"/>
                    <a:pt x="744" y="143"/>
                    <a:pt x="816" y="196"/>
                  </a:cubicBezTo>
                </a:path>
              </a:pathLst>
            </a:custGeom>
            <a:noFill/>
            <a:ln w="19050" cmpd="sng">
              <a:solidFill>
                <a:schemeClr val="accent2"/>
              </a:solidFill>
              <a:round/>
              <a:headEnd/>
              <a:tailEnd/>
            </a:ln>
            <a:effectLst/>
          </p:spPr>
          <p:txBody>
            <a:bodyPr/>
            <a:lstStyle/>
            <a:p>
              <a:endParaRPr lang="fr-FR"/>
            </a:p>
          </p:txBody>
        </p:sp>
      </p:gr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tonde">
  <a:themeElements>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Rotond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Rotond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Rotond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5573</TotalTime>
  <Words>4421</Words>
  <Application>Microsoft Office PowerPoint</Application>
  <PresentationFormat>Affichage à l'écran (4:3)</PresentationFormat>
  <Paragraphs>693</Paragraphs>
  <Slides>38</Slides>
  <Notes>10</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38</vt:i4>
      </vt:variant>
    </vt:vector>
  </HeadingPairs>
  <TitlesOfParts>
    <vt:vector size="41" baseType="lpstr">
      <vt:lpstr>Rotonde</vt:lpstr>
      <vt:lpstr>Equation</vt:lpstr>
      <vt:lpstr>Visio</vt:lpstr>
      <vt:lpstr>Intégration d’éoliennes en milieu urbain  Jacky Bresson, Pr.</vt:lpstr>
      <vt:lpstr>Sommaire</vt:lpstr>
      <vt:lpstr>Des aérogénérateurs adaptés à un nouveau potentiel énergétique   avec …  des contraintes particulières </vt:lpstr>
      <vt:lpstr>Un peu de physique …</vt:lpstr>
      <vt:lpstr>Classification des types d’éoliennes</vt:lpstr>
      <vt:lpstr>Eoliennes à axe horizontal</vt:lpstr>
      <vt:lpstr>Eoliennes à axe vertical</vt:lpstr>
      <vt:lpstr>Eoliennes à axe vertical hybrides</vt:lpstr>
      <vt:lpstr>Améliorations des performances des éoliennes</vt:lpstr>
      <vt:lpstr>La ressource éolien - Turbulence autour des bâtiments</vt:lpstr>
      <vt:lpstr>La ressource éolien - Effet de coin  Projet Gimini</vt:lpstr>
      <vt:lpstr>La ressource éolien - Effet de toit Effet Venturi</vt:lpstr>
      <vt:lpstr>La ressource éolien - Règles de bon sens ….</vt:lpstr>
      <vt:lpstr>Éolienne horizontale sur le toit d'une HLM d'Equihen Plage (Pas-de-Calais, 2006)</vt:lpstr>
      <vt:lpstr>Eolienne à axe vertical sur le toit d’une villa </vt:lpstr>
      <vt:lpstr>Eoliennes montées sur le toit de bâtiments</vt:lpstr>
      <vt:lpstr>Éoliennes intégrées au bâtiment 1/2</vt:lpstr>
      <vt:lpstr>Éoliennes intégrées au bâtiment  2/2</vt:lpstr>
      <vt:lpstr>Éoliennes intégrées aux infrastructures</vt:lpstr>
      <vt:lpstr>Éoliennes intégrées aux infrastructures</vt:lpstr>
      <vt:lpstr>Diapositive 21</vt:lpstr>
      <vt:lpstr>Éoliennes intégrées aux infrastructures</vt:lpstr>
      <vt:lpstr>Impact des éoliennes sur le milieu urbain  1/3 </vt:lpstr>
      <vt:lpstr>Impact des éoliennes sur le milieu urbain  2/3 </vt:lpstr>
      <vt:lpstr>Impact des éoliennes sur le milieu urbain  3/3 </vt:lpstr>
      <vt:lpstr>Aspects législatifs</vt:lpstr>
      <vt:lpstr>Diapositive 27</vt:lpstr>
      <vt:lpstr>Aides financières Mis à jour le 9 janvier 2018 </vt:lpstr>
      <vt:lpstr>En guise de résumé …</vt:lpstr>
      <vt:lpstr>Diapositive 30</vt:lpstr>
      <vt:lpstr>Bibliographie</vt:lpstr>
      <vt:lpstr>Bibliographie</vt:lpstr>
      <vt:lpstr>Annexes</vt:lpstr>
      <vt:lpstr>Impact des éoliennes sur le milieu urbain   </vt:lpstr>
      <vt:lpstr>Impact des éoliennes sur le milieu urbain</vt:lpstr>
      <vt:lpstr>Retours d’expériences…</vt:lpstr>
      <vt:lpstr>Retours d’expériences…</vt:lpstr>
      <vt:lpstr>Retours d’expériences…</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ACIL210</dc:creator>
  <cp:lastModifiedBy>Bresson</cp:lastModifiedBy>
  <cp:revision>511</cp:revision>
  <dcterms:created xsi:type="dcterms:W3CDTF">2018-06-29T17:08:12Z</dcterms:created>
  <dcterms:modified xsi:type="dcterms:W3CDTF">2018-09-08T10:32:47Z</dcterms:modified>
</cp:coreProperties>
</file>