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71" r:id="rId4"/>
    <p:sldId id="282" r:id="rId5"/>
    <p:sldId id="283" r:id="rId6"/>
    <p:sldId id="287" r:id="rId7"/>
    <p:sldId id="288" r:id="rId8"/>
    <p:sldId id="289" r:id="rId9"/>
    <p:sldId id="290" r:id="rId10"/>
    <p:sldId id="284" r:id="rId11"/>
    <p:sldId id="285" r:id="rId12"/>
    <p:sldId id="280" r:id="rId13"/>
    <p:sldId id="270" r:id="rId14"/>
    <p:sldId id="281" r:id="rId1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B50B"/>
    <a:srgbClr val="FF9900"/>
    <a:srgbClr val="FF33CC"/>
    <a:srgbClr val="FF6699"/>
    <a:srgbClr val="DD8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16" autoAdjust="0"/>
    <p:restoredTop sz="94365" autoAdjust="0"/>
  </p:normalViewPr>
  <p:slideViewPr>
    <p:cSldViewPr snapToGrid="0">
      <p:cViewPr varScale="1">
        <p:scale>
          <a:sx n="105" d="100"/>
          <a:sy n="105" d="100"/>
        </p:scale>
        <p:origin x="56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196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15B6A01-4EE9-4F34-92AC-616478C849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0A10436-9075-4279-9894-381F997FE3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6F05B-63E1-4195-B75B-C3C7C5EA9669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A478CDE-0C4C-4011-8C67-9EB63B1C41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D0B671-79E5-411D-B3C0-EA7F46D1AC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16357-73AD-4E64-94A2-A2FD90E66E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2005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B60ECE8-6A82-4D93-B4E1-64889E15DA68}" type="datetimeFigureOut">
              <a:rPr lang="fr-FR"/>
              <a:pPr>
                <a:defRPr/>
              </a:pPr>
              <a:t>27/04/2021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A93ED81-C8FB-4B80-937A-1A2C525C415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7110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2261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rect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e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orme libre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Forme libre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074 w 5760"/>
                <a:gd name="T3" fmla="*/ 0 h 528"/>
                <a:gd name="T4" fmla="*/ 9108074 w 5760"/>
                <a:gd name="T5" fmla="*/ 838869 h 528"/>
                <a:gd name="T6" fmla="*/ 7590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Connecteur droit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11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EE9E38C-1341-40D5-9A00-DFF9AD763E88}" type="datetime1">
              <a:rPr lang="fr-FR" smtClean="0"/>
              <a:t>27/04/2021</a:t>
            </a:fld>
            <a:endParaRPr lang="fr-FR" dirty="0"/>
          </a:p>
        </p:txBody>
      </p:sp>
      <p:sp>
        <p:nvSpPr>
          <p:cNvPr id="12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13" name="Espace réservé du numéro de diapositive 26"/>
          <p:cNvSpPr>
            <a:spLocks noGrp="1"/>
          </p:cNvSpPr>
          <p:nvPr>
            <p:ph type="sldNum" sz="quarter" idx="12"/>
          </p:nvPr>
        </p:nvSpPr>
        <p:spPr>
          <a:xfrm>
            <a:off x="8647113" y="6408737"/>
            <a:ext cx="366712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AA347F0-DDE4-45C0-B075-A8E629D5462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9E703-9F2A-4001-8A50-0D2FD9223222}" type="datetime1">
              <a:rPr lang="fr-FR" smtClean="0"/>
              <a:t>27/04/2021</a:t>
            </a:fld>
            <a:endParaRPr lang="fr-FR" dirty="0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46BC9-A16F-479D-BE12-B9A632EC00D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E90AA-EB27-4814-ABC8-5DAC5BDDF35B}" type="datetime1">
              <a:rPr lang="fr-FR" smtClean="0"/>
              <a:t>27/04/2021</a:t>
            </a:fld>
            <a:endParaRPr lang="fr-FR" dirty="0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FE05D-B68F-4202-B9C1-7FE423E150C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1C615-2E42-4052-8FDE-00329852A018}" type="datetime1">
              <a:rPr lang="fr-FR" smtClean="0"/>
              <a:t>27/04/2021</a:t>
            </a:fld>
            <a:endParaRPr lang="fr-FR" dirty="0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93C24-B0E1-47AC-8E6F-E0CA95F8C97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9297A-B67C-492D-A3B6-594865066216}" type="datetime1">
              <a:rPr lang="fr-FR" smtClean="0"/>
              <a:t>27/04/2021</a:t>
            </a:fld>
            <a:endParaRPr lang="fr-FR" dirty="0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3CF41-B989-419D-8E31-B224FF45704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95A7AC-F697-46CC-A182-BEF7B67C0A6F}" type="datetime1">
              <a:rPr lang="fr-FR" smtClean="0"/>
              <a:t>27/04/2021</a:t>
            </a:fld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F81D0A-DDC4-45D9-81F8-A8B3CBB2A0B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499E7F-2434-4770-9759-465B7DB74D5E}" type="datetime1">
              <a:rPr lang="fr-FR" smtClean="0"/>
              <a:t>27/04/2021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54D182-1365-4B44-B187-EE452B2E555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BC5395-6451-4F15-8548-B79A51B3107E}" type="datetime1">
              <a:rPr lang="fr-FR" smtClean="0"/>
              <a:t>27/04/2021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76CDB0-90F5-4B73-B718-DB267E649DC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FA1D05-5FB6-4829-BC2A-D0276E787207}" type="datetime1">
              <a:rPr lang="fr-FR" smtClean="0"/>
              <a:t>27/04/2021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71F721-0960-43C6-A35E-F5B46BF2090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E1C30-4101-41AA-9A14-7B1263C57E82}" type="datetime1">
              <a:rPr lang="fr-FR" smtClean="0"/>
              <a:t>27/04/2021</a:t>
            </a:fld>
            <a:endParaRPr lang="fr-FR" dirty="0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E6B67-3B45-43B9-844B-1FB0A9F8C9B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AE8FA9-3BCD-41D2-9584-FF9A7A0C1B04}" type="datetime1">
              <a:rPr lang="fr-FR" smtClean="0"/>
              <a:t>27/04/2021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DF0BF2-F347-450E-9D0F-11CDD2F8846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Forme libre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Triangle rect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1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2549105-5653-452F-B164-42F842615ABE}" type="datetime1">
              <a:rPr lang="fr-FR" smtClean="0"/>
              <a:t>27/04/2021</a:t>
            </a:fld>
            <a:endParaRPr lang="fr-FR" dirty="0"/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13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B1AC486-6417-4DD6-9486-8A9B845752A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7" name="Forme libre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1273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A48FFF5-2A86-483F-AD2A-7E7A9A22E4CF}" type="datetime1">
              <a:rPr lang="fr-FR" smtClean="0"/>
              <a:t>27/04/2021</a:t>
            </a:fld>
            <a:endParaRPr lang="fr-FR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ACCF12C-4480-41E7-AEC5-7916C26EE78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098" r:id="rId2"/>
    <p:sldLayoutId id="2147484104" r:id="rId3"/>
    <p:sldLayoutId id="2147484105" r:id="rId4"/>
    <p:sldLayoutId id="2147484106" r:id="rId5"/>
    <p:sldLayoutId id="2147484107" r:id="rId6"/>
    <p:sldLayoutId id="2147484099" r:id="rId7"/>
    <p:sldLayoutId id="2147484108" r:id="rId8"/>
    <p:sldLayoutId id="2147484109" r:id="rId9"/>
    <p:sldLayoutId id="2147484100" r:id="rId10"/>
    <p:sldLayoutId id="2147484101" r:id="rId11"/>
    <p:sldLayoutId id="214748410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im.iut.univ-perp.fr/" TargetMode="External"/><Relationship Id="rId2" Type="http://schemas.openxmlformats.org/officeDocument/2006/relationships/hyperlink" Target="mailto:fabrice.frugier@univ-perp.f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g"/><Relationship Id="rId10" Type="http://schemas.openxmlformats.org/officeDocument/2006/relationships/image" Target="../media/image14.emf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91676" y="542261"/>
            <a:ext cx="7772400" cy="3190841"/>
          </a:xfrm>
        </p:spPr>
        <p:txBody>
          <a:bodyPr>
            <a:normAutofit fontScale="90000"/>
          </a:bodyPr>
          <a:lstStyle/>
          <a:p>
            <a:pPr indent="90170">
              <a:lnSpc>
                <a:spcPct val="150000"/>
              </a:lnSpc>
            </a:pPr>
            <a:r>
              <a:rPr lang="fr-FR" sz="3200" dirty="0"/>
              <a:t>Ingénierie d’un récepteur radio AM avec la suite Micro-Cap et Kicad </a:t>
            </a:r>
            <a:br>
              <a:rPr lang="fr-FR" sz="3200" dirty="0">
                <a:effectLst/>
              </a:rPr>
            </a:br>
            <a:br>
              <a:rPr lang="fr-FR" sz="3200" dirty="0">
                <a:effectLst/>
              </a:rPr>
            </a:br>
            <a:r>
              <a:rPr lang="fr-FR" sz="2000" dirty="0"/>
              <a:t>Fabrice FRUGIER, Martine GRISENTI, Jacky BRESSON</a:t>
            </a:r>
            <a:br>
              <a:rPr lang="fr-FR" sz="1600" dirty="0"/>
            </a:br>
            <a:br>
              <a:rPr lang="fr-FR" sz="1600" dirty="0">
                <a:effectLst/>
              </a:rPr>
            </a:br>
            <a:endParaRPr lang="fr-FR" sz="1600" dirty="0"/>
          </a:p>
        </p:txBody>
      </p:sp>
      <p:sp>
        <p:nvSpPr>
          <p:cNvPr id="19459" name="Sous-titre 2"/>
          <p:cNvSpPr>
            <a:spLocks noGrp="1"/>
          </p:cNvSpPr>
          <p:nvPr>
            <p:ph type="subTitle" idx="1"/>
          </p:nvPr>
        </p:nvSpPr>
        <p:spPr>
          <a:xfrm>
            <a:off x="760227" y="3898642"/>
            <a:ext cx="7772400" cy="1200150"/>
          </a:xfrm>
        </p:spPr>
        <p:txBody>
          <a:bodyPr/>
          <a:lstStyle/>
          <a:p>
            <a:pPr marR="0" eaLnBrk="1" hangingPunct="1"/>
            <a:r>
              <a:rPr lang="fr-FR" altLang="fr-FR" sz="1600" i="1" dirty="0"/>
              <a:t>IUT de Perpignan, département G.I.M.</a:t>
            </a:r>
            <a:br>
              <a:rPr lang="fr-FR" altLang="fr-FR" sz="1600" i="1" dirty="0"/>
            </a:br>
            <a:r>
              <a:rPr lang="fr-FR" altLang="fr-FR" sz="1600" i="1" dirty="0"/>
              <a:t>Ch. de la </a:t>
            </a:r>
            <a:r>
              <a:rPr lang="fr-FR" altLang="fr-FR" sz="1600" i="1" dirty="0" err="1"/>
              <a:t>Passio</a:t>
            </a:r>
            <a:r>
              <a:rPr lang="fr-FR" altLang="fr-FR" sz="1600" i="1" dirty="0"/>
              <a:t> Vella, BP 79905 - 66962 PERPIGNAN </a:t>
            </a:r>
            <a:r>
              <a:rPr lang="fr-FR" altLang="fr-FR" sz="1600" i="1" dirty="0" err="1"/>
              <a:t>Cédex</a:t>
            </a:r>
            <a:r>
              <a:rPr lang="fr-FR" altLang="fr-FR" sz="1600" i="1" dirty="0"/>
              <a:t> 9</a:t>
            </a:r>
            <a:br>
              <a:rPr lang="fr-FR" altLang="fr-FR" sz="1600" i="1" dirty="0"/>
            </a:br>
            <a:r>
              <a:rPr lang="fr-FR" altLang="fr-FR" sz="1600" i="1" dirty="0" err="1"/>
              <a:t>E.mail</a:t>
            </a:r>
            <a:r>
              <a:rPr lang="fr-FR" altLang="fr-FR" sz="1600" i="1" dirty="0"/>
              <a:t> : </a:t>
            </a:r>
            <a:r>
              <a:rPr lang="fr-FR" altLang="fr-FR" sz="1600" i="1" u="sng" dirty="0">
                <a:hlinkClick r:id="rId2"/>
              </a:rPr>
              <a:t>fabrice.frugier@univ-perp.fr</a:t>
            </a:r>
            <a:br>
              <a:rPr lang="fr-FR" altLang="fr-FR" sz="1600" i="1" dirty="0"/>
            </a:br>
            <a:r>
              <a:rPr lang="fr-FR" altLang="fr-FR" sz="1600" i="1" dirty="0"/>
              <a:t>Site internet : </a:t>
            </a:r>
            <a:r>
              <a:rPr lang="fr-FR" altLang="fr-FR" sz="1600" i="1" u="sng" dirty="0">
                <a:hlinkClick r:id="rId3"/>
              </a:rPr>
              <a:t>http://gim.iut.univ-perp.fr</a:t>
            </a:r>
            <a:endParaRPr lang="fr-FR" altLang="fr-FR" sz="1600" i="1" dirty="0"/>
          </a:p>
        </p:txBody>
      </p:sp>
      <p:pic>
        <p:nvPicPr>
          <p:cNvPr id="19461" name="Picture 9" descr="C:\Master1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5892800"/>
            <a:ext cx="1643062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1" descr="http://gim.iut.univ-perp.fr/asso_etudiants/116455894557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99" y="5595011"/>
            <a:ext cx="2090738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637CEAB8-7F2B-44A6-AD74-C09C218B5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9123" y="6084906"/>
            <a:ext cx="49346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CONGRES NATIONAL DE LA RECHERCHE EN IUT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CNRIUT'2021, 3-4 Juin 2021,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LYON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C588D3E-A48F-43DA-AD54-44104B602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347F0-DDE4-45C0-B075-A8E629D5462B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contenu 1"/>
          <p:cNvSpPr>
            <a:spLocks noGrp="1"/>
          </p:cNvSpPr>
          <p:nvPr>
            <p:ph idx="1"/>
          </p:nvPr>
        </p:nvSpPr>
        <p:spPr>
          <a:xfrm>
            <a:off x="0" y="860726"/>
            <a:ext cx="8229600" cy="574751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fr-FR" sz="1800" dirty="0"/>
              <a:t>Le logiciel libre </a:t>
            </a:r>
            <a:r>
              <a:rPr lang="fr-FR" sz="1800" dirty="0" err="1"/>
              <a:t>Kicad</a:t>
            </a:r>
            <a:endParaRPr lang="fr-FR" sz="1800" dirty="0"/>
          </a:p>
          <a:p>
            <a:pPr eaLnBrk="1" hangingPunct="1">
              <a:lnSpc>
                <a:spcPct val="150000"/>
              </a:lnSpc>
            </a:pPr>
            <a:endParaRPr lang="fr-FR" sz="1800" dirty="0"/>
          </a:p>
          <a:p>
            <a:pPr eaLnBrk="1" hangingPunct="1">
              <a:lnSpc>
                <a:spcPct val="150000"/>
              </a:lnSpc>
            </a:pPr>
            <a:endParaRPr lang="fr-FR" sz="1800" dirty="0"/>
          </a:p>
          <a:p>
            <a:pPr eaLnBrk="1" hangingPunct="1">
              <a:lnSpc>
                <a:spcPct val="150000"/>
              </a:lnSpc>
            </a:pPr>
            <a:endParaRPr lang="fr-FR" sz="1800" dirty="0"/>
          </a:p>
          <a:p>
            <a:pPr eaLnBrk="1" hangingPunct="1">
              <a:lnSpc>
                <a:spcPct val="150000"/>
              </a:lnSpc>
            </a:pPr>
            <a:endParaRPr lang="fr-FR" sz="1800" dirty="0"/>
          </a:p>
          <a:p>
            <a:pPr lvl="1" eaLnBrk="1" hangingPunct="1">
              <a:lnSpc>
                <a:spcPct val="150000"/>
              </a:lnSpc>
            </a:pPr>
            <a:endParaRPr lang="fr-FR" sz="1400" dirty="0"/>
          </a:p>
          <a:p>
            <a:pPr lvl="1" eaLnBrk="1" hangingPunct="1">
              <a:lnSpc>
                <a:spcPct val="200000"/>
              </a:lnSpc>
            </a:pPr>
            <a:r>
              <a:rPr lang="fr-FR" sz="1400" dirty="0"/>
              <a:t>Schéma électrique</a:t>
            </a:r>
          </a:p>
          <a:p>
            <a:pPr lvl="1" eaLnBrk="1" hangingPunct="1">
              <a:lnSpc>
                <a:spcPct val="200000"/>
              </a:lnSpc>
            </a:pPr>
            <a:r>
              <a:rPr lang="fr-FR" sz="1400" dirty="0"/>
              <a:t>Association des composants/empreintes</a:t>
            </a:r>
          </a:p>
          <a:p>
            <a:pPr lvl="1" eaLnBrk="1" hangingPunct="1">
              <a:lnSpc>
                <a:spcPct val="200000"/>
              </a:lnSpc>
            </a:pPr>
            <a:r>
              <a:rPr lang="fr-FR" sz="1400" dirty="0"/>
              <a:t>PCB et visu 3D</a:t>
            </a:r>
            <a:endParaRPr lang="fr-FR" sz="1800" dirty="0"/>
          </a:p>
          <a:p>
            <a:pPr lvl="1" eaLnBrk="1" hangingPunct="1">
              <a:lnSpc>
                <a:spcPct val="200000"/>
              </a:lnSpc>
            </a:pPr>
            <a:r>
              <a:rPr lang="fr-FR" sz="1400" dirty="0"/>
              <a:t>Fichiers </a:t>
            </a:r>
            <a:r>
              <a:rPr lang="fr-FR" sz="1400" dirty="0" err="1"/>
              <a:t>gerbers</a:t>
            </a:r>
            <a:endParaRPr lang="fr-FR" sz="1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dirty="0"/>
              <a:t>Conception du Projet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BB8647B-8DB2-499F-A24C-977DBA049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3CF41-B989-419D-8E31-B224FF457045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615BB8A-FD39-4994-A3A8-955C12E2C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97" y="1481000"/>
            <a:ext cx="4572000" cy="195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5C3B78A3-6B36-446E-ADF6-6C54148DE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469" y="3486279"/>
            <a:ext cx="4572000" cy="261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55106C9-2DE9-4136-8298-48EB49484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185" y="6233240"/>
            <a:ext cx="2772554" cy="508575"/>
          </a:xfrm>
          <a:prstGeom prst="rect">
            <a:avLst/>
          </a:prstGeom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1CBFC534-5364-450E-AF90-89040E2D8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638" y="5547460"/>
            <a:ext cx="2120301" cy="124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7D5C96B-A1AA-4F55-81D8-C58B2DFB54E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2" t="10868" r="97594" b="85541"/>
          <a:stretch/>
        </p:blipFill>
        <p:spPr>
          <a:xfrm>
            <a:off x="6072582" y="320580"/>
            <a:ext cx="703880" cy="68510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D2AB975-E3CC-44FF-BA64-8F1D3D8DD07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692" t="13369" r="11692" b="26946"/>
          <a:stretch/>
        </p:blipFill>
        <p:spPr>
          <a:xfrm>
            <a:off x="5864249" y="1539804"/>
            <a:ext cx="2822551" cy="130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2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contenu 1"/>
          <p:cNvSpPr>
            <a:spLocks noGrp="1"/>
          </p:cNvSpPr>
          <p:nvPr>
            <p:ph idx="1"/>
          </p:nvPr>
        </p:nvSpPr>
        <p:spPr>
          <a:xfrm>
            <a:off x="0" y="1409650"/>
            <a:ext cx="8229600" cy="5004478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fr-FR" sz="1800" dirty="0"/>
              <a:t>Réception de la carte et des composants</a:t>
            </a:r>
          </a:p>
          <a:p>
            <a:pPr eaLnBrk="1" hangingPunct="1">
              <a:lnSpc>
                <a:spcPct val="200000"/>
              </a:lnSpc>
            </a:pPr>
            <a:r>
              <a:rPr lang="fr-FR" sz="1800" dirty="0"/>
              <a:t>Tri des composants</a:t>
            </a:r>
          </a:p>
          <a:p>
            <a:pPr eaLnBrk="1" hangingPunct="1">
              <a:lnSpc>
                <a:spcPct val="200000"/>
              </a:lnSpc>
            </a:pPr>
            <a:r>
              <a:rPr lang="fr-FR" sz="1800" dirty="0"/>
              <a:t>Implantation et soudage</a:t>
            </a:r>
          </a:p>
          <a:p>
            <a:pPr eaLnBrk="1" hangingPunct="1">
              <a:lnSpc>
                <a:spcPct val="200000"/>
              </a:lnSpc>
            </a:pPr>
            <a:endParaRPr lang="fr-FR" sz="1800" dirty="0"/>
          </a:p>
          <a:p>
            <a:pPr eaLnBrk="1" hangingPunct="1">
              <a:lnSpc>
                <a:spcPct val="200000"/>
              </a:lnSpc>
            </a:pPr>
            <a:endParaRPr lang="fr-FR" sz="1800" dirty="0"/>
          </a:p>
          <a:p>
            <a:pPr marL="109537" indent="0" eaLnBrk="1" hangingPunct="1">
              <a:lnSpc>
                <a:spcPct val="150000"/>
              </a:lnSpc>
              <a:buNone/>
            </a:pPr>
            <a:endParaRPr lang="fr-FR" sz="1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dirty="0"/>
              <a:t>Réalisation du Projet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BB8647B-8DB2-499F-A24C-977DBA049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3CF41-B989-419D-8E31-B224FF457045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55106C9-2DE9-4136-8298-48EB49484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766" y="266650"/>
            <a:ext cx="2772554" cy="508575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F55EF798-7B8E-4A82-91ED-421D449C0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" r="16563" b="5682"/>
          <a:stretch>
            <a:fillRect/>
          </a:stretch>
        </p:blipFill>
        <p:spPr bwMode="auto">
          <a:xfrm>
            <a:off x="3682025" y="2265225"/>
            <a:ext cx="5331800" cy="377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D501DBB-0DE6-4099-80DC-6B8B3BBAA0BE}"/>
              </a:ext>
            </a:extLst>
          </p:cNvPr>
          <p:cNvSpPr txBox="1"/>
          <p:nvPr/>
        </p:nvSpPr>
        <p:spPr>
          <a:xfrm>
            <a:off x="368046" y="3906499"/>
            <a:ext cx="3182186" cy="2004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i="1" dirty="0">
                <a:effectLst/>
                <a:latin typeface="+mn-lt"/>
                <a:ea typeface="Times New Roman" panose="02020603050405020304" pitchFamily="18" charset="0"/>
              </a:rPr>
              <a:t>Pour la plupart des étudiants, il s’agit d’une première, c’est la première fois qu’ils manipulent et soudent des composants électroniques, ce qu’ils apprécient beaucoup</a:t>
            </a:r>
            <a:endParaRPr lang="fr-FR" sz="1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406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31674" y="37474"/>
            <a:ext cx="840108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Essais en salle de TP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509DC50-2569-47A5-9F18-EF5AE3126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1E1DED8-033C-4687-933E-BE9222776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3CF41-B989-419D-8E31-B224FF457045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pic>
        <p:nvPicPr>
          <p:cNvPr id="14" name="Image 13" descr="Une image contenant intérieur, personne, homme&#10;&#10;Description générée automatiquement">
            <a:extLst>
              <a:ext uri="{FF2B5EF4-FFF2-40B4-BE49-F238E27FC236}">
                <a16:creationId xmlns:a16="http://schemas.microsoft.com/office/drawing/2014/main" id="{D36F22B0-BCFD-44EC-BAF5-A5CBFC9DB9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43604" y="1773269"/>
            <a:ext cx="5390230" cy="4042673"/>
          </a:xfrm>
          <a:prstGeom prst="rect">
            <a:avLst/>
          </a:prstGeom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CA094F12-BD02-40FC-97A3-F2E25C7A1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4348" y="1064276"/>
            <a:ext cx="1159431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8" name="Objet 17">
            <a:extLst>
              <a:ext uri="{FF2B5EF4-FFF2-40B4-BE49-F238E27FC236}">
                <a16:creationId xmlns:a16="http://schemas.microsoft.com/office/drawing/2014/main" id="{C3D65026-4A9D-498C-BEBB-0DCA503CD5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185493"/>
              </p:ext>
            </p:extLst>
          </p:nvPr>
        </p:nvGraphicFramePr>
        <p:xfrm>
          <a:off x="4374348" y="3808579"/>
          <a:ext cx="4757043" cy="1820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7353462" imgH="2804241" progId="Visio.Drawing.11">
                  <p:embed/>
                </p:oleObj>
              </mc:Choice>
              <mc:Fallback>
                <p:oleObj name="Visio" r:id="rId3" imgW="7353462" imgH="2804241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4348" y="3808579"/>
                        <a:ext cx="4757043" cy="18202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TBS1052B-EDU | Tektronix Oscilloscope, 2x 50MHz, 1GSPS | Distrelec Belgique">
            <a:extLst>
              <a:ext uri="{FF2B5EF4-FFF2-40B4-BE49-F238E27FC236}">
                <a16:creationId xmlns:a16="http://schemas.microsoft.com/office/drawing/2014/main" id="{C48D9898-F0A0-4A33-966A-FA6D7E4E4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040" y="1511623"/>
            <a:ext cx="2041073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F4820EC5-F8D8-4582-9C90-9BC4A5805C3E}"/>
              </a:ext>
            </a:extLst>
          </p:cNvPr>
          <p:cNvSpPr/>
          <p:nvPr/>
        </p:nvSpPr>
        <p:spPr>
          <a:xfrm>
            <a:off x="7132320" y="2504049"/>
            <a:ext cx="834333" cy="2335237"/>
          </a:xfrm>
          <a:custGeom>
            <a:avLst/>
            <a:gdLst>
              <a:gd name="connsiteX0" fmla="*/ 815926 w 834333"/>
              <a:gd name="connsiteY0" fmla="*/ 0 h 2335237"/>
              <a:gd name="connsiteX1" fmla="*/ 815926 w 834333"/>
              <a:gd name="connsiteY1" fmla="*/ 267286 h 2335237"/>
              <a:gd name="connsiteX2" fmla="*/ 787791 w 834333"/>
              <a:gd name="connsiteY2" fmla="*/ 351693 h 2335237"/>
              <a:gd name="connsiteX3" fmla="*/ 759655 w 834333"/>
              <a:gd name="connsiteY3" fmla="*/ 450166 h 2335237"/>
              <a:gd name="connsiteX4" fmla="*/ 731520 w 834333"/>
              <a:gd name="connsiteY4" fmla="*/ 478302 h 2335237"/>
              <a:gd name="connsiteX5" fmla="*/ 675249 w 834333"/>
              <a:gd name="connsiteY5" fmla="*/ 576776 h 2335237"/>
              <a:gd name="connsiteX6" fmla="*/ 661182 w 834333"/>
              <a:gd name="connsiteY6" fmla="*/ 618979 h 2335237"/>
              <a:gd name="connsiteX7" fmla="*/ 604911 w 834333"/>
              <a:gd name="connsiteY7" fmla="*/ 703385 h 2335237"/>
              <a:gd name="connsiteX8" fmla="*/ 548640 w 834333"/>
              <a:gd name="connsiteY8" fmla="*/ 787791 h 2335237"/>
              <a:gd name="connsiteX9" fmla="*/ 506437 w 834333"/>
              <a:gd name="connsiteY9" fmla="*/ 886265 h 2335237"/>
              <a:gd name="connsiteX10" fmla="*/ 492369 w 834333"/>
              <a:gd name="connsiteY10" fmla="*/ 928468 h 2335237"/>
              <a:gd name="connsiteX11" fmla="*/ 436098 w 834333"/>
              <a:gd name="connsiteY11" fmla="*/ 1026942 h 2335237"/>
              <a:gd name="connsiteX12" fmla="*/ 393895 w 834333"/>
              <a:gd name="connsiteY12" fmla="*/ 1167619 h 2335237"/>
              <a:gd name="connsiteX13" fmla="*/ 365760 w 834333"/>
              <a:gd name="connsiteY13" fmla="*/ 1209822 h 2335237"/>
              <a:gd name="connsiteX14" fmla="*/ 351692 w 834333"/>
              <a:gd name="connsiteY14" fmla="*/ 1252025 h 2335237"/>
              <a:gd name="connsiteX15" fmla="*/ 323557 w 834333"/>
              <a:gd name="connsiteY15" fmla="*/ 1308296 h 2335237"/>
              <a:gd name="connsiteX16" fmla="*/ 309489 w 834333"/>
              <a:gd name="connsiteY16" fmla="*/ 1350499 h 2335237"/>
              <a:gd name="connsiteX17" fmla="*/ 281354 w 834333"/>
              <a:gd name="connsiteY17" fmla="*/ 1392702 h 2335237"/>
              <a:gd name="connsiteX18" fmla="*/ 253218 w 834333"/>
              <a:gd name="connsiteY18" fmla="*/ 1477108 h 2335237"/>
              <a:gd name="connsiteX19" fmla="*/ 225083 w 834333"/>
              <a:gd name="connsiteY19" fmla="*/ 1561514 h 2335237"/>
              <a:gd name="connsiteX20" fmla="*/ 211015 w 834333"/>
              <a:gd name="connsiteY20" fmla="*/ 1603717 h 2335237"/>
              <a:gd name="connsiteX21" fmla="*/ 182880 w 834333"/>
              <a:gd name="connsiteY21" fmla="*/ 1631853 h 2335237"/>
              <a:gd name="connsiteX22" fmla="*/ 126609 w 834333"/>
              <a:gd name="connsiteY22" fmla="*/ 1744394 h 2335237"/>
              <a:gd name="connsiteX23" fmla="*/ 42203 w 834333"/>
              <a:gd name="connsiteY23" fmla="*/ 1997613 h 2335237"/>
              <a:gd name="connsiteX24" fmla="*/ 14068 w 834333"/>
              <a:gd name="connsiteY24" fmla="*/ 2082019 h 2335237"/>
              <a:gd name="connsiteX25" fmla="*/ 0 w 834333"/>
              <a:gd name="connsiteY25" fmla="*/ 2124222 h 2335237"/>
              <a:gd name="connsiteX26" fmla="*/ 0 w 834333"/>
              <a:gd name="connsiteY26" fmla="*/ 2335237 h 233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34333" h="2335237">
                <a:moveTo>
                  <a:pt x="815926" y="0"/>
                </a:moveTo>
                <a:cubicBezTo>
                  <a:pt x="839300" y="116870"/>
                  <a:pt x="841611" y="96054"/>
                  <a:pt x="815926" y="267286"/>
                </a:cubicBezTo>
                <a:cubicBezTo>
                  <a:pt x="811527" y="296615"/>
                  <a:pt x="794984" y="322921"/>
                  <a:pt x="787791" y="351693"/>
                </a:cubicBezTo>
                <a:cubicBezTo>
                  <a:pt x="785163" y="362205"/>
                  <a:pt x="768304" y="435750"/>
                  <a:pt x="759655" y="450166"/>
                </a:cubicBezTo>
                <a:cubicBezTo>
                  <a:pt x="752831" y="461539"/>
                  <a:pt x="740898" y="468923"/>
                  <a:pt x="731520" y="478302"/>
                </a:cubicBezTo>
                <a:cubicBezTo>
                  <a:pt x="699263" y="575070"/>
                  <a:pt x="743385" y="457537"/>
                  <a:pt x="675249" y="576776"/>
                </a:cubicBezTo>
                <a:cubicBezTo>
                  <a:pt x="667892" y="589651"/>
                  <a:pt x="668383" y="606016"/>
                  <a:pt x="661182" y="618979"/>
                </a:cubicBezTo>
                <a:cubicBezTo>
                  <a:pt x="644760" y="648538"/>
                  <a:pt x="623668" y="675250"/>
                  <a:pt x="604911" y="703385"/>
                </a:cubicBezTo>
                <a:lnTo>
                  <a:pt x="548640" y="787791"/>
                </a:lnTo>
                <a:cubicBezTo>
                  <a:pt x="515648" y="886765"/>
                  <a:pt x="558587" y="764580"/>
                  <a:pt x="506437" y="886265"/>
                </a:cubicBezTo>
                <a:cubicBezTo>
                  <a:pt x="500596" y="899895"/>
                  <a:pt x="498210" y="914838"/>
                  <a:pt x="492369" y="928468"/>
                </a:cubicBezTo>
                <a:cubicBezTo>
                  <a:pt x="470949" y="978447"/>
                  <a:pt x="464357" y="984555"/>
                  <a:pt x="436098" y="1026942"/>
                </a:cubicBezTo>
                <a:cubicBezTo>
                  <a:pt x="428234" y="1058401"/>
                  <a:pt x="407598" y="1147064"/>
                  <a:pt x="393895" y="1167619"/>
                </a:cubicBezTo>
                <a:cubicBezTo>
                  <a:pt x="384517" y="1181687"/>
                  <a:pt x="373321" y="1194700"/>
                  <a:pt x="365760" y="1209822"/>
                </a:cubicBezTo>
                <a:cubicBezTo>
                  <a:pt x="359128" y="1223085"/>
                  <a:pt x="357533" y="1238395"/>
                  <a:pt x="351692" y="1252025"/>
                </a:cubicBezTo>
                <a:cubicBezTo>
                  <a:pt x="343431" y="1271300"/>
                  <a:pt x="331818" y="1289021"/>
                  <a:pt x="323557" y="1308296"/>
                </a:cubicBezTo>
                <a:cubicBezTo>
                  <a:pt x="317716" y="1321926"/>
                  <a:pt x="316121" y="1337236"/>
                  <a:pt x="309489" y="1350499"/>
                </a:cubicBezTo>
                <a:cubicBezTo>
                  <a:pt x="301928" y="1365621"/>
                  <a:pt x="288221" y="1377252"/>
                  <a:pt x="281354" y="1392702"/>
                </a:cubicBezTo>
                <a:cubicBezTo>
                  <a:pt x="269309" y="1419803"/>
                  <a:pt x="262596" y="1448973"/>
                  <a:pt x="253218" y="1477108"/>
                </a:cubicBezTo>
                <a:lnTo>
                  <a:pt x="225083" y="1561514"/>
                </a:lnTo>
                <a:cubicBezTo>
                  <a:pt x="220394" y="1575582"/>
                  <a:pt x="221500" y="1593231"/>
                  <a:pt x="211015" y="1603717"/>
                </a:cubicBezTo>
                <a:lnTo>
                  <a:pt x="182880" y="1631853"/>
                </a:lnTo>
                <a:cubicBezTo>
                  <a:pt x="150551" y="1728842"/>
                  <a:pt x="175716" y="1695289"/>
                  <a:pt x="126609" y="1744394"/>
                </a:cubicBezTo>
                <a:lnTo>
                  <a:pt x="42203" y="1997613"/>
                </a:lnTo>
                <a:lnTo>
                  <a:pt x="14068" y="2082019"/>
                </a:lnTo>
                <a:cubicBezTo>
                  <a:pt x="9379" y="2096087"/>
                  <a:pt x="0" y="2109393"/>
                  <a:pt x="0" y="2124222"/>
                </a:cubicBezTo>
                <a:lnTo>
                  <a:pt x="0" y="2335237"/>
                </a:lnTo>
              </a:path>
            </a:pathLst>
          </a:custGeom>
          <a:ln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367EED3F-FFB8-4774-81D8-0FA32722B0CB}"/>
              </a:ext>
            </a:extLst>
          </p:cNvPr>
          <p:cNvSpPr/>
          <p:nvPr/>
        </p:nvSpPr>
        <p:spPr>
          <a:xfrm>
            <a:off x="7510566" y="2532185"/>
            <a:ext cx="676831" cy="2222695"/>
          </a:xfrm>
          <a:custGeom>
            <a:avLst/>
            <a:gdLst>
              <a:gd name="connsiteX0" fmla="*/ 592425 w 676831"/>
              <a:gd name="connsiteY0" fmla="*/ 0 h 2222695"/>
              <a:gd name="connsiteX1" fmla="*/ 648696 w 676831"/>
              <a:gd name="connsiteY1" fmla="*/ 84406 h 2222695"/>
              <a:gd name="connsiteX2" fmla="*/ 676831 w 676831"/>
              <a:gd name="connsiteY2" fmla="*/ 168812 h 2222695"/>
              <a:gd name="connsiteX3" fmla="*/ 662763 w 676831"/>
              <a:gd name="connsiteY3" fmla="*/ 534572 h 2222695"/>
              <a:gd name="connsiteX4" fmla="*/ 634628 w 676831"/>
              <a:gd name="connsiteY4" fmla="*/ 618978 h 2222695"/>
              <a:gd name="connsiteX5" fmla="*/ 606492 w 676831"/>
              <a:gd name="connsiteY5" fmla="*/ 745587 h 2222695"/>
              <a:gd name="connsiteX6" fmla="*/ 578357 w 676831"/>
              <a:gd name="connsiteY6" fmla="*/ 773723 h 2222695"/>
              <a:gd name="connsiteX7" fmla="*/ 564289 w 676831"/>
              <a:gd name="connsiteY7" fmla="*/ 844061 h 2222695"/>
              <a:gd name="connsiteX8" fmla="*/ 536154 w 676831"/>
              <a:gd name="connsiteY8" fmla="*/ 886264 h 2222695"/>
              <a:gd name="connsiteX9" fmla="*/ 508019 w 676831"/>
              <a:gd name="connsiteY9" fmla="*/ 942535 h 2222695"/>
              <a:gd name="connsiteX10" fmla="*/ 493951 w 676831"/>
              <a:gd name="connsiteY10" fmla="*/ 984738 h 2222695"/>
              <a:gd name="connsiteX11" fmla="*/ 465816 w 676831"/>
              <a:gd name="connsiteY11" fmla="*/ 1026941 h 2222695"/>
              <a:gd name="connsiteX12" fmla="*/ 451748 w 676831"/>
              <a:gd name="connsiteY12" fmla="*/ 1069144 h 2222695"/>
              <a:gd name="connsiteX13" fmla="*/ 395477 w 676831"/>
              <a:gd name="connsiteY13" fmla="*/ 1153550 h 2222695"/>
              <a:gd name="connsiteX14" fmla="*/ 367342 w 676831"/>
              <a:gd name="connsiteY14" fmla="*/ 1195753 h 2222695"/>
              <a:gd name="connsiteX15" fmla="*/ 297003 w 676831"/>
              <a:gd name="connsiteY15" fmla="*/ 1322363 h 2222695"/>
              <a:gd name="connsiteX16" fmla="*/ 240732 w 676831"/>
              <a:gd name="connsiteY16" fmla="*/ 1406769 h 2222695"/>
              <a:gd name="connsiteX17" fmla="*/ 212597 w 676831"/>
              <a:gd name="connsiteY17" fmla="*/ 1448972 h 2222695"/>
              <a:gd name="connsiteX18" fmla="*/ 170394 w 676831"/>
              <a:gd name="connsiteY18" fmla="*/ 1477107 h 2222695"/>
              <a:gd name="connsiteX19" fmla="*/ 128191 w 676831"/>
              <a:gd name="connsiteY19" fmla="*/ 1547446 h 2222695"/>
              <a:gd name="connsiteX20" fmla="*/ 114123 w 676831"/>
              <a:gd name="connsiteY20" fmla="*/ 1589649 h 2222695"/>
              <a:gd name="connsiteX21" fmla="*/ 85988 w 676831"/>
              <a:gd name="connsiteY21" fmla="*/ 1631852 h 2222695"/>
              <a:gd name="connsiteX22" fmla="*/ 57852 w 676831"/>
              <a:gd name="connsiteY22" fmla="*/ 1716258 h 2222695"/>
              <a:gd name="connsiteX23" fmla="*/ 43785 w 676831"/>
              <a:gd name="connsiteY23" fmla="*/ 1758461 h 2222695"/>
              <a:gd name="connsiteX24" fmla="*/ 29717 w 676831"/>
              <a:gd name="connsiteY24" fmla="*/ 1800664 h 2222695"/>
              <a:gd name="connsiteX25" fmla="*/ 15649 w 676831"/>
              <a:gd name="connsiteY25" fmla="*/ 1871003 h 2222695"/>
              <a:gd name="connsiteX26" fmla="*/ 1582 w 676831"/>
              <a:gd name="connsiteY26" fmla="*/ 1955409 h 2222695"/>
              <a:gd name="connsiteX27" fmla="*/ 1582 w 676831"/>
              <a:gd name="connsiteY27" fmla="*/ 2222695 h 222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76831" h="2222695">
                <a:moveTo>
                  <a:pt x="592425" y="0"/>
                </a:moveTo>
                <a:cubicBezTo>
                  <a:pt x="611182" y="28135"/>
                  <a:pt x="633574" y="54161"/>
                  <a:pt x="648696" y="84406"/>
                </a:cubicBezTo>
                <a:cubicBezTo>
                  <a:pt x="661959" y="110932"/>
                  <a:pt x="676831" y="168812"/>
                  <a:pt x="676831" y="168812"/>
                </a:cubicBezTo>
                <a:cubicBezTo>
                  <a:pt x="672142" y="290732"/>
                  <a:pt x="674151" y="413095"/>
                  <a:pt x="662763" y="534572"/>
                </a:cubicBezTo>
                <a:cubicBezTo>
                  <a:pt x="659995" y="564100"/>
                  <a:pt x="640444" y="589897"/>
                  <a:pt x="634628" y="618978"/>
                </a:cubicBezTo>
                <a:cubicBezTo>
                  <a:pt x="633148" y="626379"/>
                  <a:pt x="613115" y="732341"/>
                  <a:pt x="606492" y="745587"/>
                </a:cubicBezTo>
                <a:cubicBezTo>
                  <a:pt x="600561" y="757450"/>
                  <a:pt x="587735" y="764344"/>
                  <a:pt x="578357" y="773723"/>
                </a:cubicBezTo>
                <a:cubicBezTo>
                  <a:pt x="573668" y="797169"/>
                  <a:pt x="572685" y="821673"/>
                  <a:pt x="564289" y="844061"/>
                </a:cubicBezTo>
                <a:cubicBezTo>
                  <a:pt x="558352" y="859892"/>
                  <a:pt x="544542" y="871584"/>
                  <a:pt x="536154" y="886264"/>
                </a:cubicBezTo>
                <a:cubicBezTo>
                  <a:pt x="525750" y="904472"/>
                  <a:pt x="516280" y="923260"/>
                  <a:pt x="508019" y="942535"/>
                </a:cubicBezTo>
                <a:cubicBezTo>
                  <a:pt x="502178" y="956165"/>
                  <a:pt x="500583" y="971475"/>
                  <a:pt x="493951" y="984738"/>
                </a:cubicBezTo>
                <a:cubicBezTo>
                  <a:pt x="486390" y="999860"/>
                  <a:pt x="473377" y="1011819"/>
                  <a:pt x="465816" y="1026941"/>
                </a:cubicBezTo>
                <a:cubicBezTo>
                  <a:pt x="459184" y="1040204"/>
                  <a:pt x="458949" y="1056181"/>
                  <a:pt x="451748" y="1069144"/>
                </a:cubicBezTo>
                <a:cubicBezTo>
                  <a:pt x="435326" y="1098703"/>
                  <a:pt x="414234" y="1125415"/>
                  <a:pt x="395477" y="1153550"/>
                </a:cubicBezTo>
                <a:cubicBezTo>
                  <a:pt x="386099" y="1167618"/>
                  <a:pt x="372689" y="1179713"/>
                  <a:pt x="367342" y="1195753"/>
                </a:cubicBezTo>
                <a:cubicBezTo>
                  <a:pt x="342581" y="1270037"/>
                  <a:pt x="361500" y="1225617"/>
                  <a:pt x="297003" y="1322363"/>
                </a:cubicBezTo>
                <a:lnTo>
                  <a:pt x="240732" y="1406769"/>
                </a:lnTo>
                <a:cubicBezTo>
                  <a:pt x="231354" y="1420837"/>
                  <a:pt x="226665" y="1439594"/>
                  <a:pt x="212597" y="1448972"/>
                </a:cubicBezTo>
                <a:lnTo>
                  <a:pt x="170394" y="1477107"/>
                </a:lnTo>
                <a:cubicBezTo>
                  <a:pt x="130542" y="1596661"/>
                  <a:pt x="186122" y="1450893"/>
                  <a:pt x="128191" y="1547446"/>
                </a:cubicBezTo>
                <a:cubicBezTo>
                  <a:pt x="120562" y="1560162"/>
                  <a:pt x="120755" y="1576386"/>
                  <a:pt x="114123" y="1589649"/>
                </a:cubicBezTo>
                <a:cubicBezTo>
                  <a:pt x="106562" y="1604771"/>
                  <a:pt x="92855" y="1616402"/>
                  <a:pt x="85988" y="1631852"/>
                </a:cubicBezTo>
                <a:cubicBezTo>
                  <a:pt x="73943" y="1658953"/>
                  <a:pt x="67230" y="1688123"/>
                  <a:pt x="57852" y="1716258"/>
                </a:cubicBezTo>
                <a:lnTo>
                  <a:pt x="43785" y="1758461"/>
                </a:lnTo>
                <a:cubicBezTo>
                  <a:pt x="39096" y="1772529"/>
                  <a:pt x="32625" y="1786123"/>
                  <a:pt x="29717" y="1800664"/>
                </a:cubicBezTo>
                <a:cubicBezTo>
                  <a:pt x="25028" y="1824110"/>
                  <a:pt x="19926" y="1847478"/>
                  <a:pt x="15649" y="1871003"/>
                </a:cubicBezTo>
                <a:cubicBezTo>
                  <a:pt x="10547" y="1899066"/>
                  <a:pt x="2722" y="1926908"/>
                  <a:pt x="1582" y="1955409"/>
                </a:cubicBezTo>
                <a:cubicBezTo>
                  <a:pt x="-1979" y="2044433"/>
                  <a:pt x="1582" y="2133600"/>
                  <a:pt x="1582" y="2222695"/>
                </a:cubicBezTo>
              </a:path>
            </a:pathLst>
          </a:custGeom>
          <a:ln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781F231-C9CC-47B7-93BE-9BECE5B4BC1F}"/>
              </a:ext>
            </a:extLst>
          </p:cNvPr>
          <p:cNvSpPr txBox="1"/>
          <p:nvPr/>
        </p:nvSpPr>
        <p:spPr>
          <a:xfrm>
            <a:off x="4346987" y="5831712"/>
            <a:ext cx="4483482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effectLst/>
                <a:latin typeface="+mn-lt"/>
                <a:ea typeface="Times New Roman" panose="02020603050405020304" pitchFamily="18" charset="0"/>
              </a:rPr>
              <a:t>Simulation de la station RTL sur table</a:t>
            </a: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85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 animBg="1"/>
      <p:bldP spid="21" grpId="1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/>
              <a:t>Conclusion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2458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2458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2458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2458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2458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2458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2458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2458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2458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2458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2459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2459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23568" name="Espace réservé du contenu 1"/>
          <p:cNvSpPr>
            <a:spLocks noGrp="1"/>
          </p:cNvSpPr>
          <p:nvPr>
            <p:ph idx="1"/>
          </p:nvPr>
        </p:nvSpPr>
        <p:spPr>
          <a:xfrm>
            <a:off x="428596" y="1143000"/>
            <a:ext cx="8715404" cy="4962378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200000"/>
              </a:lnSpc>
              <a:defRPr/>
            </a:pPr>
            <a:r>
              <a:rPr lang="fr-FR" sz="2000" dirty="0"/>
              <a:t>Projet complet et apprécié par les étudiants</a:t>
            </a:r>
          </a:p>
          <a:p>
            <a:pPr>
              <a:lnSpc>
                <a:spcPct val="200000"/>
              </a:lnSpc>
              <a:defRPr/>
            </a:pPr>
            <a:r>
              <a:rPr lang="fr-FR" sz="2000" dirty="0"/>
              <a:t>De la théorie à la pratique</a:t>
            </a:r>
          </a:p>
          <a:p>
            <a:pPr>
              <a:lnSpc>
                <a:spcPct val="200000"/>
              </a:lnSpc>
              <a:defRPr/>
            </a:pPr>
            <a:r>
              <a:rPr lang="fr-FR" sz="2000" dirty="0"/>
              <a:t>Lecture des datasheets</a:t>
            </a:r>
          </a:p>
          <a:p>
            <a:pPr>
              <a:lnSpc>
                <a:spcPct val="200000"/>
              </a:lnSpc>
              <a:defRPr/>
            </a:pPr>
            <a:r>
              <a:rPr lang="fr-FR" sz="2000" dirty="0"/>
              <a:t>Technique de soudure</a:t>
            </a:r>
          </a:p>
          <a:p>
            <a:pPr>
              <a:lnSpc>
                <a:spcPct val="200000"/>
              </a:lnSpc>
              <a:defRPr/>
            </a:pPr>
            <a:r>
              <a:rPr lang="fr-FR" sz="2000" dirty="0"/>
              <a:t>Utilisation des appareils de mesures</a:t>
            </a:r>
          </a:p>
          <a:p>
            <a:pPr>
              <a:lnSpc>
                <a:spcPct val="200000"/>
              </a:lnSpc>
              <a:defRPr/>
            </a:pPr>
            <a:r>
              <a:rPr lang="fr-FR" sz="2000" dirty="0"/>
              <a:t>Bonne introduction au traitement du signal pour la 2</a:t>
            </a:r>
            <a:r>
              <a:rPr lang="fr-FR" sz="2000" baseline="30000" dirty="0"/>
              <a:t>ème</a:t>
            </a:r>
            <a:r>
              <a:rPr lang="fr-FR" sz="2000" dirty="0"/>
              <a:t> année.</a:t>
            </a:r>
          </a:p>
          <a:p>
            <a:pPr>
              <a:lnSpc>
                <a:spcPct val="200000"/>
              </a:lnSpc>
              <a:defRPr/>
            </a:pPr>
            <a:r>
              <a:rPr lang="fr-FR" sz="2000" dirty="0"/>
              <a:t>Etudiants plus captivés par l’électronique</a:t>
            </a:r>
          </a:p>
          <a:p>
            <a:pPr>
              <a:lnSpc>
                <a:spcPct val="200000"/>
              </a:lnSpc>
              <a:defRPr/>
            </a:pPr>
            <a:endParaRPr lang="fr-FR" sz="20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67C5C62-0459-433D-977A-ECCACD9C8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3CF41-B989-419D-8E31-B224FF457045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676918D-281D-4ED2-A5F5-5BBDC2DFA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23" t="23525" r="62154" b="22842"/>
          <a:stretch/>
        </p:blipFill>
        <p:spPr>
          <a:xfrm>
            <a:off x="6557587" y="5203703"/>
            <a:ext cx="1235776" cy="1205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5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5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5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5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5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5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5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5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DDAE54B-DB93-4DF8-B54C-8875F98B2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0342"/>
            <a:ext cx="9095748" cy="583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200" dirty="0"/>
              <a:t>Merci de votre attention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2458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2458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2458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2458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2458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2458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2458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2458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2458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2458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2459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2459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EABFB72-8679-451E-931F-A88987FA6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3CF41-B989-419D-8E31-B224FF457045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9902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contenu 1"/>
          <p:cNvSpPr>
            <a:spLocks noGrp="1"/>
          </p:cNvSpPr>
          <p:nvPr>
            <p:ph idx="1"/>
          </p:nvPr>
        </p:nvSpPr>
        <p:spPr>
          <a:xfrm>
            <a:off x="832103" y="1817941"/>
            <a:ext cx="7538657" cy="3170816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fr-FR" altLang="fr-FR" sz="1800" dirty="0">
                <a:sym typeface="Wingdings" pitchFamily="2" charset="2"/>
              </a:rPr>
              <a:t>Nécessité d’intéresser les étudiants qui présentent de </a:t>
            </a:r>
            <a:r>
              <a:rPr lang="fr-FR" sz="1800" dirty="0">
                <a:effectLst/>
                <a:ea typeface="Times New Roman" panose="02020603050405020304" pitchFamily="18" charset="0"/>
              </a:rPr>
              <a:t>fortes lacunes en électricité et électronique</a:t>
            </a:r>
            <a:endParaRPr lang="fr-FR" altLang="fr-FR" sz="1800" dirty="0">
              <a:sym typeface="Wingdings" pitchFamily="2" charset="2"/>
            </a:endParaRPr>
          </a:p>
          <a:p>
            <a:pPr eaLnBrk="1" hangingPunct="1">
              <a:lnSpc>
                <a:spcPct val="200000"/>
              </a:lnSpc>
            </a:pPr>
            <a:r>
              <a:rPr lang="fr-FR" altLang="fr-FR" sz="1800" dirty="0">
                <a:sym typeface="Wingdings" pitchFamily="2" charset="2"/>
              </a:rPr>
              <a:t>Projet en électronique en adéquation avec le </a:t>
            </a:r>
            <a:r>
              <a:rPr lang="fr-FR" altLang="fr-FR" sz="1800" dirty="0" err="1">
                <a:sym typeface="Wingdings" pitchFamily="2" charset="2"/>
              </a:rPr>
              <a:t>ppn</a:t>
            </a:r>
            <a:r>
              <a:rPr lang="fr-FR" altLang="fr-FR" sz="1800" dirty="0">
                <a:sym typeface="Wingdings" pitchFamily="2" charset="2"/>
              </a:rPr>
              <a:t> du DUT GIM</a:t>
            </a:r>
          </a:p>
          <a:p>
            <a:pPr eaLnBrk="1" hangingPunct="1">
              <a:lnSpc>
                <a:spcPct val="200000"/>
              </a:lnSpc>
            </a:pPr>
            <a:r>
              <a:rPr lang="fr-FR" altLang="fr-FR" sz="1800" dirty="0">
                <a:sym typeface="Wingdings" pitchFamily="2" charset="2"/>
              </a:rPr>
              <a:t>Projet d’ingénierie radio pour les 1</a:t>
            </a:r>
            <a:r>
              <a:rPr lang="fr-FR" altLang="fr-FR" sz="1800" baseline="30000" dirty="0">
                <a:sym typeface="Wingdings" pitchFamily="2" charset="2"/>
              </a:rPr>
              <a:t>ère</a:t>
            </a:r>
            <a:r>
              <a:rPr lang="fr-FR" altLang="fr-FR" sz="1800" dirty="0">
                <a:sym typeface="Wingdings" pitchFamily="2" charset="2"/>
              </a:rPr>
              <a:t> année du DUT GIM</a:t>
            </a:r>
          </a:p>
          <a:p>
            <a:pPr eaLnBrk="1" hangingPunct="1">
              <a:lnSpc>
                <a:spcPct val="200000"/>
              </a:lnSpc>
            </a:pPr>
            <a:r>
              <a:rPr lang="fr-FR" altLang="fr-FR" sz="1800" dirty="0">
                <a:sym typeface="Wingdings" pitchFamily="2" charset="2"/>
              </a:rPr>
              <a:t>Technologie AM choisie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85720" y="0"/>
            <a:ext cx="2612225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dirty="0"/>
              <a:t>Introduction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1E20718-483A-4C20-8791-40EB1BE39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3CF41-B989-419D-8E31-B224FF457045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085AFC-F08D-4070-A826-680C8C097A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4" t="26809" r="59078" b="39260"/>
          <a:stretch/>
        </p:blipFill>
        <p:spPr>
          <a:xfrm>
            <a:off x="1741184" y="4958192"/>
            <a:ext cx="2118980" cy="1069453"/>
          </a:xfrm>
          <a:prstGeom prst="rect">
            <a:avLst/>
          </a:prstGeom>
        </p:spPr>
      </p:pic>
      <p:pic>
        <p:nvPicPr>
          <p:cNvPr id="7" name="Image 6" descr="Une image contenant tube&#10;&#10;Description générée automatiquement">
            <a:extLst>
              <a:ext uri="{FF2B5EF4-FFF2-40B4-BE49-F238E27FC236}">
                <a16:creationId xmlns:a16="http://schemas.microsoft.com/office/drawing/2014/main" id="{083EB85D-F56D-4663-BD65-6C2DF7911C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5" t="8173" r="14329" b="6974"/>
          <a:stretch/>
        </p:blipFill>
        <p:spPr>
          <a:xfrm>
            <a:off x="7368253" y="86456"/>
            <a:ext cx="972839" cy="875866"/>
          </a:xfrm>
          <a:prstGeom prst="rect">
            <a:avLst/>
          </a:prstGeom>
        </p:spPr>
      </p:pic>
      <p:pic>
        <p:nvPicPr>
          <p:cNvPr id="10" name="Image 9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6765F23C-F531-4B71-846E-3BEDE09577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5" t="29744" r="31806" b="27702"/>
          <a:stretch/>
        </p:blipFill>
        <p:spPr>
          <a:xfrm>
            <a:off x="8291313" y="165644"/>
            <a:ext cx="865511" cy="87586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D5C3A83-6478-4E40-9A77-B2608B5ED8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3" t="21978" r="21609" b="23311"/>
          <a:stretch/>
        </p:blipFill>
        <p:spPr>
          <a:xfrm>
            <a:off x="6504070" y="125682"/>
            <a:ext cx="834769" cy="82562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9E5F6E9-694C-40EB-821F-53B4401FFFE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692" t="15863" r="50000" b="46101"/>
          <a:stretch/>
        </p:blipFill>
        <p:spPr>
          <a:xfrm>
            <a:off x="5656123" y="0"/>
            <a:ext cx="834769" cy="1094650"/>
          </a:xfrm>
          <a:prstGeom prst="rect">
            <a:avLst/>
          </a:prstGeom>
        </p:spPr>
      </p:pic>
      <p:pic>
        <p:nvPicPr>
          <p:cNvPr id="1026" name="Picture 2" descr="Item:Résistance — Wikidebrouillard">
            <a:extLst>
              <a:ext uri="{FF2B5EF4-FFF2-40B4-BE49-F238E27FC236}">
                <a16:creationId xmlns:a16="http://schemas.microsoft.com/office/drawing/2014/main" id="{4C5EDB9B-B550-4E6D-B788-5C4895D4E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747" y="187087"/>
            <a:ext cx="702818" cy="70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 descr="Une image contenant texte, tube, équipement électronique&#10;&#10;Description générée automatiquement">
            <a:extLst>
              <a:ext uri="{FF2B5EF4-FFF2-40B4-BE49-F238E27FC236}">
                <a16:creationId xmlns:a16="http://schemas.microsoft.com/office/drawing/2014/main" id="{6C7E28D3-DBC0-481B-9BFE-51BD79E08A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752" y="150557"/>
            <a:ext cx="1158533" cy="821613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A4C8D01-629F-4E7E-AA47-2496659F3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629" y="29017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27D6B0F-0FBF-42B5-BA8A-D952A291CF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2101" y="4734760"/>
            <a:ext cx="2588390" cy="151631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6EFE911-4711-48B2-BEAF-29A128FCB4D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7016" t="35292" r="59811" b="8339"/>
          <a:stretch/>
        </p:blipFill>
        <p:spPr>
          <a:xfrm>
            <a:off x="4750530" y="4687747"/>
            <a:ext cx="1199835" cy="1640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contenu 1"/>
          <p:cNvSpPr>
            <a:spLocks noGrp="1"/>
          </p:cNvSpPr>
          <p:nvPr>
            <p:ph idx="1"/>
          </p:nvPr>
        </p:nvSpPr>
        <p:spPr>
          <a:xfrm>
            <a:off x="1152143" y="1415843"/>
            <a:ext cx="7282625" cy="2272705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fr-FR" sz="1800" dirty="0"/>
              <a:t>Etude (Cours-TD)</a:t>
            </a:r>
          </a:p>
          <a:p>
            <a:pPr eaLnBrk="1" hangingPunct="1">
              <a:lnSpc>
                <a:spcPct val="200000"/>
              </a:lnSpc>
            </a:pPr>
            <a:r>
              <a:rPr lang="fr-FR" altLang="fr-FR" sz="1800" dirty="0">
                <a:sym typeface="Wingdings" pitchFamily="2" charset="2"/>
              </a:rPr>
              <a:t>Simulation (Micro-Cap)</a:t>
            </a:r>
          </a:p>
          <a:p>
            <a:pPr eaLnBrk="1" hangingPunct="1">
              <a:lnSpc>
                <a:spcPct val="200000"/>
              </a:lnSpc>
            </a:pPr>
            <a:r>
              <a:rPr lang="fr-FR" altLang="fr-FR" sz="1800" dirty="0">
                <a:sym typeface="Wingdings" pitchFamily="2" charset="2"/>
              </a:rPr>
              <a:t>Conception (</a:t>
            </a:r>
            <a:r>
              <a:rPr lang="fr-FR" altLang="fr-FR" sz="1800" dirty="0" err="1">
                <a:sym typeface="Wingdings" pitchFamily="2" charset="2"/>
              </a:rPr>
              <a:t>Kicad</a:t>
            </a:r>
            <a:r>
              <a:rPr lang="fr-FR" altLang="fr-FR" sz="1800" dirty="0">
                <a:sym typeface="Wingdings" pitchFamily="2" charset="2"/>
              </a:rPr>
              <a:t>)</a:t>
            </a:r>
          </a:p>
          <a:p>
            <a:pPr eaLnBrk="1" hangingPunct="1">
              <a:lnSpc>
                <a:spcPct val="200000"/>
              </a:lnSpc>
            </a:pPr>
            <a:r>
              <a:rPr lang="fr-FR" altLang="fr-FR" sz="1800" dirty="0">
                <a:sym typeface="Wingdings" pitchFamily="2" charset="2"/>
              </a:rPr>
              <a:t>Réalisation (TP)</a:t>
            </a:r>
          </a:p>
          <a:p>
            <a:pPr eaLnBrk="1" hangingPunct="1">
              <a:lnSpc>
                <a:spcPct val="200000"/>
              </a:lnSpc>
            </a:pPr>
            <a:endParaRPr lang="fr-FR" altLang="fr-FR" sz="1800" dirty="0">
              <a:sym typeface="Wingdings" pitchFamily="2" charset="2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dirty="0"/>
              <a:t>Ingénierie du Projet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BB8647B-8DB2-499F-A24C-977DBA049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3CF41-B989-419D-8E31-B224FF457045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6E763C8-D18A-4546-9E81-367BDA7EAB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" t="10868" r="97594" b="85541"/>
          <a:stretch/>
        </p:blipFill>
        <p:spPr>
          <a:xfrm>
            <a:off x="5608348" y="2743891"/>
            <a:ext cx="703880" cy="685109"/>
          </a:xfrm>
          <a:prstGeom prst="rect">
            <a:avLst/>
          </a:prstGeom>
        </p:spPr>
      </p:pic>
      <p:pic>
        <p:nvPicPr>
          <p:cNvPr id="6" name="Image 5" descr="Une image contenant texte, horloge&#10;&#10;Description générée automatiquement">
            <a:extLst>
              <a:ext uri="{FF2B5EF4-FFF2-40B4-BE49-F238E27FC236}">
                <a16:creationId xmlns:a16="http://schemas.microsoft.com/office/drawing/2014/main" id="{7659F4B3-ED26-47B7-9C2B-94AD1B7638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234" y="2011396"/>
            <a:ext cx="598108" cy="596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contenu 1"/>
          <p:cNvSpPr>
            <a:spLocks noGrp="1"/>
          </p:cNvSpPr>
          <p:nvPr>
            <p:ph idx="1"/>
          </p:nvPr>
        </p:nvSpPr>
        <p:spPr>
          <a:xfrm>
            <a:off x="0" y="1260395"/>
            <a:ext cx="9143999" cy="543180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fr-FR" sz="1800" dirty="0"/>
              <a:t>Etude du projet en Cours et TD</a:t>
            </a:r>
          </a:p>
          <a:p>
            <a:pPr eaLnBrk="1" hangingPunct="1">
              <a:lnSpc>
                <a:spcPct val="150000"/>
              </a:lnSpc>
            </a:pPr>
            <a:endParaRPr lang="fr-FR" altLang="fr-FR" sz="1800" dirty="0"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fr-FR" altLang="fr-FR" sz="1800" dirty="0"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fr-FR" altLang="fr-FR" sz="1800" dirty="0"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fr-FR" altLang="fr-FR" sz="1800" dirty="0"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fr-FR" altLang="fr-FR" sz="1800" dirty="0"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fr-FR" altLang="fr-FR" sz="1800" dirty="0">
                <a:sym typeface="Wingdings" pitchFamily="2" charset="2"/>
              </a:rPr>
              <a:t>Choix et dimensionnement des composants qui composent :</a:t>
            </a:r>
          </a:p>
          <a:p>
            <a:pPr lvl="1" eaLnBrk="1" hangingPunct="1">
              <a:lnSpc>
                <a:spcPct val="150000"/>
              </a:lnSpc>
            </a:pPr>
            <a:r>
              <a:rPr lang="fr-FR" altLang="fr-FR" sz="1400" dirty="0">
                <a:sym typeface="Wingdings" pitchFamily="2" charset="2"/>
              </a:rPr>
              <a:t>La réception – station RTL fréquence porteuse 234 kHz</a:t>
            </a:r>
          </a:p>
          <a:p>
            <a:pPr lvl="1" eaLnBrk="1" hangingPunct="1">
              <a:lnSpc>
                <a:spcPct val="150000"/>
              </a:lnSpc>
            </a:pPr>
            <a:r>
              <a:rPr lang="fr-FR" altLang="fr-FR" sz="1400" dirty="0">
                <a:sym typeface="Wingdings" pitchFamily="2" charset="2"/>
              </a:rPr>
              <a:t>L’amplification RF</a:t>
            </a:r>
          </a:p>
          <a:p>
            <a:pPr lvl="1" eaLnBrk="1" hangingPunct="1">
              <a:lnSpc>
                <a:spcPct val="150000"/>
              </a:lnSpc>
            </a:pPr>
            <a:r>
              <a:rPr lang="fr-FR" altLang="fr-FR" sz="1400" dirty="0">
                <a:sym typeface="Wingdings" pitchFamily="2" charset="2"/>
              </a:rPr>
              <a:t>Le démodulateur</a:t>
            </a:r>
          </a:p>
          <a:p>
            <a:pPr lvl="1" eaLnBrk="1" hangingPunct="1">
              <a:lnSpc>
                <a:spcPct val="150000"/>
              </a:lnSpc>
            </a:pPr>
            <a:r>
              <a:rPr lang="fr-FR" altLang="fr-FR" sz="1400" dirty="0">
                <a:sym typeface="Wingdings" pitchFamily="2" charset="2"/>
              </a:rPr>
              <a:t>L’ampli BF</a:t>
            </a:r>
          </a:p>
          <a:p>
            <a:pPr eaLnBrk="1" hangingPunct="1">
              <a:lnSpc>
                <a:spcPct val="150000"/>
              </a:lnSpc>
            </a:pPr>
            <a:endParaRPr lang="fr-FR" altLang="fr-FR" sz="1800" dirty="0">
              <a:sym typeface="Wingdings" pitchFamily="2" charset="2"/>
            </a:endParaRPr>
          </a:p>
          <a:p>
            <a:pPr marL="109537" indent="0" eaLnBrk="1" hangingPunct="1">
              <a:lnSpc>
                <a:spcPct val="150000"/>
              </a:lnSpc>
              <a:buNone/>
            </a:pPr>
            <a:endParaRPr lang="fr-FR" altLang="fr-FR" sz="1800" dirty="0">
              <a:sym typeface="Wingdings" pitchFamily="2" charset="2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dirty="0"/>
              <a:t>Etude du Projet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BB8647B-8DB2-499F-A24C-977DBA049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3CF41-B989-419D-8E31-B224FF457045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graphicFrame>
        <p:nvGraphicFramePr>
          <p:cNvPr id="11" name="Objet 10">
            <a:extLst>
              <a:ext uri="{FF2B5EF4-FFF2-40B4-BE49-F238E27FC236}">
                <a16:creationId xmlns:a16="http://schemas.microsoft.com/office/drawing/2014/main" id="{D5909468-7549-4E7A-8B8E-727A436E89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075413"/>
              </p:ext>
            </p:extLst>
          </p:nvPr>
        </p:nvGraphicFramePr>
        <p:xfrm>
          <a:off x="1434652" y="1903353"/>
          <a:ext cx="6274695" cy="1941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8547694" imgH="2844746" progId="Visio.Drawing.11">
                  <p:embed/>
                </p:oleObj>
              </mc:Choice>
              <mc:Fallback>
                <p:oleObj name="Visio" r:id="rId2" imgW="8547694" imgH="2844746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4652" y="1903353"/>
                        <a:ext cx="6274695" cy="19413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A68E6578-5DB7-484D-BFEE-96DFA3878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399" y="4568905"/>
            <a:ext cx="143827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6EA15FDB-098C-4CA3-83EA-A899B147D7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098027"/>
              </p:ext>
            </p:extLst>
          </p:nvPr>
        </p:nvGraphicFramePr>
        <p:xfrm>
          <a:off x="2055696" y="3628715"/>
          <a:ext cx="12668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5" imgW="1549400" imgH="419100" progId="Equation.3">
                  <p:embed/>
                </p:oleObj>
              </mc:Choice>
              <mc:Fallback>
                <p:oleObj name="Équation" r:id="rId5" imgW="1549400" imgH="419100" progId="Equation.3">
                  <p:embed/>
                  <p:pic>
                    <p:nvPicPr>
                      <p:cNvPr id="13" name="Objet 12">
                        <a:extLst>
                          <a:ext uri="{FF2B5EF4-FFF2-40B4-BE49-F238E27FC236}">
                            <a16:creationId xmlns:a16="http://schemas.microsoft.com/office/drawing/2014/main" id="{E9EB993F-94B0-419C-9EF2-CEC1B449BF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5696" y="3628715"/>
                        <a:ext cx="126682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702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contenu 1"/>
          <p:cNvSpPr>
            <a:spLocks noGrp="1"/>
          </p:cNvSpPr>
          <p:nvPr>
            <p:ph idx="1"/>
          </p:nvPr>
        </p:nvSpPr>
        <p:spPr>
          <a:xfrm>
            <a:off x="285720" y="974291"/>
            <a:ext cx="8229600" cy="139541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fr-FR" sz="1800" dirty="0"/>
              <a:t>Le logiciel libre Micro-Cap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fr-FR" sz="1800" dirty="0">
                <a:sym typeface="Wingdings" pitchFamily="2" charset="2"/>
              </a:rPr>
              <a:t>Vérification du choix des composants qui composent :</a:t>
            </a:r>
          </a:p>
          <a:p>
            <a:pPr lvl="1" eaLnBrk="1" hangingPunct="1">
              <a:lnSpc>
                <a:spcPct val="150000"/>
              </a:lnSpc>
            </a:pPr>
            <a:r>
              <a:rPr lang="fr-FR" altLang="fr-FR" sz="1400" dirty="0">
                <a:sym typeface="Wingdings" pitchFamily="2" charset="2"/>
              </a:rPr>
              <a:t>La réception, l’amplification RF, la démodulation, l’amplification BF</a:t>
            </a:r>
            <a:endParaRPr lang="fr-FR" altLang="fr-FR" sz="1800" dirty="0">
              <a:sym typeface="Wingdings" pitchFamily="2" charset="2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dirty="0"/>
              <a:t>Simulation du Projet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BB8647B-8DB2-499F-A24C-977DBA049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3CF41-B989-419D-8E31-B224FF457045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pic>
        <p:nvPicPr>
          <p:cNvPr id="5" name="Image 4" descr="Une image contenant texte, horloge&#10;&#10;Description générée automatiquement">
            <a:extLst>
              <a:ext uri="{FF2B5EF4-FFF2-40B4-BE49-F238E27FC236}">
                <a16:creationId xmlns:a16="http://schemas.microsoft.com/office/drawing/2014/main" id="{B5F6D2F2-1244-4F9E-B73A-0853CAFFB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983" y="242445"/>
            <a:ext cx="1400174" cy="1395412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01F67FD9-E7E4-4854-8EDB-6D3FC0A02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7" y="2529925"/>
            <a:ext cx="7926345" cy="415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83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dirty="0"/>
              <a:t>Simulation du Projet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BB8647B-8DB2-499F-A24C-977DBA049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3CF41-B989-419D-8E31-B224FF457045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1F67FD9-E7E4-4854-8EDB-6D3FC0A025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" t="27716" r="72457" b="66886"/>
          <a:stretch/>
        </p:blipFill>
        <p:spPr bwMode="auto">
          <a:xfrm>
            <a:off x="201546" y="1726951"/>
            <a:ext cx="4580766" cy="108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21903A5-D746-4569-92F6-DDEB2E3C09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t="63221" r="72110" b="30838"/>
          <a:stretch/>
        </p:blipFill>
        <p:spPr bwMode="auto">
          <a:xfrm>
            <a:off x="477063" y="4217052"/>
            <a:ext cx="4406674" cy="120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58F2C619-F7D3-4F75-A34F-B1F7D62B07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" t="77664" r="71885" b="16716"/>
          <a:stretch/>
        </p:blipFill>
        <p:spPr bwMode="auto">
          <a:xfrm>
            <a:off x="424361" y="5508673"/>
            <a:ext cx="4540831" cy="120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FE85DA7-83BB-4F73-B9AB-15E6301AF6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" t="41667" r="73221" b="52504"/>
          <a:stretch/>
        </p:blipFill>
        <p:spPr bwMode="auto">
          <a:xfrm>
            <a:off x="250912" y="2839904"/>
            <a:ext cx="4421672" cy="120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 descr="Une image contenant texte, horloge&#10;&#10;Description générée automatiquement">
            <a:extLst>
              <a:ext uri="{FF2B5EF4-FFF2-40B4-BE49-F238E27FC236}">
                <a16:creationId xmlns:a16="http://schemas.microsoft.com/office/drawing/2014/main" id="{B5F6D2F2-1244-4F9E-B73A-0853CAFFBD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37" y="132178"/>
            <a:ext cx="598108" cy="59607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B666467-054B-43C5-B9B0-003D5B9CCE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04" t="31128" r="61231" b="50000"/>
          <a:stretch/>
        </p:blipFill>
        <p:spPr>
          <a:xfrm>
            <a:off x="6016931" y="170563"/>
            <a:ext cx="2813538" cy="1443095"/>
          </a:xfrm>
          <a:prstGeom prst="rect">
            <a:avLst/>
          </a:prstGeom>
        </p:spPr>
      </p:pic>
      <p:sp>
        <p:nvSpPr>
          <p:cNvPr id="20482" name="Espace réservé du contenu 1"/>
          <p:cNvSpPr>
            <a:spLocks noGrp="1"/>
          </p:cNvSpPr>
          <p:nvPr>
            <p:ph idx="1"/>
          </p:nvPr>
        </p:nvSpPr>
        <p:spPr>
          <a:xfrm>
            <a:off x="7240344" y="2000424"/>
            <a:ext cx="2022528" cy="4710438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</a:pPr>
            <a:r>
              <a:rPr lang="fr-FR" altLang="fr-FR" sz="1050" dirty="0">
                <a:sym typeface="Wingdings" pitchFamily="2" charset="2"/>
              </a:rPr>
              <a:t>La sélectivité</a:t>
            </a:r>
            <a:endParaRPr lang="fr-FR" altLang="fr-FR" sz="1200" dirty="0">
              <a:sym typeface="Wingdings" pitchFamily="2" charset="2"/>
            </a:endParaRPr>
          </a:p>
          <a:p>
            <a:pPr marL="392113" lvl="1" indent="0" eaLnBrk="1" hangingPunct="1">
              <a:lnSpc>
                <a:spcPct val="150000"/>
              </a:lnSpc>
              <a:buNone/>
            </a:pPr>
            <a:endParaRPr lang="fr-FR" altLang="fr-FR" sz="1050" dirty="0">
              <a:sym typeface="Wingdings" pitchFamily="2" charset="2"/>
            </a:endParaRPr>
          </a:p>
          <a:p>
            <a:pPr marL="392113" lvl="1" indent="0" eaLnBrk="1" hangingPunct="1">
              <a:lnSpc>
                <a:spcPct val="150000"/>
              </a:lnSpc>
              <a:buNone/>
            </a:pPr>
            <a:endParaRPr lang="fr-FR" altLang="fr-FR" sz="1050" dirty="0">
              <a:sym typeface="Wingdings" pitchFamily="2" charset="2"/>
            </a:endParaRPr>
          </a:p>
          <a:p>
            <a:pPr lvl="1" eaLnBrk="1" hangingPunct="1">
              <a:lnSpc>
                <a:spcPct val="150000"/>
              </a:lnSpc>
            </a:pPr>
            <a:r>
              <a:rPr lang="fr-FR" altLang="fr-FR" sz="1050" dirty="0">
                <a:sym typeface="Wingdings" pitchFamily="2" charset="2"/>
              </a:rPr>
              <a:t>l’amplification RF</a:t>
            </a:r>
          </a:p>
          <a:p>
            <a:pPr marL="392113" lvl="1" indent="0" eaLnBrk="1" hangingPunct="1">
              <a:lnSpc>
                <a:spcPct val="150000"/>
              </a:lnSpc>
              <a:buNone/>
            </a:pPr>
            <a:endParaRPr lang="fr-FR" altLang="fr-FR" sz="1050" dirty="0">
              <a:sym typeface="Wingdings" pitchFamily="2" charset="2"/>
            </a:endParaRPr>
          </a:p>
          <a:p>
            <a:pPr marL="392113" lvl="1" indent="0" eaLnBrk="1" hangingPunct="1">
              <a:lnSpc>
                <a:spcPct val="150000"/>
              </a:lnSpc>
              <a:buNone/>
            </a:pPr>
            <a:endParaRPr lang="fr-FR" altLang="fr-FR" sz="1050" dirty="0">
              <a:sym typeface="Wingdings" pitchFamily="2" charset="2"/>
            </a:endParaRPr>
          </a:p>
          <a:p>
            <a:pPr lvl="1" eaLnBrk="1" hangingPunct="1">
              <a:lnSpc>
                <a:spcPct val="150000"/>
              </a:lnSpc>
            </a:pPr>
            <a:r>
              <a:rPr lang="fr-FR" altLang="fr-FR" sz="1050" dirty="0">
                <a:sym typeface="Wingdings" pitchFamily="2" charset="2"/>
              </a:rPr>
              <a:t> la démodulation</a:t>
            </a:r>
          </a:p>
          <a:p>
            <a:pPr lvl="1" eaLnBrk="1" hangingPunct="1">
              <a:lnSpc>
                <a:spcPct val="150000"/>
              </a:lnSpc>
            </a:pPr>
            <a:endParaRPr lang="fr-FR" altLang="fr-FR" sz="1050" dirty="0">
              <a:sym typeface="Wingdings" pitchFamily="2" charset="2"/>
            </a:endParaRPr>
          </a:p>
          <a:p>
            <a:pPr lvl="1" eaLnBrk="1" hangingPunct="1">
              <a:lnSpc>
                <a:spcPct val="150000"/>
              </a:lnSpc>
            </a:pPr>
            <a:endParaRPr lang="fr-FR" altLang="fr-FR" sz="1050" dirty="0">
              <a:sym typeface="Wingdings" pitchFamily="2" charset="2"/>
            </a:endParaRPr>
          </a:p>
          <a:p>
            <a:pPr lvl="1" eaLnBrk="1" hangingPunct="1">
              <a:lnSpc>
                <a:spcPct val="150000"/>
              </a:lnSpc>
            </a:pPr>
            <a:endParaRPr lang="fr-FR" altLang="fr-FR" sz="1050" dirty="0">
              <a:sym typeface="Wingdings" pitchFamily="2" charset="2"/>
            </a:endParaRPr>
          </a:p>
          <a:p>
            <a:pPr lvl="1" eaLnBrk="1" hangingPunct="1">
              <a:lnSpc>
                <a:spcPct val="150000"/>
              </a:lnSpc>
            </a:pPr>
            <a:endParaRPr lang="fr-FR" altLang="fr-FR" sz="1050" dirty="0">
              <a:sym typeface="Wingdings" pitchFamily="2" charset="2"/>
            </a:endParaRPr>
          </a:p>
          <a:p>
            <a:pPr lvl="1" eaLnBrk="1" hangingPunct="1">
              <a:lnSpc>
                <a:spcPct val="150000"/>
              </a:lnSpc>
            </a:pPr>
            <a:r>
              <a:rPr lang="fr-FR" altLang="fr-FR" sz="1050" dirty="0">
                <a:sym typeface="Wingdings" pitchFamily="2" charset="2"/>
              </a:rPr>
              <a:t> l’amplification BF</a:t>
            </a:r>
            <a:endParaRPr lang="fr-FR" altLang="fr-FR" sz="1200" dirty="0">
              <a:sym typeface="Wingdings" pitchFamily="2" charset="2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19B65F4-7C97-44BC-8A0D-CF5335DAFC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771" t="23791" r="2350" b="39428"/>
          <a:stretch/>
        </p:blipFill>
        <p:spPr>
          <a:xfrm rot="5400000">
            <a:off x="4205377" y="3393565"/>
            <a:ext cx="4745736" cy="152704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23AB56-CF0F-41C9-B36B-22BB1098E401}"/>
              </a:ext>
            </a:extLst>
          </p:cNvPr>
          <p:cNvSpPr/>
          <p:nvPr/>
        </p:nvSpPr>
        <p:spPr>
          <a:xfrm>
            <a:off x="5632646" y="1766498"/>
            <a:ext cx="1771427" cy="75037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3" name="Objet 12">
            <a:extLst>
              <a:ext uri="{FF2B5EF4-FFF2-40B4-BE49-F238E27FC236}">
                <a16:creationId xmlns:a16="http://schemas.microsoft.com/office/drawing/2014/main" id="{E9EB993F-94B0-419C-9EF2-CEC1B449BF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050745"/>
              </p:ext>
            </p:extLst>
          </p:nvPr>
        </p:nvGraphicFramePr>
        <p:xfrm>
          <a:off x="7240344" y="1073053"/>
          <a:ext cx="12668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6" imgW="1549400" imgH="419100" progId="Equation.3">
                  <p:embed/>
                </p:oleObj>
              </mc:Choice>
              <mc:Fallback>
                <p:oleObj name="Équation" r:id="rId6" imgW="1549400" imgH="419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0344" y="1073053"/>
                        <a:ext cx="126682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A9052739-8915-4707-8947-E6ECFFB6720B}"/>
              </a:ext>
            </a:extLst>
          </p:cNvPr>
          <p:cNvSpPr/>
          <p:nvPr/>
        </p:nvSpPr>
        <p:spPr>
          <a:xfrm>
            <a:off x="5834359" y="107562"/>
            <a:ext cx="3023922" cy="1506096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44E673-9C32-4AB1-8606-6F4ED374001F}"/>
              </a:ext>
            </a:extLst>
          </p:cNvPr>
          <p:cNvSpPr/>
          <p:nvPr/>
        </p:nvSpPr>
        <p:spPr>
          <a:xfrm>
            <a:off x="201545" y="1613657"/>
            <a:ext cx="4682191" cy="1210397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59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dirty="0"/>
              <a:t>Simulation du Projet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BB8647B-8DB2-499F-A24C-977DBA049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3CF41-B989-419D-8E31-B224FF457045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1F67FD9-E7E4-4854-8EDB-6D3FC0A025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" t="27716" r="72457" b="66886"/>
          <a:stretch/>
        </p:blipFill>
        <p:spPr bwMode="auto">
          <a:xfrm>
            <a:off x="201546" y="1726951"/>
            <a:ext cx="4580766" cy="108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21903A5-D746-4569-92F6-DDEB2E3C09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t="63221" r="72110" b="30838"/>
          <a:stretch/>
        </p:blipFill>
        <p:spPr bwMode="auto">
          <a:xfrm>
            <a:off x="477063" y="4217052"/>
            <a:ext cx="4406674" cy="120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58F2C619-F7D3-4F75-A34F-B1F7D62B07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" t="77664" r="71885" b="16716"/>
          <a:stretch/>
        </p:blipFill>
        <p:spPr bwMode="auto">
          <a:xfrm>
            <a:off x="424361" y="5508673"/>
            <a:ext cx="4540831" cy="120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FE85DA7-83BB-4F73-B9AB-15E6301AF6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" t="41667" r="73221" b="52504"/>
          <a:stretch/>
        </p:blipFill>
        <p:spPr bwMode="auto">
          <a:xfrm>
            <a:off x="250912" y="2839904"/>
            <a:ext cx="4421672" cy="120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 descr="Une image contenant texte, horloge&#10;&#10;Description générée automatiquement">
            <a:extLst>
              <a:ext uri="{FF2B5EF4-FFF2-40B4-BE49-F238E27FC236}">
                <a16:creationId xmlns:a16="http://schemas.microsoft.com/office/drawing/2014/main" id="{B5F6D2F2-1244-4F9E-B73A-0853CAFFBD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37" y="132178"/>
            <a:ext cx="598108" cy="59607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B666467-054B-43C5-B9B0-003D5B9CCE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04" t="31128" r="61231" b="50000"/>
          <a:stretch/>
        </p:blipFill>
        <p:spPr>
          <a:xfrm>
            <a:off x="6016931" y="170563"/>
            <a:ext cx="2813538" cy="1443095"/>
          </a:xfrm>
          <a:prstGeom prst="rect">
            <a:avLst/>
          </a:prstGeom>
        </p:spPr>
      </p:pic>
      <p:sp>
        <p:nvSpPr>
          <p:cNvPr id="20482" name="Espace réservé du contenu 1"/>
          <p:cNvSpPr>
            <a:spLocks noGrp="1"/>
          </p:cNvSpPr>
          <p:nvPr>
            <p:ph idx="1"/>
          </p:nvPr>
        </p:nvSpPr>
        <p:spPr>
          <a:xfrm>
            <a:off x="7240344" y="2000424"/>
            <a:ext cx="2004240" cy="4710438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</a:pPr>
            <a:r>
              <a:rPr lang="fr-FR" altLang="fr-FR" sz="1050" dirty="0">
                <a:sym typeface="Wingdings" pitchFamily="2" charset="2"/>
              </a:rPr>
              <a:t>La sélectivité</a:t>
            </a:r>
            <a:endParaRPr lang="fr-FR" altLang="fr-FR" sz="1200" dirty="0">
              <a:sym typeface="Wingdings" pitchFamily="2" charset="2"/>
            </a:endParaRPr>
          </a:p>
          <a:p>
            <a:pPr marL="392113" lvl="1" indent="0" eaLnBrk="1" hangingPunct="1">
              <a:lnSpc>
                <a:spcPct val="150000"/>
              </a:lnSpc>
              <a:buNone/>
            </a:pPr>
            <a:endParaRPr lang="fr-FR" altLang="fr-FR" sz="1050" dirty="0">
              <a:sym typeface="Wingdings" pitchFamily="2" charset="2"/>
            </a:endParaRPr>
          </a:p>
          <a:p>
            <a:pPr marL="392113" lvl="1" indent="0" eaLnBrk="1" hangingPunct="1">
              <a:lnSpc>
                <a:spcPct val="150000"/>
              </a:lnSpc>
              <a:buNone/>
            </a:pPr>
            <a:endParaRPr lang="fr-FR" altLang="fr-FR" sz="1050" dirty="0">
              <a:sym typeface="Wingdings" pitchFamily="2" charset="2"/>
            </a:endParaRPr>
          </a:p>
          <a:p>
            <a:pPr lvl="1" eaLnBrk="1" hangingPunct="1">
              <a:lnSpc>
                <a:spcPct val="150000"/>
              </a:lnSpc>
            </a:pPr>
            <a:r>
              <a:rPr lang="fr-FR" altLang="fr-FR" sz="1050" dirty="0">
                <a:sym typeface="Wingdings" pitchFamily="2" charset="2"/>
              </a:rPr>
              <a:t>l’amplification RF</a:t>
            </a:r>
          </a:p>
          <a:p>
            <a:pPr marL="392113" lvl="1" indent="0" eaLnBrk="1" hangingPunct="1">
              <a:lnSpc>
                <a:spcPct val="150000"/>
              </a:lnSpc>
              <a:buNone/>
            </a:pPr>
            <a:endParaRPr lang="fr-FR" altLang="fr-FR" sz="1050" dirty="0">
              <a:sym typeface="Wingdings" pitchFamily="2" charset="2"/>
            </a:endParaRPr>
          </a:p>
          <a:p>
            <a:pPr marL="392113" lvl="1" indent="0" eaLnBrk="1" hangingPunct="1">
              <a:lnSpc>
                <a:spcPct val="150000"/>
              </a:lnSpc>
              <a:buNone/>
            </a:pPr>
            <a:endParaRPr lang="fr-FR" altLang="fr-FR" sz="1050" dirty="0">
              <a:sym typeface="Wingdings" pitchFamily="2" charset="2"/>
            </a:endParaRPr>
          </a:p>
          <a:p>
            <a:pPr lvl="1" eaLnBrk="1" hangingPunct="1">
              <a:lnSpc>
                <a:spcPct val="150000"/>
              </a:lnSpc>
            </a:pPr>
            <a:r>
              <a:rPr lang="fr-FR" altLang="fr-FR" sz="1050" dirty="0">
                <a:sym typeface="Wingdings" pitchFamily="2" charset="2"/>
              </a:rPr>
              <a:t> la démodulation</a:t>
            </a:r>
          </a:p>
          <a:p>
            <a:pPr lvl="1" eaLnBrk="1" hangingPunct="1">
              <a:lnSpc>
                <a:spcPct val="150000"/>
              </a:lnSpc>
            </a:pPr>
            <a:endParaRPr lang="fr-FR" altLang="fr-FR" sz="1050" dirty="0">
              <a:sym typeface="Wingdings" pitchFamily="2" charset="2"/>
            </a:endParaRPr>
          </a:p>
          <a:p>
            <a:pPr lvl="1" eaLnBrk="1" hangingPunct="1">
              <a:lnSpc>
                <a:spcPct val="150000"/>
              </a:lnSpc>
            </a:pPr>
            <a:endParaRPr lang="fr-FR" altLang="fr-FR" sz="1050" dirty="0">
              <a:sym typeface="Wingdings" pitchFamily="2" charset="2"/>
            </a:endParaRPr>
          </a:p>
          <a:p>
            <a:pPr lvl="1" eaLnBrk="1" hangingPunct="1">
              <a:lnSpc>
                <a:spcPct val="150000"/>
              </a:lnSpc>
            </a:pPr>
            <a:endParaRPr lang="fr-FR" altLang="fr-FR" sz="1050" dirty="0">
              <a:sym typeface="Wingdings" pitchFamily="2" charset="2"/>
            </a:endParaRPr>
          </a:p>
          <a:p>
            <a:pPr lvl="1" eaLnBrk="1" hangingPunct="1">
              <a:lnSpc>
                <a:spcPct val="150000"/>
              </a:lnSpc>
            </a:pPr>
            <a:endParaRPr lang="fr-FR" altLang="fr-FR" sz="1050" dirty="0">
              <a:sym typeface="Wingdings" pitchFamily="2" charset="2"/>
            </a:endParaRPr>
          </a:p>
          <a:p>
            <a:pPr lvl="1" eaLnBrk="1" hangingPunct="1">
              <a:lnSpc>
                <a:spcPct val="150000"/>
              </a:lnSpc>
            </a:pPr>
            <a:r>
              <a:rPr lang="fr-FR" altLang="fr-FR" sz="1050" dirty="0">
                <a:sym typeface="Wingdings" pitchFamily="2" charset="2"/>
              </a:rPr>
              <a:t> l’amplification BF</a:t>
            </a:r>
            <a:endParaRPr lang="fr-FR" altLang="fr-FR" sz="1200" dirty="0">
              <a:sym typeface="Wingdings" pitchFamily="2" charset="2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19B65F4-7C97-44BC-8A0D-CF5335DAFC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771" t="23791" r="2350" b="39428"/>
          <a:stretch/>
        </p:blipFill>
        <p:spPr>
          <a:xfrm rot="5400000">
            <a:off x="4205377" y="3393565"/>
            <a:ext cx="4745736" cy="152704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23AB56-CF0F-41C9-B36B-22BB1098E401}"/>
              </a:ext>
            </a:extLst>
          </p:cNvPr>
          <p:cNvSpPr/>
          <p:nvPr/>
        </p:nvSpPr>
        <p:spPr>
          <a:xfrm>
            <a:off x="5714577" y="2560292"/>
            <a:ext cx="1771427" cy="1088776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3" name="Objet 12">
            <a:extLst>
              <a:ext uri="{FF2B5EF4-FFF2-40B4-BE49-F238E27FC236}">
                <a16:creationId xmlns:a16="http://schemas.microsoft.com/office/drawing/2014/main" id="{FFE2A8BE-D784-4E90-ADF3-52BB1D814F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896958"/>
              </p:ext>
            </p:extLst>
          </p:nvPr>
        </p:nvGraphicFramePr>
        <p:xfrm>
          <a:off x="7240344" y="1073053"/>
          <a:ext cx="12668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6" imgW="1549400" imgH="419100" progId="Equation.3">
                  <p:embed/>
                </p:oleObj>
              </mc:Choice>
              <mc:Fallback>
                <p:oleObj name="Équation" r:id="rId6" imgW="1549400" imgH="419100" progId="Equation.3">
                  <p:embed/>
                  <p:pic>
                    <p:nvPicPr>
                      <p:cNvPr id="13" name="Objet 12">
                        <a:extLst>
                          <a:ext uri="{FF2B5EF4-FFF2-40B4-BE49-F238E27FC236}">
                            <a16:creationId xmlns:a16="http://schemas.microsoft.com/office/drawing/2014/main" id="{E9EB993F-94B0-419C-9EF2-CEC1B449BF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0344" y="1073053"/>
                        <a:ext cx="126682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2A6E6B2B-4D04-4A4F-89A4-028779C08716}"/>
              </a:ext>
            </a:extLst>
          </p:cNvPr>
          <p:cNvSpPr/>
          <p:nvPr/>
        </p:nvSpPr>
        <p:spPr>
          <a:xfrm>
            <a:off x="201546" y="2855289"/>
            <a:ext cx="4580766" cy="1272667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96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dirty="0"/>
              <a:t>Simulation du Projet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BB8647B-8DB2-499F-A24C-977DBA049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3CF41-B989-419D-8E31-B224FF457045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1F67FD9-E7E4-4854-8EDB-6D3FC0A025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" t="27716" r="72457" b="66886"/>
          <a:stretch/>
        </p:blipFill>
        <p:spPr bwMode="auto">
          <a:xfrm>
            <a:off x="201546" y="1726951"/>
            <a:ext cx="4580766" cy="108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21903A5-D746-4569-92F6-DDEB2E3C09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t="63221" r="72110" b="30838"/>
          <a:stretch/>
        </p:blipFill>
        <p:spPr bwMode="auto">
          <a:xfrm>
            <a:off x="477063" y="4217052"/>
            <a:ext cx="4406674" cy="120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58F2C619-F7D3-4F75-A34F-B1F7D62B07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" t="77664" r="71885" b="16716"/>
          <a:stretch/>
        </p:blipFill>
        <p:spPr bwMode="auto">
          <a:xfrm>
            <a:off x="424361" y="5508673"/>
            <a:ext cx="4540831" cy="120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FE85DA7-83BB-4F73-B9AB-15E6301AF6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" t="41667" r="73221" b="52504"/>
          <a:stretch/>
        </p:blipFill>
        <p:spPr bwMode="auto">
          <a:xfrm>
            <a:off x="250912" y="2839904"/>
            <a:ext cx="4421672" cy="120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 descr="Une image contenant texte, horloge&#10;&#10;Description générée automatiquement">
            <a:extLst>
              <a:ext uri="{FF2B5EF4-FFF2-40B4-BE49-F238E27FC236}">
                <a16:creationId xmlns:a16="http://schemas.microsoft.com/office/drawing/2014/main" id="{B5F6D2F2-1244-4F9E-B73A-0853CAFFBD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37" y="132178"/>
            <a:ext cx="598108" cy="59607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B666467-054B-43C5-B9B0-003D5B9CCE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04" t="31128" r="61231" b="50000"/>
          <a:stretch/>
        </p:blipFill>
        <p:spPr>
          <a:xfrm>
            <a:off x="6016931" y="170563"/>
            <a:ext cx="2813538" cy="1443095"/>
          </a:xfrm>
          <a:prstGeom prst="rect">
            <a:avLst/>
          </a:prstGeom>
        </p:spPr>
      </p:pic>
      <p:sp>
        <p:nvSpPr>
          <p:cNvPr id="20482" name="Espace réservé du contenu 1"/>
          <p:cNvSpPr>
            <a:spLocks noGrp="1"/>
          </p:cNvSpPr>
          <p:nvPr>
            <p:ph idx="1"/>
          </p:nvPr>
        </p:nvSpPr>
        <p:spPr>
          <a:xfrm>
            <a:off x="7240344" y="2000424"/>
            <a:ext cx="2113968" cy="4710438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</a:pPr>
            <a:r>
              <a:rPr lang="fr-FR" altLang="fr-FR" sz="1050" dirty="0">
                <a:sym typeface="Wingdings" pitchFamily="2" charset="2"/>
              </a:rPr>
              <a:t>La sélectivité</a:t>
            </a:r>
            <a:endParaRPr lang="fr-FR" altLang="fr-FR" sz="1200" dirty="0">
              <a:sym typeface="Wingdings" pitchFamily="2" charset="2"/>
            </a:endParaRPr>
          </a:p>
          <a:p>
            <a:pPr marL="392113" lvl="1" indent="0" eaLnBrk="1" hangingPunct="1">
              <a:lnSpc>
                <a:spcPct val="150000"/>
              </a:lnSpc>
              <a:buNone/>
            </a:pPr>
            <a:endParaRPr lang="fr-FR" altLang="fr-FR" sz="1050" dirty="0">
              <a:sym typeface="Wingdings" pitchFamily="2" charset="2"/>
            </a:endParaRPr>
          </a:p>
          <a:p>
            <a:pPr marL="392113" lvl="1" indent="0" eaLnBrk="1" hangingPunct="1">
              <a:lnSpc>
                <a:spcPct val="150000"/>
              </a:lnSpc>
              <a:buNone/>
            </a:pPr>
            <a:endParaRPr lang="fr-FR" altLang="fr-FR" sz="1050" dirty="0">
              <a:sym typeface="Wingdings" pitchFamily="2" charset="2"/>
            </a:endParaRPr>
          </a:p>
          <a:p>
            <a:pPr lvl="1" eaLnBrk="1" hangingPunct="1">
              <a:lnSpc>
                <a:spcPct val="150000"/>
              </a:lnSpc>
            </a:pPr>
            <a:r>
              <a:rPr lang="fr-FR" altLang="fr-FR" sz="1050" dirty="0">
                <a:sym typeface="Wingdings" pitchFamily="2" charset="2"/>
              </a:rPr>
              <a:t>l’amplification RF</a:t>
            </a:r>
          </a:p>
          <a:p>
            <a:pPr lvl="1" eaLnBrk="1" hangingPunct="1">
              <a:lnSpc>
                <a:spcPct val="150000"/>
              </a:lnSpc>
            </a:pPr>
            <a:endParaRPr lang="fr-FR" altLang="fr-FR" sz="1050" dirty="0">
              <a:sym typeface="Wingdings" pitchFamily="2" charset="2"/>
            </a:endParaRPr>
          </a:p>
          <a:p>
            <a:pPr lvl="1" eaLnBrk="1" hangingPunct="1">
              <a:lnSpc>
                <a:spcPct val="150000"/>
              </a:lnSpc>
            </a:pPr>
            <a:endParaRPr lang="fr-FR" altLang="fr-FR" sz="1050" dirty="0">
              <a:sym typeface="Wingdings" pitchFamily="2" charset="2"/>
            </a:endParaRPr>
          </a:p>
          <a:p>
            <a:pPr lvl="1" eaLnBrk="1" hangingPunct="1">
              <a:lnSpc>
                <a:spcPct val="150000"/>
              </a:lnSpc>
            </a:pPr>
            <a:r>
              <a:rPr lang="fr-FR" altLang="fr-FR" sz="1050" dirty="0">
                <a:sym typeface="Wingdings" pitchFamily="2" charset="2"/>
              </a:rPr>
              <a:t> la démodulation</a:t>
            </a:r>
          </a:p>
          <a:p>
            <a:pPr lvl="1" eaLnBrk="1" hangingPunct="1">
              <a:lnSpc>
                <a:spcPct val="150000"/>
              </a:lnSpc>
            </a:pPr>
            <a:endParaRPr lang="fr-FR" altLang="fr-FR" sz="1050" dirty="0">
              <a:sym typeface="Wingdings" pitchFamily="2" charset="2"/>
            </a:endParaRPr>
          </a:p>
          <a:p>
            <a:pPr lvl="1" eaLnBrk="1" hangingPunct="1">
              <a:lnSpc>
                <a:spcPct val="150000"/>
              </a:lnSpc>
            </a:pPr>
            <a:endParaRPr lang="fr-FR" altLang="fr-FR" sz="1050" dirty="0">
              <a:sym typeface="Wingdings" pitchFamily="2" charset="2"/>
            </a:endParaRPr>
          </a:p>
          <a:p>
            <a:pPr lvl="1" eaLnBrk="1" hangingPunct="1">
              <a:lnSpc>
                <a:spcPct val="150000"/>
              </a:lnSpc>
            </a:pPr>
            <a:endParaRPr lang="fr-FR" altLang="fr-FR" sz="1050" dirty="0">
              <a:sym typeface="Wingdings" pitchFamily="2" charset="2"/>
            </a:endParaRPr>
          </a:p>
          <a:p>
            <a:pPr lvl="1" eaLnBrk="1" hangingPunct="1">
              <a:lnSpc>
                <a:spcPct val="150000"/>
              </a:lnSpc>
            </a:pPr>
            <a:endParaRPr lang="fr-FR" altLang="fr-FR" sz="1050" dirty="0">
              <a:sym typeface="Wingdings" pitchFamily="2" charset="2"/>
            </a:endParaRPr>
          </a:p>
          <a:p>
            <a:pPr lvl="1" eaLnBrk="1" hangingPunct="1">
              <a:lnSpc>
                <a:spcPct val="150000"/>
              </a:lnSpc>
            </a:pPr>
            <a:r>
              <a:rPr lang="fr-FR" altLang="fr-FR" sz="1050" dirty="0">
                <a:sym typeface="Wingdings" pitchFamily="2" charset="2"/>
              </a:rPr>
              <a:t> l’amplification BF</a:t>
            </a:r>
            <a:endParaRPr lang="fr-FR" altLang="fr-FR" sz="1200" dirty="0">
              <a:sym typeface="Wingdings" pitchFamily="2" charset="2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19B65F4-7C97-44BC-8A0D-CF5335DAFC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771" t="23791" r="2350" b="39428"/>
          <a:stretch/>
        </p:blipFill>
        <p:spPr>
          <a:xfrm rot="5400000">
            <a:off x="4205377" y="3393565"/>
            <a:ext cx="4745736" cy="152704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23AB56-CF0F-41C9-B36B-22BB1098E401}"/>
              </a:ext>
            </a:extLst>
          </p:cNvPr>
          <p:cNvSpPr/>
          <p:nvPr/>
        </p:nvSpPr>
        <p:spPr>
          <a:xfrm>
            <a:off x="5692531" y="3470098"/>
            <a:ext cx="1771427" cy="75037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3" name="Objet 12">
            <a:extLst>
              <a:ext uri="{FF2B5EF4-FFF2-40B4-BE49-F238E27FC236}">
                <a16:creationId xmlns:a16="http://schemas.microsoft.com/office/drawing/2014/main" id="{440BBAA4-DF71-4F83-A885-C30B4FB254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896958"/>
              </p:ext>
            </p:extLst>
          </p:nvPr>
        </p:nvGraphicFramePr>
        <p:xfrm>
          <a:off x="7240344" y="1073053"/>
          <a:ext cx="12668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6" imgW="1549400" imgH="419100" progId="Equation.3">
                  <p:embed/>
                </p:oleObj>
              </mc:Choice>
              <mc:Fallback>
                <p:oleObj name="Équation" r:id="rId6" imgW="1549400" imgH="419100" progId="Equation.3">
                  <p:embed/>
                  <p:pic>
                    <p:nvPicPr>
                      <p:cNvPr id="13" name="Objet 12">
                        <a:extLst>
                          <a:ext uri="{FF2B5EF4-FFF2-40B4-BE49-F238E27FC236}">
                            <a16:creationId xmlns:a16="http://schemas.microsoft.com/office/drawing/2014/main" id="{E9EB993F-94B0-419C-9EF2-CEC1B449BF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0344" y="1073053"/>
                        <a:ext cx="126682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15B5E227-E5AF-40A3-8BF0-811870BAD0B0}"/>
              </a:ext>
            </a:extLst>
          </p:cNvPr>
          <p:cNvSpPr/>
          <p:nvPr/>
        </p:nvSpPr>
        <p:spPr>
          <a:xfrm>
            <a:off x="424361" y="4217051"/>
            <a:ext cx="4459376" cy="1291621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487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dirty="0"/>
              <a:t>Simulation du Projet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BB8647B-8DB2-499F-A24C-977DBA049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3CF41-B989-419D-8E31-B224FF457045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1F67FD9-E7E4-4854-8EDB-6D3FC0A025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" t="27716" r="72457" b="66886"/>
          <a:stretch/>
        </p:blipFill>
        <p:spPr bwMode="auto">
          <a:xfrm>
            <a:off x="201546" y="1726951"/>
            <a:ext cx="4580766" cy="108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21903A5-D746-4569-92F6-DDEB2E3C09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t="63221" r="72110" b="30838"/>
          <a:stretch/>
        </p:blipFill>
        <p:spPr bwMode="auto">
          <a:xfrm>
            <a:off x="477063" y="4217052"/>
            <a:ext cx="4406674" cy="120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58F2C619-F7D3-4F75-A34F-B1F7D62B07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" t="77664" r="71885" b="16716"/>
          <a:stretch/>
        </p:blipFill>
        <p:spPr bwMode="auto">
          <a:xfrm>
            <a:off x="424361" y="5508673"/>
            <a:ext cx="4540831" cy="120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FE85DA7-83BB-4F73-B9AB-15E6301AF6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" t="41667" r="73221" b="52504"/>
          <a:stretch/>
        </p:blipFill>
        <p:spPr bwMode="auto">
          <a:xfrm>
            <a:off x="250912" y="2839904"/>
            <a:ext cx="4421672" cy="120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 descr="Une image contenant texte, horloge&#10;&#10;Description générée automatiquement">
            <a:extLst>
              <a:ext uri="{FF2B5EF4-FFF2-40B4-BE49-F238E27FC236}">
                <a16:creationId xmlns:a16="http://schemas.microsoft.com/office/drawing/2014/main" id="{B5F6D2F2-1244-4F9E-B73A-0853CAFFBD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37" y="132178"/>
            <a:ext cx="598108" cy="59607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B666467-054B-43C5-B9B0-003D5B9CCE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04" t="31128" r="61231" b="50000"/>
          <a:stretch/>
        </p:blipFill>
        <p:spPr>
          <a:xfrm>
            <a:off x="6016931" y="170563"/>
            <a:ext cx="2813538" cy="1443095"/>
          </a:xfrm>
          <a:prstGeom prst="rect">
            <a:avLst/>
          </a:prstGeom>
        </p:spPr>
      </p:pic>
      <p:sp>
        <p:nvSpPr>
          <p:cNvPr id="20482" name="Espace réservé du contenu 1"/>
          <p:cNvSpPr>
            <a:spLocks noGrp="1"/>
          </p:cNvSpPr>
          <p:nvPr>
            <p:ph idx="1"/>
          </p:nvPr>
        </p:nvSpPr>
        <p:spPr>
          <a:xfrm>
            <a:off x="7240344" y="2000424"/>
            <a:ext cx="2113968" cy="4710438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</a:pPr>
            <a:r>
              <a:rPr lang="fr-FR" altLang="fr-FR" sz="1050" dirty="0">
                <a:sym typeface="Wingdings" pitchFamily="2" charset="2"/>
              </a:rPr>
              <a:t>La sélectivité</a:t>
            </a:r>
            <a:endParaRPr lang="fr-FR" altLang="fr-FR" sz="1200" dirty="0">
              <a:sym typeface="Wingdings" pitchFamily="2" charset="2"/>
            </a:endParaRPr>
          </a:p>
          <a:p>
            <a:pPr marL="392113" lvl="1" indent="0" eaLnBrk="1" hangingPunct="1">
              <a:lnSpc>
                <a:spcPct val="150000"/>
              </a:lnSpc>
              <a:buNone/>
            </a:pPr>
            <a:endParaRPr lang="fr-FR" altLang="fr-FR" sz="1050" dirty="0">
              <a:sym typeface="Wingdings" pitchFamily="2" charset="2"/>
            </a:endParaRPr>
          </a:p>
          <a:p>
            <a:pPr marL="392113" lvl="1" indent="0" eaLnBrk="1" hangingPunct="1">
              <a:lnSpc>
                <a:spcPct val="150000"/>
              </a:lnSpc>
              <a:buNone/>
            </a:pPr>
            <a:endParaRPr lang="fr-FR" altLang="fr-FR" sz="1050" dirty="0">
              <a:sym typeface="Wingdings" pitchFamily="2" charset="2"/>
            </a:endParaRPr>
          </a:p>
          <a:p>
            <a:pPr lvl="1" eaLnBrk="1" hangingPunct="1">
              <a:lnSpc>
                <a:spcPct val="150000"/>
              </a:lnSpc>
            </a:pPr>
            <a:r>
              <a:rPr lang="fr-FR" altLang="fr-FR" sz="1050" dirty="0">
                <a:sym typeface="Wingdings" pitchFamily="2" charset="2"/>
              </a:rPr>
              <a:t>l’amplification RF</a:t>
            </a:r>
          </a:p>
          <a:p>
            <a:pPr marL="392113" lvl="1" indent="0" eaLnBrk="1" hangingPunct="1">
              <a:lnSpc>
                <a:spcPct val="150000"/>
              </a:lnSpc>
              <a:buNone/>
            </a:pPr>
            <a:endParaRPr lang="fr-FR" altLang="fr-FR" sz="1050" dirty="0">
              <a:sym typeface="Wingdings" pitchFamily="2" charset="2"/>
            </a:endParaRPr>
          </a:p>
          <a:p>
            <a:pPr marL="392113" lvl="1" indent="0" eaLnBrk="1" hangingPunct="1">
              <a:lnSpc>
                <a:spcPct val="150000"/>
              </a:lnSpc>
              <a:buNone/>
            </a:pPr>
            <a:endParaRPr lang="fr-FR" altLang="fr-FR" sz="1050" dirty="0">
              <a:sym typeface="Wingdings" pitchFamily="2" charset="2"/>
            </a:endParaRPr>
          </a:p>
          <a:p>
            <a:pPr lvl="1" eaLnBrk="1" hangingPunct="1">
              <a:lnSpc>
                <a:spcPct val="150000"/>
              </a:lnSpc>
            </a:pPr>
            <a:r>
              <a:rPr lang="fr-FR" altLang="fr-FR" sz="1050" dirty="0">
                <a:sym typeface="Wingdings" pitchFamily="2" charset="2"/>
              </a:rPr>
              <a:t> la démodulation</a:t>
            </a:r>
          </a:p>
          <a:p>
            <a:pPr lvl="1" eaLnBrk="1" hangingPunct="1">
              <a:lnSpc>
                <a:spcPct val="150000"/>
              </a:lnSpc>
            </a:pPr>
            <a:endParaRPr lang="fr-FR" altLang="fr-FR" sz="1050" dirty="0">
              <a:sym typeface="Wingdings" pitchFamily="2" charset="2"/>
            </a:endParaRPr>
          </a:p>
          <a:p>
            <a:pPr lvl="1" eaLnBrk="1" hangingPunct="1">
              <a:lnSpc>
                <a:spcPct val="150000"/>
              </a:lnSpc>
            </a:pPr>
            <a:endParaRPr lang="fr-FR" altLang="fr-FR" sz="1050" dirty="0">
              <a:sym typeface="Wingdings" pitchFamily="2" charset="2"/>
            </a:endParaRPr>
          </a:p>
          <a:p>
            <a:pPr lvl="1" eaLnBrk="1" hangingPunct="1">
              <a:lnSpc>
                <a:spcPct val="150000"/>
              </a:lnSpc>
            </a:pPr>
            <a:endParaRPr lang="fr-FR" altLang="fr-FR" sz="1050" dirty="0">
              <a:sym typeface="Wingdings" pitchFamily="2" charset="2"/>
            </a:endParaRPr>
          </a:p>
          <a:p>
            <a:pPr marL="392113" lvl="1" indent="0" eaLnBrk="1" hangingPunct="1">
              <a:lnSpc>
                <a:spcPct val="150000"/>
              </a:lnSpc>
              <a:buNone/>
            </a:pPr>
            <a:endParaRPr lang="fr-FR" altLang="fr-FR" sz="1050" dirty="0">
              <a:sym typeface="Wingdings" pitchFamily="2" charset="2"/>
            </a:endParaRPr>
          </a:p>
          <a:p>
            <a:pPr lvl="1" eaLnBrk="1" hangingPunct="1">
              <a:lnSpc>
                <a:spcPct val="150000"/>
              </a:lnSpc>
            </a:pPr>
            <a:r>
              <a:rPr lang="fr-FR" altLang="fr-FR" sz="1050" dirty="0">
                <a:sym typeface="Wingdings" pitchFamily="2" charset="2"/>
              </a:rPr>
              <a:t> l’amplification BF</a:t>
            </a:r>
            <a:endParaRPr lang="fr-FR" altLang="fr-FR" sz="1200" dirty="0">
              <a:sym typeface="Wingdings" pitchFamily="2" charset="2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19B65F4-7C97-44BC-8A0D-CF5335DAFC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771" t="23791" r="2350" b="39428"/>
          <a:stretch/>
        </p:blipFill>
        <p:spPr>
          <a:xfrm rot="5400000">
            <a:off x="4205377" y="3393565"/>
            <a:ext cx="4745736" cy="152704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23AB56-CF0F-41C9-B36B-22BB1098E401}"/>
              </a:ext>
            </a:extLst>
          </p:cNvPr>
          <p:cNvSpPr/>
          <p:nvPr/>
        </p:nvSpPr>
        <p:spPr>
          <a:xfrm>
            <a:off x="5692531" y="4348912"/>
            <a:ext cx="1771427" cy="2059825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3" name="Objet 12">
            <a:extLst>
              <a:ext uri="{FF2B5EF4-FFF2-40B4-BE49-F238E27FC236}">
                <a16:creationId xmlns:a16="http://schemas.microsoft.com/office/drawing/2014/main" id="{39018C92-4DE2-45D0-9F29-9F056F0001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896958"/>
              </p:ext>
            </p:extLst>
          </p:nvPr>
        </p:nvGraphicFramePr>
        <p:xfrm>
          <a:off x="7240344" y="1073053"/>
          <a:ext cx="12668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6" imgW="1549400" imgH="419100" progId="Equation.3">
                  <p:embed/>
                </p:oleObj>
              </mc:Choice>
              <mc:Fallback>
                <p:oleObj name="Équation" r:id="rId6" imgW="1549400" imgH="419100" progId="Equation.3">
                  <p:embed/>
                  <p:pic>
                    <p:nvPicPr>
                      <p:cNvPr id="13" name="Objet 12">
                        <a:extLst>
                          <a:ext uri="{FF2B5EF4-FFF2-40B4-BE49-F238E27FC236}">
                            <a16:creationId xmlns:a16="http://schemas.microsoft.com/office/drawing/2014/main" id="{E9EB993F-94B0-419C-9EF2-CEC1B449BF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0344" y="1073053"/>
                        <a:ext cx="126682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EFD89446-183D-4487-8182-8446B9DC0768}"/>
              </a:ext>
            </a:extLst>
          </p:cNvPr>
          <p:cNvSpPr/>
          <p:nvPr/>
        </p:nvSpPr>
        <p:spPr>
          <a:xfrm>
            <a:off x="477063" y="5508673"/>
            <a:ext cx="4488129" cy="126519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7941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otond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Rotond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Rotond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Rotond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4887</TotalTime>
  <Words>390</Words>
  <Application>Microsoft Office PowerPoint</Application>
  <PresentationFormat>Affichage à l'écran (4:3)</PresentationFormat>
  <Paragraphs>124</Paragraphs>
  <Slides>14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Calibri</vt:lpstr>
      <vt:lpstr>Lucida Sans Unicode</vt:lpstr>
      <vt:lpstr>Verdana</vt:lpstr>
      <vt:lpstr>Wingdings 2</vt:lpstr>
      <vt:lpstr>Wingdings 3</vt:lpstr>
      <vt:lpstr>Rotonde</vt:lpstr>
      <vt:lpstr>Visio</vt:lpstr>
      <vt:lpstr>Équation</vt:lpstr>
      <vt:lpstr>Ingénierie d’un récepteur radio AM avec la suite Micro-Cap et Kicad   Fabrice FRUGIER, Martine GRISENTI, Jacky BRESSON  </vt:lpstr>
      <vt:lpstr>Introduction</vt:lpstr>
      <vt:lpstr>Ingénierie du Projet</vt:lpstr>
      <vt:lpstr>Etude du Projet</vt:lpstr>
      <vt:lpstr>Simulation du Projet</vt:lpstr>
      <vt:lpstr>Simulation du Projet</vt:lpstr>
      <vt:lpstr>Simulation du Projet</vt:lpstr>
      <vt:lpstr>Simulation du Projet</vt:lpstr>
      <vt:lpstr>Simulation du Projet</vt:lpstr>
      <vt:lpstr>Conception du Projet</vt:lpstr>
      <vt:lpstr>Réalisation du Projet</vt:lpstr>
      <vt:lpstr>Essais en salle de TP</vt:lpstr>
      <vt:lpstr>Conclusion</vt:lpstr>
      <vt:lpstr>Merci de votre attention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Optimisation du transfert d’énergie  d’une éolienne par convertisseur buck-boost Jacky BRESSON, Fabrice FRUGIER, Didier DUCLOS</dc:title>
  <dc:creator>utilisateur</dc:creator>
  <cp:lastModifiedBy>Bresson Jacky</cp:lastModifiedBy>
  <cp:revision>320</cp:revision>
  <dcterms:created xsi:type="dcterms:W3CDTF">2016-04-12T12:17:31Z</dcterms:created>
  <dcterms:modified xsi:type="dcterms:W3CDTF">2021-04-27T14:44:31Z</dcterms:modified>
</cp:coreProperties>
</file>