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271" r:id="rId4"/>
    <p:sldId id="272" r:id="rId5"/>
    <p:sldId id="282" r:id="rId6"/>
    <p:sldId id="273" r:id="rId7"/>
    <p:sldId id="274" r:id="rId8"/>
    <p:sldId id="275" r:id="rId9"/>
    <p:sldId id="276" r:id="rId10"/>
    <p:sldId id="283" r:id="rId11"/>
    <p:sldId id="278" r:id="rId12"/>
    <p:sldId id="279" r:id="rId13"/>
    <p:sldId id="280" r:id="rId14"/>
    <p:sldId id="270" r:id="rId15"/>
    <p:sldId id="281" r:id="rId1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B50B"/>
    <a:srgbClr val="FF9900"/>
    <a:srgbClr val="FF33CC"/>
    <a:srgbClr val="FF6699"/>
    <a:srgbClr val="DD8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16" autoAdjust="0"/>
    <p:restoredTop sz="94365" autoAdjust="0"/>
  </p:normalViewPr>
  <p:slideViewPr>
    <p:cSldViewPr snapToGrid="0">
      <p:cViewPr varScale="1">
        <p:scale>
          <a:sx n="105" d="100"/>
          <a:sy n="105" d="100"/>
        </p:scale>
        <p:origin x="56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196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15B6A01-4EE9-4F34-92AC-616478C849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0A10436-9075-4279-9894-381F997FE3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6F05B-63E1-4195-B75B-C3C7C5EA9669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A478CDE-0C4C-4011-8C67-9EB63B1C41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D0B671-79E5-411D-B3C0-EA7F46D1AC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16357-73AD-4E64-94A2-A2FD90E66E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2005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B60ECE8-6A82-4D93-B4E1-64889E15DA68}" type="datetimeFigureOut">
              <a:rPr lang="fr-FR"/>
              <a:pPr>
                <a:defRPr/>
              </a:pPr>
              <a:t>03/05/2021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A93ED81-C8FB-4B80-937A-1A2C525C41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7110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2261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rect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e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orme libre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Forme libre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074 w 5760"/>
                <a:gd name="T3" fmla="*/ 0 h 528"/>
                <a:gd name="T4" fmla="*/ 9108074 w 5760"/>
                <a:gd name="T5" fmla="*/ 838869 h 528"/>
                <a:gd name="T6" fmla="*/ 7590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Connecteur droit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11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EE9E38C-1341-40D5-9A00-DFF9AD763E88}" type="datetime1">
              <a:rPr lang="fr-FR" smtClean="0"/>
              <a:t>03/05/2021</a:t>
            </a:fld>
            <a:endParaRPr lang="fr-FR" dirty="0"/>
          </a:p>
        </p:txBody>
      </p:sp>
      <p:sp>
        <p:nvSpPr>
          <p:cNvPr id="12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13" name="Espace réservé du numéro de diapositive 26"/>
          <p:cNvSpPr>
            <a:spLocks noGrp="1"/>
          </p:cNvSpPr>
          <p:nvPr>
            <p:ph type="sldNum" sz="quarter" idx="12"/>
          </p:nvPr>
        </p:nvSpPr>
        <p:spPr>
          <a:xfrm>
            <a:off x="8647113" y="6408737"/>
            <a:ext cx="366712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AA347F0-DDE4-45C0-B075-A8E629D5462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9E703-9F2A-4001-8A50-0D2FD9223222}" type="datetime1">
              <a:rPr lang="fr-FR" smtClean="0"/>
              <a:t>03/05/2021</a:t>
            </a:fld>
            <a:endParaRPr lang="fr-FR" dirty="0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46BC9-A16F-479D-BE12-B9A632EC00D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E90AA-EB27-4814-ABC8-5DAC5BDDF35B}" type="datetime1">
              <a:rPr lang="fr-FR" smtClean="0"/>
              <a:t>03/05/2021</a:t>
            </a:fld>
            <a:endParaRPr lang="fr-FR" dirty="0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FE05D-B68F-4202-B9C1-7FE423E150C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1C615-2E42-4052-8FDE-00329852A018}" type="datetime1">
              <a:rPr lang="fr-FR" smtClean="0"/>
              <a:t>03/05/2021</a:t>
            </a:fld>
            <a:endParaRPr lang="fr-FR" dirty="0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93C24-B0E1-47AC-8E6F-E0CA95F8C97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9297A-B67C-492D-A3B6-594865066216}" type="datetime1">
              <a:rPr lang="fr-FR" smtClean="0"/>
              <a:t>03/05/2021</a:t>
            </a:fld>
            <a:endParaRPr lang="fr-FR" dirty="0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3CF41-B989-419D-8E31-B224FF45704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95A7AC-F697-46CC-A182-BEF7B67C0A6F}" type="datetime1">
              <a:rPr lang="fr-FR" smtClean="0"/>
              <a:t>03/05/2021</a:t>
            </a:fld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F81D0A-DDC4-45D9-81F8-A8B3CBB2A0B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499E7F-2434-4770-9759-465B7DB74D5E}" type="datetime1">
              <a:rPr lang="fr-FR" smtClean="0"/>
              <a:t>03/05/2021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54D182-1365-4B44-B187-EE452B2E555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BC5395-6451-4F15-8548-B79A51B3107E}" type="datetime1">
              <a:rPr lang="fr-FR" smtClean="0"/>
              <a:t>03/05/2021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76CDB0-90F5-4B73-B718-DB267E649DC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FA1D05-5FB6-4829-BC2A-D0276E787207}" type="datetime1">
              <a:rPr lang="fr-FR" smtClean="0"/>
              <a:t>03/05/2021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71F721-0960-43C6-A35E-F5B46BF2090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E1C30-4101-41AA-9A14-7B1263C57E82}" type="datetime1">
              <a:rPr lang="fr-FR" smtClean="0"/>
              <a:t>03/05/2021</a:t>
            </a:fld>
            <a:endParaRPr lang="fr-FR" dirty="0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E6B67-3B45-43B9-844B-1FB0A9F8C9B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AE8FA9-3BCD-41D2-9584-FF9A7A0C1B04}" type="datetime1">
              <a:rPr lang="fr-FR" smtClean="0"/>
              <a:t>03/05/2021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DF0BF2-F347-450E-9D0F-11CDD2F8846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Forme libre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Triangle rect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2549105-5653-452F-B164-42F842615ABE}" type="datetime1">
              <a:rPr lang="fr-FR" smtClean="0"/>
              <a:t>03/05/2021</a:t>
            </a:fld>
            <a:endParaRPr lang="fr-FR" dirty="0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13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B1AC486-6417-4DD6-9486-8A9B845752A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7" name="Forme libre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1273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A48FFF5-2A86-483F-AD2A-7E7A9A22E4CF}" type="datetime1">
              <a:rPr lang="fr-FR" smtClean="0"/>
              <a:t>03/05/2021</a:t>
            </a:fld>
            <a:endParaRPr lang="fr-FR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ACCF12C-4480-41E7-AEC5-7916C26EE78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098" r:id="rId2"/>
    <p:sldLayoutId id="2147484104" r:id="rId3"/>
    <p:sldLayoutId id="2147484105" r:id="rId4"/>
    <p:sldLayoutId id="2147484106" r:id="rId5"/>
    <p:sldLayoutId id="2147484107" r:id="rId6"/>
    <p:sldLayoutId id="2147484099" r:id="rId7"/>
    <p:sldLayoutId id="2147484108" r:id="rId8"/>
    <p:sldLayoutId id="2147484109" r:id="rId9"/>
    <p:sldLayoutId id="2147484100" r:id="rId10"/>
    <p:sldLayoutId id="2147484101" r:id="rId11"/>
    <p:sldLayoutId id="214748410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im.iut.univ-perp.fr/" TargetMode="External"/><Relationship Id="rId2" Type="http://schemas.openxmlformats.org/officeDocument/2006/relationships/hyperlink" Target="mailto:fabrice.frugier@univ-perp.f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8.png"/><Relationship Id="rId7" Type="http://schemas.openxmlformats.org/officeDocument/2006/relationships/image" Target="../media/image22.e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91676" y="542261"/>
            <a:ext cx="7772400" cy="3190841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/>
              <a:t>Génératrice pour éolienne à flux axial</a:t>
            </a:r>
            <a:br>
              <a:rPr lang="fr-FR" sz="3200" dirty="0"/>
            </a:br>
            <a:r>
              <a:rPr lang="fr-FR" sz="3200" dirty="0"/>
              <a:t>avec stator en circuits imprimés </a:t>
            </a:r>
            <a:br>
              <a:rPr lang="fr-FR" sz="3200" dirty="0"/>
            </a:br>
            <a:br>
              <a:rPr lang="fr-FR" sz="3200" dirty="0">
                <a:effectLst/>
              </a:rPr>
            </a:br>
            <a:br>
              <a:rPr lang="fr-FR" sz="3200" dirty="0">
                <a:effectLst/>
              </a:rPr>
            </a:br>
            <a:r>
              <a:rPr lang="fr-FR" sz="2000" dirty="0"/>
              <a:t>Fabrice FRUGIER, Denis RAULIN, Didier DUCLOS, Cécile DOLLÉ, </a:t>
            </a:r>
            <a:br>
              <a:rPr lang="fr-FR" sz="2000" dirty="0"/>
            </a:br>
            <a:r>
              <a:rPr lang="fr-FR" sz="2000" dirty="0"/>
              <a:t>Martine GRISENTI, François VERNAY, Jacky BRESSON</a:t>
            </a:r>
            <a:br>
              <a:rPr lang="fr-FR" sz="1600" dirty="0"/>
            </a:br>
            <a:br>
              <a:rPr lang="fr-FR" sz="1600" dirty="0">
                <a:effectLst/>
              </a:rPr>
            </a:br>
            <a:endParaRPr lang="fr-FR" sz="1600" dirty="0"/>
          </a:p>
        </p:txBody>
      </p:sp>
      <p:sp>
        <p:nvSpPr>
          <p:cNvPr id="19459" name="Sous-titre 2"/>
          <p:cNvSpPr>
            <a:spLocks noGrp="1"/>
          </p:cNvSpPr>
          <p:nvPr>
            <p:ph type="subTitle" idx="1"/>
          </p:nvPr>
        </p:nvSpPr>
        <p:spPr>
          <a:xfrm>
            <a:off x="760227" y="3898642"/>
            <a:ext cx="7772400" cy="1200150"/>
          </a:xfrm>
        </p:spPr>
        <p:txBody>
          <a:bodyPr/>
          <a:lstStyle/>
          <a:p>
            <a:pPr marR="0" eaLnBrk="1" hangingPunct="1"/>
            <a:r>
              <a:rPr lang="fr-FR" altLang="fr-FR" sz="1600" i="1" dirty="0"/>
              <a:t>IUT de Perpignan, département G.I.M.</a:t>
            </a:r>
            <a:br>
              <a:rPr lang="fr-FR" altLang="fr-FR" sz="1600" i="1" dirty="0"/>
            </a:br>
            <a:r>
              <a:rPr lang="fr-FR" altLang="fr-FR" sz="1600" i="1" dirty="0"/>
              <a:t>Ch. de la </a:t>
            </a:r>
            <a:r>
              <a:rPr lang="fr-FR" altLang="fr-FR" sz="1600" i="1" dirty="0" err="1"/>
              <a:t>Passio</a:t>
            </a:r>
            <a:r>
              <a:rPr lang="fr-FR" altLang="fr-FR" sz="1600" i="1" dirty="0"/>
              <a:t> Vella, BP 79905 - 66962 PERPIGNAN </a:t>
            </a:r>
            <a:r>
              <a:rPr lang="fr-FR" altLang="fr-FR" sz="1600" i="1" dirty="0" err="1"/>
              <a:t>Cédex</a:t>
            </a:r>
            <a:r>
              <a:rPr lang="fr-FR" altLang="fr-FR" sz="1600" i="1" dirty="0"/>
              <a:t> 9</a:t>
            </a:r>
            <a:br>
              <a:rPr lang="fr-FR" altLang="fr-FR" sz="1600" i="1" dirty="0"/>
            </a:br>
            <a:r>
              <a:rPr lang="fr-FR" altLang="fr-FR" sz="1600" i="1" dirty="0" err="1"/>
              <a:t>E.mail</a:t>
            </a:r>
            <a:r>
              <a:rPr lang="fr-FR" altLang="fr-FR" sz="1600" i="1" dirty="0"/>
              <a:t> : </a:t>
            </a:r>
            <a:r>
              <a:rPr lang="fr-FR" altLang="fr-FR" sz="1600" i="1" u="sng" dirty="0">
                <a:hlinkClick r:id="rId2"/>
              </a:rPr>
              <a:t>fabrice.frugier@univ-perp.fr</a:t>
            </a:r>
            <a:br>
              <a:rPr lang="fr-FR" altLang="fr-FR" sz="1600" i="1" dirty="0"/>
            </a:br>
            <a:r>
              <a:rPr lang="fr-FR" altLang="fr-FR" sz="1600" i="1" dirty="0"/>
              <a:t>Site internet : </a:t>
            </a:r>
            <a:r>
              <a:rPr lang="fr-FR" altLang="fr-FR" sz="1600" i="1" u="sng" dirty="0">
                <a:hlinkClick r:id="rId3"/>
              </a:rPr>
              <a:t>http://gim.iut.univ-perp.fr</a:t>
            </a:r>
            <a:endParaRPr lang="fr-FR" altLang="fr-FR" sz="1600" i="1" dirty="0"/>
          </a:p>
        </p:txBody>
      </p:sp>
      <p:pic>
        <p:nvPicPr>
          <p:cNvPr id="19461" name="Picture 9" descr="C:\Master1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5892800"/>
            <a:ext cx="1643062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1" descr="http://gim.iut.univ-perp.fr/asso_etudiants/116455894557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99" y="5595011"/>
            <a:ext cx="2090738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637CEAB8-7F2B-44A6-AD74-C09C218B5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9123" y="6084906"/>
            <a:ext cx="49346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CONGRES NATIONAL DE LA RECHERCHE EN IUT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CNRIUT'2021, 3-4 Juin 2021,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LYON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C588D3E-A48F-43DA-AD54-44104B602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347F0-DDE4-45C0-B075-A8E629D5462B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31674" y="37474"/>
            <a:ext cx="840108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dirty="0"/>
              <a:t>Calcul de la </a:t>
            </a:r>
            <a:r>
              <a:rPr lang="fr-FR" sz="3200" dirty="0" err="1"/>
              <a:t>f.é.m</a:t>
            </a:r>
            <a:r>
              <a:rPr lang="fr-FR" sz="3200" dirty="0"/>
              <a:t> induite </a:t>
            </a:r>
            <a:r>
              <a:rPr lang="fr-FR" sz="2000" dirty="0"/>
              <a:t>(3/3)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509DC50-2569-47A5-9F18-EF5AE3126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B22EF41-BA17-49CF-8FDA-F4B8BB01E762}"/>
              </a:ext>
            </a:extLst>
          </p:cNvPr>
          <p:cNvSpPr txBox="1"/>
          <p:nvPr/>
        </p:nvSpPr>
        <p:spPr>
          <a:xfrm>
            <a:off x="3673868" y="2649120"/>
            <a:ext cx="2103624" cy="3385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fr-FR" sz="1600" i="1" spc="-5" dirty="0">
                <a:effectLst/>
                <a:latin typeface="+mj-lt"/>
                <a:ea typeface="MS Mincho" panose="02020609040205080304" pitchFamily="49" charset="-128"/>
              </a:rPr>
              <a:t>Soit </a:t>
            </a:r>
            <a:r>
              <a:rPr lang="fr-FR" sz="1600" b="1" i="1" spc="-5" dirty="0">
                <a:effectLst/>
                <a:latin typeface="+mj-lt"/>
                <a:ea typeface="MS Mincho" panose="02020609040205080304" pitchFamily="49" charset="-128"/>
              </a:rPr>
              <a:t>Emax=0,48V</a:t>
            </a:r>
            <a:endParaRPr lang="fr-FR" sz="1200" i="1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8B91BB3-D76F-4363-B208-F6B36536D4C2}"/>
              </a:ext>
            </a:extLst>
          </p:cNvPr>
          <p:cNvSpPr txBox="1"/>
          <p:nvPr/>
        </p:nvSpPr>
        <p:spPr>
          <a:xfrm>
            <a:off x="3673867" y="4989828"/>
            <a:ext cx="2103625" cy="3385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fr-FR" sz="1600" i="1" spc="-5" dirty="0">
                <a:effectLst/>
                <a:latin typeface="+mj-lt"/>
                <a:ea typeface="MS Mincho" panose="02020609040205080304" pitchFamily="49" charset="-128"/>
              </a:rPr>
              <a:t>Soit </a:t>
            </a:r>
            <a:r>
              <a:rPr lang="fr-FR" sz="1600" b="1" i="1" spc="-5" dirty="0">
                <a:effectLst/>
                <a:latin typeface="+mj-lt"/>
                <a:ea typeface="MS Mincho" panose="02020609040205080304" pitchFamily="49" charset="-128"/>
              </a:rPr>
              <a:t>Emax=0,63V</a:t>
            </a:r>
            <a:endParaRPr lang="fr-FR" sz="1200" i="1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487643F-06DF-4025-9C0E-15A94C144F33}"/>
              </a:ext>
            </a:extLst>
          </p:cNvPr>
          <p:cNvSpPr txBox="1"/>
          <p:nvPr/>
        </p:nvSpPr>
        <p:spPr>
          <a:xfrm>
            <a:off x="6432432" y="464549"/>
            <a:ext cx="2666117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fr-FR" sz="1800" i="1" spc="-5" dirty="0" err="1">
                <a:effectLst/>
                <a:latin typeface="+mj-lt"/>
                <a:ea typeface="MS Mincho" panose="02020609040205080304" pitchFamily="49" charset="-128"/>
              </a:rPr>
              <a:t>Ntrs</a:t>
            </a:r>
            <a:r>
              <a:rPr lang="fr-FR" sz="1800" i="1" spc="-5" dirty="0">
                <a:effectLst/>
                <a:latin typeface="+mj-lt"/>
                <a:ea typeface="MS Mincho" panose="02020609040205080304" pitchFamily="49" charset="-128"/>
              </a:rPr>
              <a:t>=1tr/s et </a:t>
            </a:r>
            <a:r>
              <a:rPr lang="fr-FR" sz="1800" i="1" spc="-5" dirty="0" err="1">
                <a:effectLst/>
                <a:latin typeface="+mj-lt"/>
                <a:ea typeface="MS Mincho" panose="02020609040205080304" pitchFamily="49" charset="-128"/>
              </a:rPr>
              <a:t>Nsp</a:t>
            </a:r>
            <a:r>
              <a:rPr lang="fr-FR" sz="1800" i="1" spc="-5" dirty="0">
                <a:effectLst/>
                <a:latin typeface="+mj-lt"/>
                <a:ea typeface="MS Mincho" panose="02020609040205080304" pitchFamily="49" charset="-128"/>
              </a:rPr>
              <a:t>=20 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79A1858-8683-4442-BEA5-2CF1A2822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27" y="954077"/>
            <a:ext cx="9144000" cy="5953003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1DAC302-3394-4C9D-8CCB-76C6FCE15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3CF41-B989-419D-8E31-B224FF457045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4896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31674" y="37474"/>
            <a:ext cx="840108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dirty="0"/>
              <a:t>Banc de tests</a:t>
            </a:r>
            <a:endParaRPr lang="fr-FR" sz="20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184958" y="947091"/>
            <a:ext cx="4592484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  <a:defRPr/>
            </a:pPr>
            <a:r>
              <a:rPr lang="fr-FR" sz="1800" spc="-5" dirty="0">
                <a:effectLst/>
                <a:latin typeface="+mj-lt"/>
                <a:ea typeface="MS Mincho" panose="02020609040205080304" pitchFamily="49" charset="-128"/>
              </a:rPr>
              <a:t>Moteur à vitesse variable couplé à la génératrice</a:t>
            </a:r>
          </a:p>
          <a:p>
            <a:pPr marL="365125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  <a:defRPr/>
            </a:pPr>
            <a:r>
              <a:rPr lang="fr-FR" spc="-5" dirty="0">
                <a:solidFill>
                  <a:prstClr val="black"/>
                </a:solidFill>
                <a:latin typeface="+mj-lt"/>
                <a:ea typeface="MS Mincho" panose="02020609040205080304" pitchFamily="49" charset="-128"/>
                <a:sym typeface="Wingdings" panose="05000000000000000000" pitchFamily="2" charset="2"/>
              </a:rPr>
              <a:t>Redresseur hexaphasé PD6</a:t>
            </a:r>
          </a:p>
          <a:p>
            <a:pPr marL="365125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  <a:defRPr/>
            </a:pPr>
            <a:r>
              <a:rPr lang="fr-FR" spc="-5" dirty="0">
                <a:solidFill>
                  <a:prstClr val="black"/>
                </a:solidFill>
                <a:latin typeface="+mj-lt"/>
                <a:ea typeface="MS Mincho" panose="02020609040205080304" pitchFamily="49" charset="-128"/>
                <a:sym typeface="Wingdings" panose="05000000000000000000" pitchFamily="2" charset="2"/>
              </a:rPr>
              <a:t>Banc de charge résistif</a:t>
            </a:r>
            <a:endParaRPr lang="fr-FR" dirty="0">
              <a:solidFill>
                <a:prstClr val="black"/>
              </a:solidFill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509DC50-2569-47A5-9F18-EF5AE3126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C6D358A-EC52-4664-AC26-AC9736CBD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758" y="904994"/>
            <a:ext cx="3955312" cy="2690037"/>
          </a:xfrm>
          <a:prstGeom prst="rect">
            <a:avLst/>
          </a:prstGeom>
        </p:spPr>
      </p:pic>
      <p:graphicFrame>
        <p:nvGraphicFramePr>
          <p:cNvPr id="16" name="Objet 15">
            <a:extLst>
              <a:ext uri="{FF2B5EF4-FFF2-40B4-BE49-F238E27FC236}">
                <a16:creationId xmlns:a16="http://schemas.microsoft.com/office/drawing/2014/main" id="{039AC623-2470-49E6-AA53-B51E663CF6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184818"/>
              </p:ext>
            </p:extLst>
          </p:nvPr>
        </p:nvGraphicFramePr>
        <p:xfrm>
          <a:off x="741790" y="2284128"/>
          <a:ext cx="2622550" cy="166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688760" imgH="1117440" progId="Equation.3">
                  <p:embed/>
                </p:oleObj>
              </mc:Choice>
              <mc:Fallback>
                <p:oleObj r:id="rId3" imgW="1688760" imgH="1117440" progId="Equation.3">
                  <p:embed/>
                  <p:pic>
                    <p:nvPicPr>
                      <p:cNvPr id="16" name="Objet 15">
                        <a:extLst>
                          <a:ext uri="{FF2B5EF4-FFF2-40B4-BE49-F238E27FC236}">
                            <a16:creationId xmlns:a16="http://schemas.microsoft.com/office/drawing/2014/main" id="{039AC623-2470-49E6-AA53-B51E663CF6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790" y="2284128"/>
                        <a:ext cx="2622550" cy="1668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203030E-85AE-4432-A135-76A243569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3CF41-B989-419D-8E31-B224FF457045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8C639ED-6440-43CD-BAC8-C07C7204AC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67" y="3870510"/>
            <a:ext cx="3944755" cy="2720790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26A6E2A7-F44C-422F-BA2B-FCB01A3DDE81}"/>
              </a:ext>
            </a:extLst>
          </p:cNvPr>
          <p:cNvGrpSpPr/>
          <p:nvPr/>
        </p:nvGrpSpPr>
        <p:grpSpPr>
          <a:xfrm>
            <a:off x="180568" y="1539421"/>
            <a:ext cx="8830502" cy="4413585"/>
            <a:chOff x="180568" y="1539421"/>
            <a:chExt cx="8830502" cy="441358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FAFE82-DA15-45FE-B4AE-0F34271FEF83}"/>
                </a:ext>
              </a:extLst>
            </p:cNvPr>
            <p:cNvSpPr/>
            <p:nvPr/>
          </p:nvSpPr>
          <p:spPr bwMode="auto">
            <a:xfrm>
              <a:off x="180568" y="4229457"/>
              <a:ext cx="5032564" cy="17235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5125" indent="-255588">
                <a:spcBef>
                  <a:spcPts val="400"/>
                </a:spcBef>
                <a:buClr>
                  <a:srgbClr val="2DA2BF"/>
                </a:buClr>
                <a:buSzPct val="68000"/>
                <a:buFont typeface="Wingdings 3" pitchFamily="18" charset="2"/>
                <a:buChar char=""/>
                <a:defRPr/>
              </a:pPr>
              <a:r>
                <a:rPr lang="fr-FR" sz="1800" spc="-5" dirty="0">
                  <a:effectLst/>
                  <a:latin typeface="+mj-lt"/>
                  <a:ea typeface="MS Mincho" panose="02020609040205080304" pitchFamily="49" charset="-128"/>
                </a:rPr>
                <a:t>A chaque conduction de 2 diodes, deux phases sont directement connectées à la charge </a:t>
              </a:r>
              <a:r>
                <a:rPr lang="fr-FR" sz="1800" spc="-5" dirty="0">
                  <a:effectLst/>
                  <a:latin typeface="+mj-lt"/>
                  <a:ea typeface="MS Mincho" panose="02020609040205080304" pitchFamily="49" charset="-128"/>
                  <a:sym typeface="Wingdings" panose="05000000000000000000" pitchFamily="2" charset="2"/>
                </a:rPr>
                <a:t> schéma équivalent où :</a:t>
              </a:r>
            </a:p>
            <a:p>
              <a:pPr marL="288000" lvl="1" indent="-285750">
                <a:spcBef>
                  <a:spcPts val="400"/>
                </a:spcBef>
                <a:buClr>
                  <a:srgbClr val="2DA2BF"/>
                </a:buClr>
                <a:buSzPct val="68000"/>
                <a:buFont typeface="Arial" panose="020B0604020202020204" pitchFamily="34" charset="0"/>
                <a:buChar char="•"/>
                <a:defRPr/>
              </a:pPr>
              <a:r>
                <a:rPr lang="fr-FR" sz="1400" spc="-5" dirty="0">
                  <a:latin typeface="+mj-lt"/>
                  <a:ea typeface="MS Mincho" panose="02020609040205080304" pitchFamily="49" charset="-128"/>
                </a:rPr>
                <a:t>2.Rphase = </a:t>
              </a:r>
              <a:r>
                <a:rPr lang="fr-FR" sz="1400" spc="-5" dirty="0">
                  <a:effectLst/>
                  <a:latin typeface="+mj-lt"/>
                  <a:ea typeface="MS Mincho" panose="02020609040205080304" pitchFamily="49" charset="-128"/>
                </a:rPr>
                <a:t>résistance interne (estimée à 4,4 </a:t>
              </a:r>
              <a:r>
                <a:rPr lang="el-GR" sz="1400" spc="-5" dirty="0">
                  <a:effectLst/>
                  <a:latin typeface="+mj-lt"/>
                  <a:ea typeface="MS Mincho" panose="02020609040205080304" pitchFamily="49" charset="-128"/>
                </a:rPr>
                <a:t>Ω</a:t>
              </a:r>
              <a:r>
                <a:rPr lang="fr-FR" sz="1400" spc="-5" dirty="0">
                  <a:effectLst/>
                  <a:latin typeface="+mj-lt"/>
                  <a:ea typeface="MS Mincho" panose="02020609040205080304" pitchFamily="49" charset="-128"/>
                </a:rPr>
                <a:t>)</a:t>
              </a:r>
            </a:p>
            <a:p>
              <a:pPr marL="288000" lvl="1" indent="-285750">
                <a:spcBef>
                  <a:spcPts val="400"/>
                </a:spcBef>
                <a:buClr>
                  <a:srgbClr val="2DA2BF"/>
                </a:buClr>
                <a:buSzPct val="68000"/>
                <a:buFont typeface="Arial" panose="020B0604020202020204" pitchFamily="34" charset="0"/>
                <a:buChar char="•"/>
                <a:defRPr/>
              </a:pPr>
              <a:r>
                <a:rPr lang="fr-FR" sz="1400" spc="-5" dirty="0">
                  <a:latin typeface="+mj-lt"/>
                  <a:ea typeface="MS Mincho" panose="02020609040205080304" pitchFamily="49" charset="-128"/>
                </a:rPr>
                <a:t>2.</a:t>
              </a:r>
              <a:r>
                <a:rPr lang="fr-FR" sz="1400" spc="-5" dirty="0">
                  <a:latin typeface="+mj-lt"/>
                  <a:ea typeface="MS Mincho" panose="02020609040205080304" pitchFamily="49" charset="-128"/>
                  <a:cs typeface="Times New Roman" panose="02020603050405020304" pitchFamily="18" charset="0"/>
                </a:rPr>
                <a:t>l</a:t>
              </a:r>
              <a:r>
                <a:rPr lang="fr-FR" sz="1400" spc="-5" dirty="0">
                  <a:latin typeface="+mj-lt"/>
                  <a:ea typeface="MS Mincho" panose="02020609040205080304" pitchFamily="49" charset="-128"/>
                </a:rPr>
                <a:t>phase = </a:t>
              </a:r>
              <a:r>
                <a:rPr lang="fr-FR" sz="1400" spc="-5" dirty="0">
                  <a:effectLst/>
                  <a:latin typeface="+mj-lt"/>
                  <a:ea typeface="MS Mincho" panose="02020609040205080304" pitchFamily="49" charset="-128"/>
                </a:rPr>
                <a:t>inductance (négligeable)</a:t>
              </a:r>
            </a:p>
            <a:p>
              <a:pPr marL="288000" lvl="1" indent="-285750">
                <a:spcBef>
                  <a:spcPts val="400"/>
                </a:spcBef>
                <a:buClr>
                  <a:srgbClr val="2DA2BF"/>
                </a:buClr>
                <a:buSzPct val="68000"/>
                <a:buFont typeface="Arial" panose="020B0604020202020204" pitchFamily="34" charset="0"/>
                <a:buChar char="•"/>
                <a:defRPr/>
              </a:pPr>
              <a:r>
                <a:rPr lang="fr-FR" sz="1400" spc="-5" dirty="0">
                  <a:latin typeface="+mj-lt"/>
                  <a:ea typeface="MS Mincho" panose="02020609040205080304" pitchFamily="49" charset="-128"/>
                </a:rPr>
                <a:t>2.Rdiode =</a:t>
              </a:r>
              <a:r>
                <a:rPr lang="fr-FR" sz="1400" spc="-5" dirty="0">
                  <a:effectLst/>
                  <a:latin typeface="+mj-lt"/>
                  <a:ea typeface="MS Mincho" panose="02020609040205080304" pitchFamily="49" charset="-128"/>
                </a:rPr>
                <a:t> chute de tension des deux diodes (~ 1V)</a:t>
              </a:r>
              <a:endParaRPr lang="fr-FR" sz="1400" dirty="0">
                <a:solidFill>
                  <a:prstClr val="black"/>
                </a:solidFill>
                <a:latin typeface="+mj-lt"/>
                <a:sym typeface="Wingdings" panose="05000000000000000000" pitchFamily="2" charset="2"/>
              </a:endParaRPr>
            </a:p>
          </p:txBody>
        </p:sp>
        <p:pic>
          <p:nvPicPr>
            <p:cNvPr id="18" name="Image 17" descr="Une image contenant texte, horloge&#10;&#10;Description générée automatiquement">
              <a:extLst>
                <a:ext uri="{FF2B5EF4-FFF2-40B4-BE49-F238E27FC236}">
                  <a16:creationId xmlns:a16="http://schemas.microsoft.com/office/drawing/2014/main" id="{EB7F87DB-8F35-406D-8E62-180A8A96F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8506" y="1539421"/>
              <a:ext cx="5032564" cy="15308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645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31674" y="37474"/>
            <a:ext cx="840108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Essais à vide et en charge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84957" y="947091"/>
            <a:ext cx="8627369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  <a:defRPr/>
            </a:pPr>
            <a:r>
              <a:rPr lang="fr-FR" sz="1800" spc="-5" dirty="0">
                <a:effectLst/>
                <a:latin typeface="+mj-lt"/>
                <a:ea typeface="MS Mincho" panose="02020609040205080304" pitchFamily="49" charset="-128"/>
              </a:rPr>
              <a:t>Oscillogramme à vide</a:t>
            </a:r>
          </a:p>
          <a:p>
            <a:pPr marL="395287" indent="-285750">
              <a:spcBef>
                <a:spcPts val="400"/>
              </a:spcBef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  <a:defRPr/>
            </a:pPr>
            <a:r>
              <a:rPr lang="fr-FR" sz="1600" i="1" spc="-5" dirty="0">
                <a:latin typeface="+mj-lt"/>
                <a:ea typeface="MS Mincho" panose="02020609040205080304" pitchFamily="49" charset="-128"/>
              </a:rPr>
              <a:t>Forme quasi sinusoïdale en accord avec la théorie</a:t>
            </a:r>
          </a:p>
          <a:p>
            <a:pPr marL="395287" indent="-285750">
              <a:spcBef>
                <a:spcPts val="400"/>
              </a:spcBef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  <a:defRPr/>
            </a:pPr>
            <a:r>
              <a:rPr lang="fr-FR" sz="1600" i="1" spc="-5" dirty="0">
                <a:effectLst/>
                <a:latin typeface="+mj-lt"/>
                <a:ea typeface="MS Mincho" panose="02020609040205080304" pitchFamily="49" charset="-128"/>
              </a:rPr>
              <a:t>Légère différence d’amplitude </a:t>
            </a:r>
            <a:r>
              <a:rPr lang="fr-FR" sz="1600" i="1" spc="-5" dirty="0">
                <a:effectLst/>
                <a:latin typeface="+mj-lt"/>
                <a:ea typeface="MS Mincho" panose="02020609040205080304" pitchFamily="49" charset="-128"/>
                <a:sym typeface="Wingdings" panose="05000000000000000000" pitchFamily="2" charset="2"/>
              </a:rPr>
              <a:t> </a:t>
            </a:r>
            <a:r>
              <a:rPr lang="fr-FR" sz="1600" i="1" spc="-5" dirty="0" err="1">
                <a:effectLst/>
                <a:latin typeface="+mj-lt"/>
                <a:ea typeface="MS Mincho" panose="02020609040205080304" pitchFamily="49" charset="-128"/>
                <a:sym typeface="Wingdings" panose="05000000000000000000" pitchFamily="2" charset="2"/>
              </a:rPr>
              <a:t>dûe</a:t>
            </a:r>
            <a:r>
              <a:rPr lang="fr-FR" sz="1600" i="1" spc="-5" dirty="0">
                <a:effectLst/>
                <a:latin typeface="+mj-lt"/>
                <a:ea typeface="MS Mincho" panose="02020609040205080304" pitchFamily="49" charset="-128"/>
                <a:sym typeface="Wingdings" panose="05000000000000000000" pitchFamily="2" charset="2"/>
              </a:rPr>
              <a:t> à la position des 6 phases dans l’entrefer</a:t>
            </a:r>
            <a:endParaRPr lang="fr-FR" sz="1600" i="1" spc="-5" dirty="0">
              <a:effectLst/>
              <a:latin typeface="+mj-lt"/>
              <a:ea typeface="MS Mincho" panose="02020609040205080304" pitchFamily="49" charset="-128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509DC50-2569-47A5-9F18-EF5AE3126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ACEB681-EB23-4723-8DF4-EEA02A87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0" y="3086298"/>
            <a:ext cx="4345103" cy="3333079"/>
          </a:xfrm>
          <a:prstGeom prst="rect">
            <a:avLst/>
          </a:prstGeom>
        </p:spPr>
      </p:pic>
      <p:grpSp>
        <p:nvGrpSpPr>
          <p:cNvPr id="21" name="Groupe 20">
            <a:extLst>
              <a:ext uri="{FF2B5EF4-FFF2-40B4-BE49-F238E27FC236}">
                <a16:creationId xmlns:a16="http://schemas.microsoft.com/office/drawing/2014/main" id="{45E4CE87-2219-4E09-AECF-A7696BDA4883}"/>
              </a:ext>
            </a:extLst>
          </p:cNvPr>
          <p:cNvGrpSpPr/>
          <p:nvPr/>
        </p:nvGrpSpPr>
        <p:grpSpPr>
          <a:xfrm>
            <a:off x="184957" y="2184097"/>
            <a:ext cx="8839603" cy="4220204"/>
            <a:chOff x="184957" y="2184097"/>
            <a:chExt cx="8839603" cy="4220204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5C090CC8-4814-4B7C-9EAE-23C6AEA11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3941" y="3104586"/>
              <a:ext cx="4410619" cy="3299715"/>
            </a:xfrm>
            <a:prstGeom prst="rect">
              <a:avLst/>
            </a:prstGeom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3E5CC8A0-340A-4C65-A1A0-DD5C3AEE7E77}"/>
                </a:ext>
              </a:extLst>
            </p:cNvPr>
            <p:cNvSpPr txBox="1"/>
            <p:nvPr/>
          </p:nvSpPr>
          <p:spPr>
            <a:xfrm>
              <a:off x="184957" y="2184097"/>
              <a:ext cx="8627369" cy="6668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65125" indent="-255588">
                <a:spcBef>
                  <a:spcPts val="400"/>
                </a:spcBef>
                <a:buClr>
                  <a:srgbClr val="2DA2BF"/>
                </a:buClr>
                <a:buSzPct val="68000"/>
                <a:buFont typeface="Wingdings 3" pitchFamily="18" charset="2"/>
                <a:buChar char=""/>
                <a:defRPr/>
              </a:pPr>
              <a:r>
                <a:rPr lang="fr-FR" spc="-5" dirty="0">
                  <a:solidFill>
                    <a:prstClr val="black"/>
                  </a:solidFill>
                  <a:latin typeface="+mj-lt"/>
                  <a:ea typeface="MS Mincho" panose="02020609040205080304" pitchFamily="49" charset="-128"/>
                  <a:sym typeface="Wingdings" panose="05000000000000000000" pitchFamily="2" charset="2"/>
                </a:rPr>
                <a:t>Oscillogramme en charge : Re=5,5</a:t>
              </a:r>
              <a:r>
                <a:rPr lang="el-GR" spc="-5" dirty="0">
                  <a:solidFill>
                    <a:prstClr val="black"/>
                  </a:solidFill>
                  <a:latin typeface="+mj-lt"/>
                  <a:ea typeface="MS Mincho" panose="02020609040205080304" pitchFamily="49" charset="-128"/>
                  <a:sym typeface="Wingdings" panose="05000000000000000000" pitchFamily="2" charset="2"/>
                </a:rPr>
                <a:t>Ω</a:t>
              </a:r>
              <a:endParaRPr lang="fr-FR" spc="-5" dirty="0">
                <a:solidFill>
                  <a:prstClr val="black"/>
                </a:solidFill>
                <a:latin typeface="+mj-lt"/>
                <a:ea typeface="MS Mincho" panose="02020609040205080304" pitchFamily="49" charset="-128"/>
                <a:sym typeface="Wingdings" panose="05000000000000000000" pitchFamily="2" charset="2"/>
              </a:endParaRPr>
            </a:p>
            <a:p>
              <a:pPr marL="395287" indent="-285750">
                <a:spcBef>
                  <a:spcPts val="400"/>
                </a:spcBef>
                <a:buClr>
                  <a:srgbClr val="2DA2BF"/>
                </a:buClr>
                <a:buSzPct val="68000"/>
                <a:buFont typeface="Arial" panose="020B0604020202020204" pitchFamily="34" charset="0"/>
                <a:buChar char="•"/>
                <a:defRPr/>
              </a:pPr>
              <a:r>
                <a:rPr lang="fr-FR" sz="1600" i="1" spc="-5" dirty="0">
                  <a:solidFill>
                    <a:prstClr val="black"/>
                  </a:solidFill>
                  <a:latin typeface="+mj-lt"/>
                  <a:ea typeface="MS Mincho" panose="02020609040205080304" pitchFamily="49" charset="-128"/>
                  <a:sym typeface="Wingdings" panose="05000000000000000000" pitchFamily="2" charset="2"/>
                </a:rPr>
                <a:t>Ondulation de </a:t>
              </a:r>
              <a:r>
                <a:rPr lang="fr-FR" sz="1600" i="1" spc="-5" dirty="0" err="1">
                  <a:solidFill>
                    <a:prstClr val="black"/>
                  </a:solidFill>
                  <a:latin typeface="+mj-lt"/>
                  <a:ea typeface="MS Mincho" panose="02020609040205080304" pitchFamily="49" charset="-128"/>
                  <a:sym typeface="Wingdings" panose="05000000000000000000" pitchFamily="2" charset="2"/>
                </a:rPr>
                <a:t>Ue</a:t>
              </a:r>
              <a:r>
                <a:rPr lang="fr-FR" sz="1600" i="1" spc="-5" dirty="0">
                  <a:solidFill>
                    <a:prstClr val="black"/>
                  </a:solidFill>
                  <a:latin typeface="+mj-lt"/>
                  <a:ea typeface="MS Mincho" panose="02020609040205080304" pitchFamily="49" charset="-128"/>
                  <a:sym typeface="Wingdings" panose="05000000000000000000" pitchFamily="2" charset="2"/>
                </a:rPr>
                <a:t> de fréquence q=6 fois celle des tensions de phase</a:t>
              </a:r>
              <a:endParaRPr lang="fr-FR" sz="1600" i="1" dirty="0">
                <a:solidFill>
                  <a:prstClr val="black"/>
                </a:solidFill>
                <a:latin typeface="+mj-lt"/>
                <a:sym typeface="Wingdings" panose="05000000000000000000" pitchFamily="2" charset="2"/>
              </a:endParaRPr>
            </a:p>
          </p:txBody>
        </p:sp>
      </p:grp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1FBE4C5-3B12-4BC4-8576-02422DA7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3CF41-B989-419D-8E31-B224FF457045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226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31674" y="37474"/>
            <a:ext cx="840108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Essais à vide et en charge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84957" y="947091"/>
            <a:ext cx="8627369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  <a:defRPr/>
            </a:pPr>
            <a:r>
              <a:rPr lang="fr-FR" sz="1800" spc="-5" dirty="0">
                <a:effectLst/>
                <a:latin typeface="+mj-lt"/>
                <a:ea typeface="MS Mincho" panose="02020609040205080304" pitchFamily="49" charset="-128"/>
              </a:rPr>
              <a:t>Tension de sortie : </a:t>
            </a:r>
            <a:r>
              <a:rPr lang="fr-FR" sz="1800" spc="-5" dirty="0" err="1">
                <a:effectLst/>
                <a:latin typeface="+mj-lt"/>
                <a:ea typeface="MS Mincho" panose="02020609040205080304" pitchFamily="49" charset="-128"/>
              </a:rPr>
              <a:t>Ue</a:t>
            </a:r>
            <a:r>
              <a:rPr lang="fr-FR" sz="1800" spc="-5" dirty="0">
                <a:effectLst/>
                <a:latin typeface="+mj-lt"/>
                <a:ea typeface="MS Mincho" panose="02020609040205080304" pitchFamily="49" charset="-128"/>
              </a:rPr>
              <a:t>=f(</a:t>
            </a:r>
            <a:r>
              <a:rPr lang="fr-FR" sz="1800" spc="-5" dirty="0" err="1">
                <a:effectLst/>
                <a:latin typeface="+mj-lt"/>
                <a:ea typeface="MS Mincho" panose="02020609040205080304" pitchFamily="49" charset="-128"/>
              </a:rPr>
              <a:t>Ntrs</a:t>
            </a:r>
            <a:r>
              <a:rPr lang="fr-FR" sz="1800" spc="-5" dirty="0">
                <a:effectLst/>
                <a:latin typeface="+mj-lt"/>
                <a:ea typeface="MS Mincho" panose="02020609040205080304" pitchFamily="49" charset="-128"/>
              </a:rPr>
              <a:t>)</a:t>
            </a:r>
          </a:p>
          <a:p>
            <a:pPr marL="395287" indent="-285750">
              <a:spcBef>
                <a:spcPts val="400"/>
              </a:spcBef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  <a:defRPr/>
            </a:pPr>
            <a:r>
              <a:rPr lang="fr-FR" sz="1600" i="1" spc="-5" dirty="0">
                <a:effectLst/>
                <a:latin typeface="+mj-lt"/>
                <a:ea typeface="MS Mincho" panose="02020609040205080304" pitchFamily="49" charset="-128"/>
              </a:rPr>
              <a:t>La mesure à vide de la tension de sortie suit quasiment la courbe théorique </a:t>
            </a:r>
            <a:endParaRPr lang="fr-FR" sz="1600" i="1" spc="-5" dirty="0">
              <a:solidFill>
                <a:prstClr val="black"/>
              </a:solidFill>
              <a:latin typeface="+mj-lt"/>
              <a:ea typeface="MS Mincho" panose="02020609040205080304" pitchFamily="49" charset="-128"/>
              <a:sym typeface="Wingdings" panose="05000000000000000000" pitchFamily="2" charset="2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509DC50-2569-47A5-9F18-EF5AE3126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61ED06A-61A6-43C7-9C7D-C0198A217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" y="3294334"/>
            <a:ext cx="4624632" cy="3591097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96367BFF-C955-4A32-BC19-DD62B173F555}"/>
              </a:ext>
            </a:extLst>
          </p:cNvPr>
          <p:cNvGrpSpPr/>
          <p:nvPr/>
        </p:nvGrpSpPr>
        <p:grpSpPr>
          <a:xfrm>
            <a:off x="184956" y="1932700"/>
            <a:ext cx="8954955" cy="4950824"/>
            <a:chOff x="184956" y="1932700"/>
            <a:chExt cx="8954955" cy="4950824"/>
          </a:xfrm>
        </p:grpSpPr>
        <p:graphicFrame>
          <p:nvGraphicFramePr>
            <p:cNvPr id="9" name="Objet 8">
              <a:extLst>
                <a:ext uri="{FF2B5EF4-FFF2-40B4-BE49-F238E27FC236}">
                  <a16:creationId xmlns:a16="http://schemas.microsoft.com/office/drawing/2014/main" id="{B1C351BB-CF08-4EB0-920B-E3024239C1E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57166601"/>
                </p:ext>
              </p:extLst>
            </p:nvPr>
          </p:nvGraphicFramePr>
          <p:xfrm>
            <a:off x="5060725" y="2581641"/>
            <a:ext cx="3898319" cy="5546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2857500" imgH="419100" progId="Equation.3">
                    <p:embed/>
                  </p:oleObj>
                </mc:Choice>
                <mc:Fallback>
                  <p:oleObj r:id="rId3" imgW="2857500" imgH="419100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60725" y="2581641"/>
                          <a:ext cx="3898319" cy="55463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A290C885-90E6-4256-941F-4F21287E7CA9}"/>
                </a:ext>
              </a:extLst>
            </p:cNvPr>
            <p:cNvGrpSpPr/>
            <p:nvPr/>
          </p:nvGrpSpPr>
          <p:grpSpPr>
            <a:xfrm>
              <a:off x="4503238" y="3292427"/>
              <a:ext cx="4636673" cy="3591097"/>
              <a:chOff x="4503238" y="3292427"/>
              <a:chExt cx="4636673" cy="3591097"/>
            </a:xfrm>
          </p:grpSpPr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0A25FA90-3732-4FB6-A4DB-5F0BB34C60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78"/>
              <a:stretch/>
            </p:blipFill>
            <p:spPr>
              <a:xfrm>
                <a:off x="4503238" y="3292427"/>
                <a:ext cx="4636673" cy="3591097"/>
              </a:xfrm>
              <a:prstGeom prst="rect">
                <a:avLst/>
              </a:prstGeom>
            </p:spPr>
          </p:pic>
          <p:sp>
            <p:nvSpPr>
              <p:cNvPr id="12" name="Légende : encadrée 11">
                <a:extLst>
                  <a:ext uri="{FF2B5EF4-FFF2-40B4-BE49-F238E27FC236}">
                    <a16:creationId xmlns:a16="http://schemas.microsoft.com/office/drawing/2014/main" id="{053A0154-72C8-4221-8047-7E2F59DA11AD}"/>
                  </a:ext>
                </a:extLst>
              </p:cNvPr>
              <p:cNvSpPr/>
              <p:nvPr/>
            </p:nvSpPr>
            <p:spPr>
              <a:xfrm>
                <a:off x="7644384" y="4058064"/>
                <a:ext cx="850392" cy="338328"/>
              </a:xfrm>
              <a:prstGeom prst="borderCallout1">
                <a:avLst>
                  <a:gd name="adj1" fmla="val 48480"/>
                  <a:gd name="adj2" fmla="val 103788"/>
                  <a:gd name="adj3" fmla="val 151833"/>
                  <a:gd name="adj4" fmla="val 164569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dirty="0" err="1"/>
                  <a:t>Pe</a:t>
                </a:r>
                <a:r>
                  <a:rPr lang="fr-FR" sz="1100" dirty="0"/>
                  <a:t>=350W</a:t>
                </a:r>
              </a:p>
            </p:txBody>
          </p:sp>
        </p:grp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C185CBCA-3C04-45A6-925E-6E7C265F6473}"/>
                </a:ext>
              </a:extLst>
            </p:cNvPr>
            <p:cNvSpPr txBox="1"/>
            <p:nvPr/>
          </p:nvSpPr>
          <p:spPr>
            <a:xfrm>
              <a:off x="184956" y="1932700"/>
              <a:ext cx="8236667" cy="9130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65125" indent="-255588">
                <a:spcBef>
                  <a:spcPts val="400"/>
                </a:spcBef>
                <a:buClr>
                  <a:srgbClr val="2DA2BF"/>
                </a:buClr>
                <a:buSzPct val="68000"/>
                <a:buFont typeface="Wingdings 3" pitchFamily="18" charset="2"/>
                <a:buChar char=""/>
                <a:defRPr/>
              </a:pPr>
              <a:r>
                <a:rPr lang="fr-FR" spc="-5" dirty="0">
                  <a:solidFill>
                    <a:prstClr val="black"/>
                  </a:solidFill>
                  <a:latin typeface="+mj-lt"/>
                  <a:ea typeface="MS Mincho" panose="02020609040205080304" pitchFamily="49" charset="-128"/>
                  <a:sym typeface="Wingdings" panose="05000000000000000000" pitchFamily="2" charset="2"/>
                </a:rPr>
                <a:t>Puissance de sortie : </a:t>
              </a:r>
              <a:r>
                <a:rPr lang="fr-FR" spc="-5" dirty="0" err="1">
                  <a:solidFill>
                    <a:prstClr val="black"/>
                  </a:solidFill>
                  <a:latin typeface="+mj-lt"/>
                  <a:ea typeface="MS Mincho" panose="02020609040205080304" pitchFamily="49" charset="-128"/>
                  <a:sym typeface="Wingdings" panose="05000000000000000000" pitchFamily="2" charset="2"/>
                </a:rPr>
                <a:t>Pe</a:t>
              </a:r>
              <a:r>
                <a:rPr lang="fr-FR" spc="-5" dirty="0">
                  <a:solidFill>
                    <a:prstClr val="black"/>
                  </a:solidFill>
                  <a:latin typeface="+mj-lt"/>
                  <a:ea typeface="MS Mincho" panose="02020609040205080304" pitchFamily="49" charset="-128"/>
                  <a:sym typeface="Wingdings" panose="05000000000000000000" pitchFamily="2" charset="2"/>
                </a:rPr>
                <a:t>=f(</a:t>
              </a:r>
              <a:r>
                <a:rPr lang="fr-FR" spc="-5" dirty="0" err="1">
                  <a:solidFill>
                    <a:prstClr val="black"/>
                  </a:solidFill>
                  <a:latin typeface="+mj-lt"/>
                  <a:ea typeface="MS Mincho" panose="02020609040205080304" pitchFamily="49" charset="-128"/>
                  <a:sym typeface="Wingdings" panose="05000000000000000000" pitchFamily="2" charset="2"/>
                </a:rPr>
                <a:t>Ntrs</a:t>
              </a:r>
              <a:r>
                <a:rPr lang="fr-FR" spc="-5" dirty="0">
                  <a:solidFill>
                    <a:prstClr val="black"/>
                  </a:solidFill>
                  <a:latin typeface="+mj-lt"/>
                  <a:ea typeface="MS Mincho" panose="02020609040205080304" pitchFamily="49" charset="-128"/>
                  <a:sym typeface="Wingdings" panose="05000000000000000000" pitchFamily="2" charset="2"/>
                </a:rPr>
                <a:t>)</a:t>
              </a:r>
            </a:p>
            <a:p>
              <a:pPr marL="395287" indent="-285750">
                <a:spcBef>
                  <a:spcPts val="400"/>
                </a:spcBef>
                <a:buClr>
                  <a:srgbClr val="2DA2BF"/>
                </a:buClr>
                <a:buSzPct val="68000"/>
                <a:buFont typeface="Arial" panose="020B0604020202020204" pitchFamily="34" charset="0"/>
                <a:buChar char="•"/>
                <a:defRPr/>
              </a:pPr>
              <a:r>
                <a:rPr lang="fr-FR" sz="1600" i="1" spc="-5" dirty="0">
                  <a:effectLst/>
                  <a:latin typeface="+mj-lt"/>
                  <a:ea typeface="MS Mincho" panose="02020609040205080304" pitchFamily="49" charset="-128"/>
                </a:rPr>
                <a:t>La puissance optimale est obtenue lorsque la résistance de charge </a:t>
              </a:r>
              <a:br>
                <a:rPr lang="fr-FR" sz="1600" i="1" spc="-5" dirty="0">
                  <a:effectLst/>
                  <a:latin typeface="+mj-lt"/>
                  <a:ea typeface="MS Mincho" panose="02020609040205080304" pitchFamily="49" charset="-128"/>
                </a:rPr>
              </a:br>
              <a:r>
                <a:rPr lang="fr-FR" sz="1600" i="1" spc="-5" dirty="0">
                  <a:effectLst/>
                  <a:latin typeface="+mj-lt"/>
                  <a:ea typeface="MS Mincho" panose="02020609040205080304" pitchFamily="49" charset="-128"/>
                </a:rPr>
                <a:t>égale la résistance interne ainsi : </a:t>
              </a:r>
            </a:p>
          </p:txBody>
        </p:sp>
      </p:grp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E1DED8-033C-4687-933E-BE9222776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3CF41-B989-419D-8E31-B224FF457045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85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/>
              <a:t>Conclusion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2458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2458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2458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2458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2458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2458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2458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2458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2458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2459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2459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23568" name="Espace réservé du contenu 1"/>
          <p:cNvSpPr>
            <a:spLocks noGrp="1"/>
          </p:cNvSpPr>
          <p:nvPr>
            <p:ph idx="1"/>
          </p:nvPr>
        </p:nvSpPr>
        <p:spPr>
          <a:xfrm>
            <a:off x="114270" y="984359"/>
            <a:ext cx="9029729" cy="542925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fr-FR" sz="2000" dirty="0"/>
              <a:t>Nouveau concept de stator dont les </a:t>
            </a:r>
            <a:r>
              <a:rPr lang="fr-FR" sz="2000" b="1" dirty="0">
                <a:solidFill>
                  <a:srgbClr val="FF0000"/>
                </a:solidFill>
              </a:rPr>
              <a:t>bobines sont gravées</a:t>
            </a:r>
            <a:r>
              <a:rPr lang="fr-FR" sz="2000" dirty="0"/>
              <a:t>, sans noyau, sur un </a:t>
            </a:r>
            <a:r>
              <a:rPr lang="fr-FR" sz="2000" b="1" dirty="0">
                <a:solidFill>
                  <a:srgbClr val="FF0000"/>
                </a:solidFill>
              </a:rPr>
              <a:t>circuit imprimé double face </a:t>
            </a:r>
            <a:r>
              <a:rPr lang="fr-FR" sz="2000" dirty="0"/>
              <a:t>autorisant une faible épaisseur d’entrefer,</a:t>
            </a:r>
          </a:p>
          <a:p>
            <a:pPr>
              <a:defRPr/>
            </a:pPr>
            <a:endParaRPr lang="fr-FR" sz="1000" dirty="0"/>
          </a:p>
          <a:p>
            <a:pPr>
              <a:defRPr/>
            </a:pPr>
            <a:r>
              <a:rPr lang="fr-FR" sz="2000" dirty="0">
                <a:solidFill>
                  <a:srgbClr val="FF0000"/>
                </a:solidFill>
              </a:rPr>
              <a:t>L’absence de noyau métallique </a:t>
            </a:r>
            <a:r>
              <a:rPr lang="fr-FR" sz="2000" dirty="0"/>
              <a:t>minimise les ondulations du </a:t>
            </a:r>
            <a:r>
              <a:rPr lang="fr-FR" sz="2000" b="1" dirty="0">
                <a:solidFill>
                  <a:srgbClr val="FF0000"/>
                </a:solidFill>
              </a:rPr>
              <a:t>couple de détente</a:t>
            </a:r>
            <a:r>
              <a:rPr lang="fr-FR" sz="2000" dirty="0"/>
              <a:t> (</a:t>
            </a:r>
            <a:r>
              <a:rPr lang="fr-FR" sz="2000" dirty="0" err="1"/>
              <a:t>cogging</a:t>
            </a:r>
            <a:r>
              <a:rPr lang="fr-FR" sz="2000" dirty="0"/>
              <a:t> torque) </a:t>
            </a:r>
            <a:r>
              <a:rPr lang="fr-FR" sz="2000" dirty="0">
                <a:sym typeface="Wingdings" panose="05000000000000000000" pitchFamily="2" charset="2"/>
              </a:rPr>
              <a:t> meilleur démarrage de l’éolienne,</a:t>
            </a:r>
          </a:p>
          <a:p>
            <a:pPr>
              <a:defRPr/>
            </a:pPr>
            <a:endParaRPr lang="fr-FR" sz="1000" dirty="0"/>
          </a:p>
          <a:p>
            <a:pPr>
              <a:defRPr/>
            </a:pPr>
            <a:r>
              <a:rPr lang="fr-FR" sz="2000" dirty="0"/>
              <a:t>Ce concept donne la possibilité d’empiler plusieurs circuits imprimés </a:t>
            </a:r>
            <a:r>
              <a:rPr lang="fr-FR" sz="2000" dirty="0">
                <a:sym typeface="Wingdings" panose="05000000000000000000" pitchFamily="2" charset="2"/>
              </a:rPr>
              <a:t> </a:t>
            </a:r>
            <a:r>
              <a:rPr lang="fr-FR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machine multiphasée</a:t>
            </a:r>
            <a:r>
              <a:rPr lang="fr-FR" sz="2000" dirty="0">
                <a:sym typeface="Wingdings" panose="05000000000000000000" pitchFamily="2" charset="2"/>
              </a:rPr>
              <a:t>,</a:t>
            </a:r>
          </a:p>
          <a:p>
            <a:pPr>
              <a:defRPr/>
            </a:pPr>
            <a:endParaRPr lang="fr-FR" sz="1000" dirty="0">
              <a:sym typeface="Wingdings" panose="05000000000000000000" pitchFamily="2" charset="2"/>
            </a:endParaRPr>
          </a:p>
          <a:p>
            <a:pPr>
              <a:defRPr/>
            </a:pPr>
            <a:r>
              <a:rPr lang="fr-FR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Modélisation</a:t>
            </a:r>
            <a:r>
              <a:rPr lang="fr-FR" sz="2000" dirty="0">
                <a:sym typeface="Wingdings" panose="05000000000000000000" pitchFamily="2" charset="2"/>
              </a:rPr>
              <a:t> de la génératrice avec </a:t>
            </a:r>
            <a:r>
              <a:rPr lang="fr-FR" sz="2000" dirty="0">
                <a:solidFill>
                  <a:srgbClr val="FF0000"/>
                </a:solidFill>
                <a:sym typeface="Wingdings" panose="05000000000000000000" pitchFamily="2" charset="2"/>
              </a:rPr>
              <a:t>FEMM 2D</a:t>
            </a:r>
            <a:r>
              <a:rPr lang="fr-FR" sz="2000" dirty="0">
                <a:sym typeface="Wingdings" panose="05000000000000000000" pitchFamily="2" charset="2"/>
              </a:rPr>
              <a:t> et </a:t>
            </a:r>
            <a:r>
              <a:rPr lang="fr-FR" sz="2000" b="1" dirty="0">
                <a:sym typeface="Wingdings" panose="05000000000000000000" pitchFamily="2" charset="2"/>
              </a:rPr>
              <a:t>COMSOL 3D</a:t>
            </a:r>
            <a:r>
              <a:rPr lang="fr-FR" sz="2000" dirty="0">
                <a:sym typeface="Wingdings" panose="05000000000000000000" pitchFamily="2" charset="2"/>
              </a:rPr>
              <a:t>,</a:t>
            </a:r>
          </a:p>
          <a:p>
            <a:pPr>
              <a:defRPr/>
            </a:pPr>
            <a:endParaRPr lang="fr-FR" sz="1000" dirty="0">
              <a:sym typeface="Wingdings" panose="05000000000000000000" pitchFamily="2" charset="2"/>
            </a:endParaRPr>
          </a:p>
          <a:p>
            <a:pPr>
              <a:defRPr/>
            </a:pPr>
            <a:r>
              <a:rPr lang="fr-FR" sz="2000" dirty="0">
                <a:sym typeface="Wingdings" panose="05000000000000000000" pitchFamily="2" charset="2"/>
              </a:rPr>
              <a:t>Des mesures </a:t>
            </a:r>
            <a:r>
              <a:rPr lang="fr-FR" sz="2000" dirty="0"/>
              <a:t>effectuées sur banc de test sont proches de la théorie,</a:t>
            </a:r>
          </a:p>
          <a:p>
            <a:pPr>
              <a:defRPr/>
            </a:pPr>
            <a:endParaRPr lang="fr-FR" sz="1000" dirty="0"/>
          </a:p>
          <a:p>
            <a:pPr>
              <a:defRPr/>
            </a:pPr>
            <a:r>
              <a:rPr lang="fr-FR" sz="2000" dirty="0">
                <a:solidFill>
                  <a:srgbClr val="FF0000"/>
                </a:solidFill>
              </a:rPr>
              <a:t>Plus de 350W à 12 tr/s </a:t>
            </a:r>
            <a:r>
              <a:rPr lang="fr-FR" sz="2000" dirty="0"/>
              <a:t>obtenus avec un couple de démarrage                                                                                 quasiment nul </a:t>
            </a:r>
          </a:p>
          <a:p>
            <a:pPr>
              <a:defRPr/>
            </a:pPr>
            <a:r>
              <a:rPr lang="fr-FR" sz="2000" dirty="0"/>
              <a:t>Possibilité d’améliorer les performances en </a:t>
            </a:r>
            <a:r>
              <a:rPr lang="fr-FR" sz="2000" dirty="0">
                <a:solidFill>
                  <a:srgbClr val="FF0000"/>
                </a:solidFill>
              </a:rPr>
              <a:t>diminuant l’entrefer </a:t>
            </a:r>
            <a:r>
              <a:rPr lang="fr-FR" sz="2000" dirty="0"/>
              <a:t>(10mm </a:t>
            </a:r>
            <a:r>
              <a:rPr lang="fr-FR" sz="2000" dirty="0">
                <a:sym typeface="Wingdings" panose="05000000000000000000" pitchFamily="2" charset="2"/>
              </a:rPr>
              <a:t> 8mm)</a:t>
            </a:r>
            <a:endParaRPr lang="fr-FR" sz="2000" dirty="0"/>
          </a:p>
          <a:p>
            <a:pPr>
              <a:defRPr/>
            </a:pPr>
            <a:endParaRPr lang="fr-FR" sz="2000" dirty="0"/>
          </a:p>
          <a:p>
            <a:pPr>
              <a:defRPr/>
            </a:pPr>
            <a:endParaRPr lang="fr-FR" sz="20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67C5C62-0459-433D-977A-ECCACD9C8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3CF41-B989-419D-8E31-B224FF457045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5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5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5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5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5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5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5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5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5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8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625427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200" dirty="0"/>
              <a:t>Merci de votre attention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2458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2458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2458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2458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2458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2458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2458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2458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2458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2459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2459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FF79D9C-14AC-4451-B3FC-D280C57F22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02"/>
          <a:stretch/>
        </p:blipFill>
        <p:spPr>
          <a:xfrm>
            <a:off x="347839" y="1568135"/>
            <a:ext cx="4935361" cy="405130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EABFB72-8679-451E-931F-A88987FA6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3CF41-B989-419D-8E31-B224FF457045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B2B3566-E7F1-4E2B-888A-2E8B9AC78D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910" y="1703905"/>
            <a:ext cx="3151717" cy="391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02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contenu 1"/>
          <p:cNvSpPr>
            <a:spLocks noGrp="1"/>
          </p:cNvSpPr>
          <p:nvPr>
            <p:ph idx="1"/>
          </p:nvPr>
        </p:nvSpPr>
        <p:spPr>
          <a:xfrm>
            <a:off x="214313" y="1214438"/>
            <a:ext cx="8229600" cy="107156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fr-FR" altLang="fr-FR" sz="1800" dirty="0"/>
              <a:t>Etude intégrée aux projets tuteurés des étudiants GIM </a:t>
            </a:r>
            <a:r>
              <a:rPr lang="fr-FR" altLang="fr-FR" sz="1800" dirty="0">
                <a:sym typeface="Wingdings" pitchFamily="2" charset="2"/>
              </a:rPr>
              <a:t> Concours National </a:t>
            </a:r>
            <a:r>
              <a:rPr lang="fr-FR" altLang="fr-FR" sz="1800" dirty="0" err="1">
                <a:sym typeface="Wingdings" pitchFamily="2" charset="2"/>
              </a:rPr>
              <a:t>Gim’Eole</a:t>
            </a:r>
            <a:r>
              <a:rPr lang="fr-FR" altLang="fr-FR" sz="1800" dirty="0">
                <a:sym typeface="Wingdings" pitchFamily="2" charset="2"/>
              </a:rPr>
              <a:t> « les éoliennes urbaines ».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dirty="0"/>
              <a:t>Introduction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14313" y="2357438"/>
            <a:ext cx="4440814" cy="1267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255588">
              <a:lnSpc>
                <a:spcPct val="150000"/>
              </a:lnSpc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r>
              <a:rPr lang="fr-FR" b="1" dirty="0">
                <a:solidFill>
                  <a:srgbClr val="FF0000"/>
                </a:solidFill>
                <a:latin typeface="+mj-lt"/>
                <a:cs typeface="+mn-cs"/>
                <a:sym typeface="Wingdings" pitchFamily="2" charset="2"/>
              </a:rPr>
              <a:t>Concept de la génératrice discoïde :</a:t>
            </a:r>
          </a:p>
          <a:p>
            <a:pPr marL="365125" indent="-255588">
              <a:lnSpc>
                <a:spcPct val="15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  <a:defRPr/>
            </a:pPr>
            <a:r>
              <a:rPr lang="fr-FR" sz="1600" dirty="0">
                <a:solidFill>
                  <a:prstClr val="black"/>
                </a:solidFill>
                <a:latin typeface="+mj-lt"/>
                <a:cs typeface="+mn-cs"/>
                <a:sym typeface="Wingdings" pitchFamily="2" charset="2"/>
              </a:rPr>
              <a:t>Alternateur synchrone multipôles à aimants permanents </a:t>
            </a:r>
            <a:r>
              <a:rPr lang="fr-FR" sz="1600" b="1" dirty="0">
                <a:solidFill>
                  <a:prstClr val="black"/>
                </a:solidFill>
                <a:latin typeface="+mj-lt"/>
                <a:cs typeface="+mn-cs"/>
                <a:sym typeface="Wingdings" pitchFamily="2" charset="2"/>
              </a:rPr>
              <a:t>à flux axial</a:t>
            </a:r>
            <a:endParaRPr lang="fr-FR" sz="1600" b="1" dirty="0">
              <a:latin typeface="+mj-lt"/>
            </a:endParaRPr>
          </a:p>
        </p:txBody>
      </p:sp>
      <p:sp>
        <p:nvSpPr>
          <p:cNvPr id="11" name="Espace réservé du contenu 1"/>
          <p:cNvSpPr txBox="1">
            <a:spLocks/>
          </p:cNvSpPr>
          <p:nvPr/>
        </p:nvSpPr>
        <p:spPr bwMode="auto">
          <a:xfrm>
            <a:off x="226002" y="5643562"/>
            <a:ext cx="88582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fr-FR" sz="1600" b="1" dirty="0">
                <a:solidFill>
                  <a:srgbClr val="FF0000"/>
                </a:solidFill>
              </a:rPr>
              <a:t>Encombrement minimum (</a:t>
            </a:r>
            <a:r>
              <a:rPr lang="fr-FR" sz="1600" b="1" dirty="0">
                <a:solidFill>
                  <a:srgbClr val="FF0000"/>
                </a:solidFill>
                <a:sym typeface="Symbol"/>
              </a:rPr>
              <a:t></a:t>
            </a:r>
            <a:r>
              <a:rPr lang="fr-FR" sz="1600" b="1" dirty="0">
                <a:solidFill>
                  <a:srgbClr val="FF0000"/>
                </a:solidFill>
              </a:rPr>
              <a:t>=270mm ; épaisseur=55mm) pour couplage direct                             			à une éolienne à axe horizontal de 800mm de diamètre. </a:t>
            </a:r>
            <a:r>
              <a:rPr lang="fr-F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 </a:t>
            </a:r>
            <a:endParaRPr lang="fr-FR" sz="1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14313" y="3714750"/>
            <a:ext cx="450019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255588">
              <a:lnSpc>
                <a:spcPct val="15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  <a:defRPr/>
            </a:pPr>
            <a:r>
              <a:rPr lang="fr-FR" sz="1600" dirty="0">
                <a:latin typeface="+mj-lt"/>
              </a:rPr>
              <a:t>Cette structure </a:t>
            </a:r>
            <a:r>
              <a:rPr lang="fr-FR" sz="1600" b="1" dirty="0">
                <a:latin typeface="+mj-lt"/>
              </a:rPr>
              <a:t>minimise</a:t>
            </a:r>
            <a:r>
              <a:rPr lang="fr-FR" sz="1600" dirty="0">
                <a:latin typeface="+mj-lt"/>
              </a:rPr>
              <a:t> les </a:t>
            </a:r>
            <a:r>
              <a:rPr lang="fr-FR" sz="1600" b="1" dirty="0">
                <a:latin typeface="+mj-lt"/>
              </a:rPr>
              <a:t>puissances massique et volumique </a:t>
            </a:r>
            <a:r>
              <a:rPr lang="fr-FR" sz="1600" dirty="0">
                <a:latin typeface="+mj-lt"/>
              </a:rPr>
              <a:t>tout en présentant un </a:t>
            </a:r>
            <a:r>
              <a:rPr lang="fr-FR" sz="1600" b="1" dirty="0">
                <a:latin typeface="+mj-lt"/>
              </a:rPr>
              <a:t>bon rendement.</a:t>
            </a:r>
            <a:endParaRPr lang="fr-FR" sz="1600" b="1" dirty="0">
              <a:solidFill>
                <a:prstClr val="black"/>
              </a:solidFill>
              <a:latin typeface="+mj-lt"/>
              <a:cs typeface="+mn-cs"/>
            </a:endParaRPr>
          </a:p>
        </p:txBody>
      </p:sp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2262" y="2392446"/>
            <a:ext cx="39433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3821" y="2422570"/>
            <a:ext cx="4520179" cy="267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CF92373-F557-4D1A-AAE4-95BB2C53A558}"/>
              </a:ext>
            </a:extLst>
          </p:cNvPr>
          <p:cNvSpPr/>
          <p:nvPr/>
        </p:nvSpPr>
        <p:spPr bwMode="auto">
          <a:xfrm>
            <a:off x="214313" y="5111458"/>
            <a:ext cx="59944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255588">
              <a:lnSpc>
                <a:spcPct val="15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  <a:defRPr/>
            </a:pPr>
            <a:r>
              <a:rPr lang="fr-FR" sz="1600" dirty="0">
                <a:latin typeface="+mj-lt"/>
              </a:rPr>
              <a:t>Rotor feuilleté à </a:t>
            </a:r>
            <a:r>
              <a:rPr lang="fr-FR" sz="1600" b="1" dirty="0">
                <a:latin typeface="+mj-lt"/>
              </a:rPr>
              <a:t>bobines gravées sur circuit imprimé </a:t>
            </a:r>
            <a:endParaRPr lang="fr-FR" sz="1600" b="1" dirty="0">
              <a:solidFill>
                <a:prstClr val="black"/>
              </a:solidFill>
              <a:latin typeface="+mj-lt"/>
              <a:cs typeface="+mn-cs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1E20718-483A-4C20-8791-40EB1BE39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3CF41-B989-419D-8E31-B224FF457045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contenu 1"/>
          <p:cNvSpPr>
            <a:spLocks noGrp="1"/>
          </p:cNvSpPr>
          <p:nvPr>
            <p:ph idx="1"/>
          </p:nvPr>
        </p:nvSpPr>
        <p:spPr>
          <a:xfrm>
            <a:off x="214313" y="976932"/>
            <a:ext cx="8229600" cy="107156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fr-FR" sz="1800" dirty="0"/>
              <a:t>Un stator </a:t>
            </a:r>
            <a:r>
              <a:rPr lang="fr-FR" sz="1800" b="1" dirty="0"/>
              <a:t>gravé sur circuits imprimés </a:t>
            </a:r>
            <a:r>
              <a:rPr lang="fr-FR" sz="1800" dirty="0"/>
              <a:t>(Induit) pris en sandwich entre deux rotors magnétiques (Inducteur).</a:t>
            </a:r>
            <a:endParaRPr lang="fr-FR" altLang="fr-FR" sz="1800" dirty="0">
              <a:sym typeface="Wingdings" pitchFamily="2" charset="2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dirty="0"/>
              <a:t>Structure de la génératrice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6189" y="2001183"/>
            <a:ext cx="4761448" cy="2087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255588">
              <a:lnSpc>
                <a:spcPct val="150000"/>
              </a:lnSpc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r>
              <a:rPr lang="fr-FR" b="1" dirty="0">
                <a:solidFill>
                  <a:srgbClr val="FF0000"/>
                </a:solidFill>
                <a:latin typeface="+mj-lt"/>
                <a:cs typeface="+mn-cs"/>
                <a:sym typeface="Wingdings" pitchFamily="2" charset="2"/>
              </a:rPr>
              <a:t>Etude du rotor :</a:t>
            </a:r>
          </a:p>
          <a:p>
            <a:pPr marL="365125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  <a:defRPr/>
            </a:pPr>
            <a:r>
              <a:rPr lang="fr-FR" sz="1600" dirty="0"/>
              <a:t>Chaque rotor comporte </a:t>
            </a:r>
            <a:r>
              <a:rPr lang="fr-FR" sz="1600" b="1" dirty="0"/>
              <a:t>16 aimants alternés N-S</a:t>
            </a:r>
            <a:r>
              <a:rPr lang="fr-FR" sz="1600" dirty="0"/>
              <a:t> (40x20x10mm) au néodyme (</a:t>
            </a:r>
            <a:r>
              <a:rPr lang="fr-FR" sz="1600" dirty="0" err="1"/>
              <a:t>NdFeB</a:t>
            </a:r>
            <a:r>
              <a:rPr lang="fr-FR" sz="1600" dirty="0"/>
              <a:t>) d’induction magnétique de 1,3T.</a:t>
            </a:r>
          </a:p>
          <a:p>
            <a:pPr marL="365125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  <a:defRPr/>
            </a:pPr>
            <a:r>
              <a:rPr lang="fr-FR" sz="1600" dirty="0"/>
              <a:t>Aimants collés sur un </a:t>
            </a:r>
            <a:r>
              <a:rPr lang="fr-FR" sz="1600" b="1" dirty="0"/>
              <a:t>anneau métallique </a:t>
            </a:r>
            <a:r>
              <a:rPr lang="fr-FR" sz="1600" dirty="0"/>
              <a:t>pour renforcer le champ magnétique dans l’entrefer.</a:t>
            </a:r>
            <a:endParaRPr lang="fr-FR" sz="1600" dirty="0">
              <a:solidFill>
                <a:prstClr val="black"/>
              </a:solidFill>
            </a:endParaRPr>
          </a:p>
        </p:txBody>
      </p:sp>
      <p:pic>
        <p:nvPicPr>
          <p:cNvPr id="20496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9388" y="1905119"/>
            <a:ext cx="3704611" cy="219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5061D7C9-72DE-4EB7-8CEB-43EA4F6F7E90}"/>
              </a:ext>
            </a:extLst>
          </p:cNvPr>
          <p:cNvGrpSpPr/>
          <p:nvPr/>
        </p:nvGrpSpPr>
        <p:grpSpPr>
          <a:xfrm>
            <a:off x="319923" y="1892234"/>
            <a:ext cx="8824077" cy="4835541"/>
            <a:chOff x="319923" y="1892234"/>
            <a:chExt cx="8824077" cy="4835541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7891655B-7025-43E1-86E5-999FB59FD039}"/>
                </a:ext>
              </a:extLst>
            </p:cNvPr>
            <p:cNvGrpSpPr/>
            <p:nvPr/>
          </p:nvGrpSpPr>
          <p:grpSpPr>
            <a:xfrm>
              <a:off x="319923" y="4337950"/>
              <a:ext cx="8708601" cy="2389825"/>
              <a:chOff x="319923" y="4337950"/>
              <a:chExt cx="8708601" cy="2389825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319923" y="4486136"/>
                <a:ext cx="8504154" cy="22416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365125" indent="-255588">
                  <a:lnSpc>
                    <a:spcPct val="150000"/>
                  </a:lnSpc>
                  <a:spcBef>
                    <a:spcPts val="400"/>
                  </a:spcBef>
                  <a:buClr>
                    <a:srgbClr val="2DA2BF"/>
                  </a:buClr>
                  <a:buSzPct val="68000"/>
                  <a:defRPr/>
                </a:pPr>
                <a:r>
                  <a:rPr lang="fr-FR" b="1" dirty="0">
                    <a:solidFill>
                      <a:srgbClr val="FF0000"/>
                    </a:solidFill>
                    <a:latin typeface="+mj-lt"/>
                    <a:cs typeface="+mn-cs"/>
                    <a:sym typeface="Wingdings" pitchFamily="2" charset="2"/>
                  </a:rPr>
                  <a:t>Etude du stator feuilleté en CI </a:t>
                </a:r>
                <a:r>
                  <a:rPr lang="fr-FR" sz="1600" b="1" dirty="0">
                    <a:solidFill>
                      <a:srgbClr val="FF0000"/>
                    </a:solidFill>
                    <a:latin typeface="+mj-lt"/>
                    <a:cs typeface="+mn-cs"/>
                    <a:sym typeface="Wingdings" pitchFamily="2" charset="2"/>
                  </a:rPr>
                  <a:t>(</a:t>
                </a:r>
                <a:r>
                  <a:rPr lang="fr-FR" sz="1600" b="1" dirty="0" err="1">
                    <a:solidFill>
                      <a:srgbClr val="FF0000"/>
                    </a:solidFill>
                    <a:latin typeface="+mj-lt"/>
                    <a:cs typeface="+mn-cs"/>
                    <a:sym typeface="Wingdings" pitchFamily="2" charset="2"/>
                  </a:rPr>
                  <a:t>ep</a:t>
                </a:r>
                <a:r>
                  <a:rPr lang="fr-FR" sz="1600" b="1" dirty="0">
                    <a:solidFill>
                      <a:srgbClr val="FF0000"/>
                    </a:solidFill>
                    <a:latin typeface="+mj-lt"/>
                    <a:cs typeface="+mn-cs"/>
                    <a:sym typeface="Wingdings" pitchFamily="2" charset="2"/>
                  </a:rPr>
                  <a:t> </a:t>
                </a:r>
                <a:r>
                  <a:rPr lang="fr-FR" sz="1600" b="1" dirty="0">
                    <a:solidFill>
                      <a:srgbClr val="FF0000"/>
                    </a:solidFill>
                    <a:latin typeface="+mj-lt"/>
                    <a:cs typeface="+mn-cs"/>
                    <a:sym typeface="Symbol" panose="05050102010706020507" pitchFamily="18" charset="2"/>
                  </a:rPr>
                  <a:t>~ 6mm) </a:t>
                </a:r>
                <a:r>
                  <a:rPr lang="fr-FR" b="1" dirty="0">
                    <a:solidFill>
                      <a:srgbClr val="FF0000"/>
                    </a:solidFill>
                    <a:latin typeface="+mj-lt"/>
                    <a:cs typeface="+mn-cs"/>
                    <a:sym typeface="Symbol" panose="05050102010706020507" pitchFamily="18" charset="2"/>
                  </a:rPr>
                  <a:t>:</a:t>
                </a:r>
                <a:endParaRPr lang="fr-FR" b="1" dirty="0">
                  <a:solidFill>
                    <a:srgbClr val="FF0000"/>
                  </a:solidFill>
                  <a:latin typeface="+mj-lt"/>
                  <a:cs typeface="+mn-cs"/>
                  <a:sym typeface="Wingdings" pitchFamily="2" charset="2"/>
                </a:endParaRPr>
              </a:p>
              <a:p>
                <a:pPr marL="365125" indent="-255588">
                  <a:spcBef>
                    <a:spcPts val="400"/>
                  </a:spcBef>
                  <a:buClr>
                    <a:srgbClr val="2DA2BF"/>
                  </a:buClr>
                  <a:buSzPct val="68000"/>
                  <a:buFont typeface="Wingdings 3" pitchFamily="18" charset="2"/>
                  <a:buChar char=""/>
                  <a:defRPr/>
                </a:pPr>
                <a:r>
                  <a:rPr lang="fr-FR" sz="1600" dirty="0"/>
                  <a:t>6 disques circuits imprimés double face </a:t>
                </a:r>
                <a:br>
                  <a:rPr lang="fr-FR" sz="1600" dirty="0"/>
                </a:br>
                <a:r>
                  <a:rPr lang="fr-FR" sz="1600" dirty="0"/>
                  <a:t>(chaque CI : 240x0,9mm) </a:t>
                </a:r>
                <a:r>
                  <a:rPr lang="fr-FR" sz="1600" dirty="0">
                    <a:sym typeface="Wingdings" pitchFamily="2" charset="2"/>
                  </a:rPr>
                  <a:t> 6 phases</a:t>
                </a:r>
              </a:p>
              <a:p>
                <a:pPr marL="365125" indent="-255588">
                  <a:spcBef>
                    <a:spcPts val="400"/>
                  </a:spcBef>
                  <a:buClr>
                    <a:srgbClr val="2DA2BF"/>
                  </a:buClr>
                  <a:buSzPct val="68000"/>
                  <a:buFont typeface="Wingdings 3" pitchFamily="18" charset="2"/>
                  <a:buChar char=""/>
                  <a:defRPr/>
                </a:pPr>
                <a:r>
                  <a:rPr lang="fr-FR" sz="1600" dirty="0">
                    <a:sym typeface="Wingdings" pitchFamily="2" charset="2"/>
                  </a:rPr>
                  <a:t>Décalage de 7,5° entre disque  système hexaphasé</a:t>
                </a:r>
                <a:endParaRPr lang="fr-FR" sz="1600" dirty="0"/>
              </a:p>
              <a:p>
                <a:pPr marL="365125" indent="-255588">
                  <a:spcBef>
                    <a:spcPts val="400"/>
                  </a:spcBef>
                  <a:buClr>
                    <a:srgbClr val="2DA2BF"/>
                  </a:buClr>
                  <a:buSzPct val="68000"/>
                  <a:buFont typeface="Wingdings 3" pitchFamily="18" charset="2"/>
                  <a:buChar char=""/>
                  <a:defRPr/>
                </a:pPr>
                <a:r>
                  <a:rPr lang="fr-FR" sz="1600" dirty="0"/>
                  <a:t>Chaque phase </a:t>
                </a:r>
                <a:r>
                  <a:rPr lang="fr-FR" sz="1600" dirty="0">
                    <a:sym typeface="Wingdings" pitchFamily="2" charset="2"/>
                  </a:rPr>
                  <a:t> 8 bobines en série</a:t>
                </a:r>
              </a:p>
              <a:p>
                <a:pPr marL="365125" indent="-255588">
                  <a:spcBef>
                    <a:spcPts val="400"/>
                  </a:spcBef>
                  <a:buClr>
                    <a:srgbClr val="2DA2BF"/>
                  </a:buClr>
                  <a:buSzPct val="68000"/>
                  <a:buFont typeface="Wingdings 3" pitchFamily="18" charset="2"/>
                  <a:buChar char=""/>
                  <a:defRPr/>
                </a:pPr>
                <a:r>
                  <a:rPr lang="fr-FR" sz="1600" dirty="0">
                    <a:sym typeface="Wingdings" pitchFamily="2" charset="2"/>
                  </a:rPr>
                  <a:t>Chaque bobine  12 spires gravées/face  24 spires/bobine</a:t>
                </a:r>
              </a:p>
              <a:p>
                <a:pPr marL="365125" indent="-255588">
                  <a:spcBef>
                    <a:spcPts val="400"/>
                  </a:spcBef>
                  <a:buClr>
                    <a:srgbClr val="2DA2BF"/>
                  </a:buClr>
                  <a:buSzPct val="68000"/>
                  <a:buFont typeface="Wingdings 3" pitchFamily="18" charset="2"/>
                  <a:buChar char=""/>
                  <a:defRPr/>
                </a:pPr>
                <a:r>
                  <a:rPr lang="fr-FR" sz="1600" dirty="0">
                    <a:sym typeface="Wingdings" pitchFamily="2" charset="2"/>
                  </a:rPr>
                  <a:t>Piste cuivre (L=1,5mm, e=175µm)  intensité admissible de l’ordre de 9,5A  </a:t>
                </a:r>
                <a:endParaRPr lang="fr-FR" sz="16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7" name="Image 6" descr="Une image contenant texte&#10;&#10;Description générée automatiquement">
                <a:extLst>
                  <a:ext uri="{FF2B5EF4-FFF2-40B4-BE49-F238E27FC236}">
                    <a16:creationId xmlns:a16="http://schemas.microsoft.com/office/drawing/2014/main" id="{9E30C616-CE66-48EB-9A74-1CAFCA87CA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63156" y="4337950"/>
                <a:ext cx="2065368" cy="1907918"/>
              </a:xfrm>
              <a:prstGeom prst="rect">
                <a:avLst/>
              </a:prstGeom>
            </p:spPr>
          </p:pic>
        </p:grpSp>
        <p:pic>
          <p:nvPicPr>
            <p:cNvPr id="11" name="Image 10" descr="Une image contenant texte, horloge&#10;&#10;Description générée automatiquement">
              <a:extLst>
                <a:ext uri="{FF2B5EF4-FFF2-40B4-BE49-F238E27FC236}">
                  <a16:creationId xmlns:a16="http://schemas.microsoft.com/office/drawing/2014/main" id="{C6ABA026-2C18-45EC-8143-AAD236434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0473" y="1892234"/>
              <a:ext cx="4263527" cy="2207717"/>
            </a:xfrm>
            <a:prstGeom prst="rect">
              <a:avLst/>
            </a:prstGeom>
          </p:spPr>
        </p:pic>
      </p:grp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BB8647B-8DB2-499F-A24C-977DBA049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3CF41-B989-419D-8E31-B224FF457045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contenu 1"/>
          <p:cNvSpPr>
            <a:spLocks noGrp="1"/>
          </p:cNvSpPr>
          <p:nvPr>
            <p:ph idx="1"/>
          </p:nvPr>
        </p:nvSpPr>
        <p:spPr>
          <a:xfrm>
            <a:off x="214312" y="976931"/>
            <a:ext cx="8472487" cy="1281509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fr-FR" altLang="fr-FR" sz="1800" dirty="0">
                <a:sym typeface="Wingdings" pitchFamily="2" charset="2"/>
              </a:rPr>
              <a:t>2 rotors  double le champ magnétique dans </a:t>
            </a:r>
            <a:r>
              <a:rPr lang="fr-FR" altLang="fr-FR" sz="1800" b="1" dirty="0">
                <a:sym typeface="Wingdings" pitchFamily="2" charset="2"/>
              </a:rPr>
              <a:t>l’entrefer de 10mm</a:t>
            </a:r>
          </a:p>
          <a:p>
            <a:pPr eaLnBrk="1" hangingPunct="1">
              <a:lnSpc>
                <a:spcPct val="150000"/>
              </a:lnSpc>
            </a:pPr>
            <a:r>
              <a:rPr lang="fr-FR" sz="1800" dirty="0"/>
              <a:t>16 aimants par rotor </a:t>
            </a:r>
            <a:r>
              <a:rPr lang="fr-FR" sz="1800" dirty="0">
                <a:sym typeface="Wingdings" pitchFamily="2" charset="2"/>
              </a:rPr>
              <a:t> </a:t>
            </a:r>
            <a:r>
              <a:rPr lang="fr-FR" sz="1800" dirty="0"/>
              <a:t>nb de paires de pôles p et l’angle électrique </a:t>
            </a:r>
            <a:r>
              <a:rPr lang="fr-FR" sz="1800" dirty="0">
                <a:sym typeface="Symbol"/>
              </a:rPr>
              <a:t> </a:t>
            </a:r>
            <a:endParaRPr lang="fr-FR" sz="1800" dirty="0">
              <a:sym typeface="Wingdings" pitchFamily="2" charset="2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dirty="0"/>
              <a:t>Simulation magnétique du rotor</a:t>
            </a:r>
            <a:endParaRPr lang="fr-FR" sz="20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6485"/>
              </p:ext>
            </p:extLst>
          </p:nvPr>
        </p:nvGraphicFramePr>
        <p:xfrm>
          <a:off x="2415783" y="1934880"/>
          <a:ext cx="3020826" cy="617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032000" imgH="431800" progId="Equation.3">
                  <p:embed/>
                </p:oleObj>
              </mc:Choice>
              <mc:Fallback>
                <p:oleObj r:id="rId2" imgW="2032000" imgH="4318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5783" y="1934880"/>
                        <a:ext cx="3020826" cy="6175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e 3">
            <a:extLst>
              <a:ext uri="{FF2B5EF4-FFF2-40B4-BE49-F238E27FC236}">
                <a16:creationId xmlns:a16="http://schemas.microsoft.com/office/drawing/2014/main" id="{A555EB4C-428C-4080-B87B-F0B35F668BE1}"/>
              </a:ext>
            </a:extLst>
          </p:cNvPr>
          <p:cNvGrpSpPr/>
          <p:nvPr/>
        </p:nvGrpSpPr>
        <p:grpSpPr>
          <a:xfrm>
            <a:off x="249940" y="2499939"/>
            <a:ext cx="8882186" cy="3749892"/>
            <a:chOff x="249940" y="2499939"/>
            <a:chExt cx="8882186" cy="3749892"/>
          </a:xfrm>
        </p:grpSpPr>
        <p:sp>
          <p:nvSpPr>
            <p:cNvPr id="5" name="Rectangle 4"/>
            <p:cNvSpPr/>
            <p:nvPr/>
          </p:nvSpPr>
          <p:spPr bwMode="auto">
            <a:xfrm>
              <a:off x="249940" y="2523698"/>
              <a:ext cx="4761448" cy="1595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5125" indent="-255588">
                <a:lnSpc>
                  <a:spcPct val="150000"/>
                </a:lnSpc>
                <a:spcBef>
                  <a:spcPts val="400"/>
                </a:spcBef>
                <a:buClr>
                  <a:srgbClr val="2DA2BF"/>
                </a:buClr>
                <a:buSzPct val="68000"/>
                <a:defRPr/>
              </a:pPr>
              <a:r>
                <a:rPr lang="fr-FR" b="1" dirty="0">
                  <a:solidFill>
                    <a:srgbClr val="FF0000"/>
                  </a:solidFill>
                  <a:latin typeface="+mj-lt"/>
                  <a:cs typeface="+mn-cs"/>
                  <a:sym typeface="Wingdings" pitchFamily="2" charset="2"/>
                </a:rPr>
                <a:t>Approche 2D  logiciel FEMM :</a:t>
              </a:r>
            </a:p>
            <a:p>
              <a:pPr marL="365125" indent="-255588">
                <a:spcBef>
                  <a:spcPts val="400"/>
                </a:spcBef>
                <a:buClr>
                  <a:srgbClr val="2DA2BF"/>
                </a:buClr>
                <a:buSzPct val="68000"/>
                <a:buFont typeface="Wingdings 3" pitchFamily="18" charset="2"/>
                <a:buChar char=""/>
                <a:defRPr/>
              </a:pPr>
              <a:r>
                <a:rPr lang="fr-FR" sz="1600" dirty="0"/>
                <a:t>Facile d’utilisation et gratuit </a:t>
              </a:r>
            </a:p>
            <a:p>
              <a:pPr marL="365125" indent="-255588">
                <a:spcBef>
                  <a:spcPts val="400"/>
                </a:spcBef>
                <a:buClr>
                  <a:srgbClr val="2DA2BF"/>
                </a:buClr>
                <a:buSzPct val="68000"/>
                <a:buFont typeface="Wingdings 3" pitchFamily="18" charset="2"/>
                <a:buChar char=""/>
                <a:defRPr/>
              </a:pPr>
              <a:r>
                <a:rPr lang="fr-FR" sz="1600" b="1" dirty="0">
                  <a:sym typeface="Wingdings" pitchFamily="2" charset="2"/>
                </a:rPr>
                <a:t>Manque la dimension radiale OX  </a:t>
              </a:r>
              <a:r>
                <a:rPr lang="fr-FR" sz="1600" dirty="0">
                  <a:sym typeface="Wingdings" pitchFamily="2" charset="2"/>
                </a:rPr>
                <a:t> ordre de grandeur du champ magnétique dans l’entrefer</a:t>
              </a:r>
              <a:endParaRPr lang="fr-FR" sz="1600" b="1"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D5E39EA5-4181-4C20-9483-C35E9269FF7A}"/>
                </a:ext>
              </a:extLst>
            </p:cNvPr>
            <p:cNvGrpSpPr/>
            <p:nvPr/>
          </p:nvGrpSpPr>
          <p:grpSpPr>
            <a:xfrm>
              <a:off x="5011388" y="2499939"/>
              <a:ext cx="4120738" cy="3749892"/>
              <a:chOff x="5011388" y="2499939"/>
              <a:chExt cx="4120738" cy="3749892"/>
            </a:xfrm>
          </p:grpSpPr>
          <p:pic>
            <p:nvPicPr>
              <p:cNvPr id="39938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011388" y="2499939"/>
                <a:ext cx="4120738" cy="27697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267480D0-5DED-49C4-90FF-31294F433656}"/>
                  </a:ext>
                </a:extLst>
              </p:cNvPr>
              <p:cNvSpPr txBox="1"/>
              <p:nvPr/>
            </p:nvSpPr>
            <p:spPr>
              <a:xfrm>
                <a:off x="5594096" y="5326501"/>
                <a:ext cx="331533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i="1" dirty="0"/>
                  <a:t>Développé de la génératrice</a:t>
                </a:r>
              </a:p>
              <a:p>
                <a:pPr algn="ctr"/>
                <a:endParaRPr lang="fr-FR" sz="1800" i="1" spc="-5" dirty="0">
                  <a:effectLst/>
                  <a:latin typeface="+mn-lt"/>
                  <a:ea typeface="MS Mincho" panose="02020609040205080304" pitchFamily="49" charset="-128"/>
                </a:endParaRPr>
              </a:p>
              <a:p>
                <a:pPr algn="ctr"/>
                <a:r>
                  <a:rPr lang="fr-FR" sz="1800" i="1" spc="-5" dirty="0">
                    <a:effectLst/>
                    <a:latin typeface="+mn-lt"/>
                    <a:ea typeface="MS Mincho" panose="02020609040205080304" pitchFamily="49" charset="-128"/>
                  </a:rPr>
                  <a:t>Entrefer : e</a:t>
                </a:r>
                <a:r>
                  <a:rPr lang="fr-FR" sz="1800" i="1" spc="-5" baseline="-25000" dirty="0">
                    <a:effectLst/>
                    <a:latin typeface="+mn-lt"/>
                    <a:ea typeface="MS Mincho" panose="02020609040205080304" pitchFamily="49" charset="-128"/>
                  </a:rPr>
                  <a:t>bob</a:t>
                </a:r>
                <a:r>
                  <a:rPr lang="fr-FR" sz="1800" i="1" spc="-5" dirty="0">
                    <a:effectLst/>
                    <a:latin typeface="+mn-lt"/>
                    <a:ea typeface="MS Mincho" panose="02020609040205080304" pitchFamily="49" charset="-128"/>
                  </a:rPr>
                  <a:t>+2g = 10mm</a:t>
                </a:r>
                <a:endParaRPr lang="fr-FR" i="1" dirty="0">
                  <a:latin typeface="+mn-lt"/>
                </a:endParaRPr>
              </a:p>
            </p:txBody>
          </p:sp>
        </p:grp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7CC779DF-A079-4B6D-B6E6-3D37ACBFA712}"/>
              </a:ext>
            </a:extLst>
          </p:cNvPr>
          <p:cNvGrpSpPr/>
          <p:nvPr/>
        </p:nvGrpSpPr>
        <p:grpSpPr>
          <a:xfrm>
            <a:off x="285720" y="2586405"/>
            <a:ext cx="8799217" cy="3463746"/>
            <a:chOff x="300816" y="2583207"/>
            <a:chExt cx="8799217" cy="3463746"/>
          </a:xfrm>
        </p:grpSpPr>
        <p:sp>
          <p:nvSpPr>
            <p:cNvPr id="10" name="Rectangle 9"/>
            <p:cNvSpPr/>
            <p:nvPr/>
          </p:nvSpPr>
          <p:spPr bwMode="auto">
            <a:xfrm>
              <a:off x="300816" y="4400348"/>
              <a:ext cx="4761448" cy="16466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5125" indent="-255588">
                <a:lnSpc>
                  <a:spcPct val="150000"/>
                </a:lnSpc>
                <a:spcBef>
                  <a:spcPts val="400"/>
                </a:spcBef>
                <a:buClr>
                  <a:srgbClr val="2DA2BF"/>
                </a:buClr>
                <a:buSzPct val="68000"/>
                <a:defRPr/>
              </a:pPr>
              <a:r>
                <a:rPr lang="fr-FR" b="1" dirty="0">
                  <a:solidFill>
                    <a:srgbClr val="FF0000"/>
                  </a:solidFill>
                  <a:latin typeface="+mj-lt"/>
                  <a:cs typeface="+mn-cs"/>
                  <a:sym typeface="Wingdings" pitchFamily="2" charset="2"/>
                </a:rPr>
                <a:t>Approche 3D  logiciel COMSOL :</a:t>
              </a:r>
            </a:p>
            <a:p>
              <a:pPr marL="365125" indent="-255588">
                <a:spcBef>
                  <a:spcPts val="400"/>
                </a:spcBef>
                <a:buClr>
                  <a:srgbClr val="2DA2BF"/>
                </a:buClr>
                <a:buSzPct val="68000"/>
                <a:buFont typeface="Wingdings 3" pitchFamily="18" charset="2"/>
                <a:buChar char=""/>
                <a:defRPr/>
              </a:pPr>
              <a:r>
                <a:rPr lang="fr-FR" sz="1600" dirty="0">
                  <a:solidFill>
                    <a:prstClr val="black"/>
                  </a:solidFill>
                </a:rPr>
                <a:t>Plus professionnelle mais plus compliquée</a:t>
              </a:r>
            </a:p>
            <a:p>
              <a:pPr marL="365125" indent="-255588">
                <a:spcBef>
                  <a:spcPts val="400"/>
                </a:spcBef>
                <a:buClr>
                  <a:srgbClr val="2DA2BF"/>
                </a:buClr>
                <a:buSzPct val="68000"/>
                <a:buFont typeface="Wingdings 3" pitchFamily="18" charset="2"/>
                <a:buChar char=""/>
                <a:defRPr/>
              </a:pPr>
              <a:r>
                <a:rPr lang="fr-FR" sz="1600" dirty="0">
                  <a:solidFill>
                    <a:prstClr val="black"/>
                  </a:solidFill>
                </a:rPr>
                <a:t>Plus réaliste </a:t>
              </a:r>
              <a:r>
                <a:rPr lang="fr-FR" sz="1600" dirty="0">
                  <a:solidFill>
                    <a:prstClr val="black"/>
                  </a:solidFill>
                  <a:sym typeface="Wingdings" panose="05000000000000000000" pitchFamily="2" charset="2"/>
                </a:rPr>
                <a:t> </a:t>
              </a:r>
              <a:r>
                <a:rPr lang="fr-FR" sz="1600" dirty="0">
                  <a:solidFill>
                    <a:prstClr val="black"/>
                  </a:solidFill>
                </a:rPr>
                <a:t>prend en compte les 3 dimensions</a:t>
              </a:r>
            </a:p>
            <a:p>
              <a:pPr marL="365125" indent="-255588">
                <a:spcBef>
                  <a:spcPts val="400"/>
                </a:spcBef>
                <a:buClr>
                  <a:srgbClr val="2DA2BF"/>
                </a:buClr>
                <a:buSzPct val="68000"/>
                <a:buFont typeface="Wingdings 3" pitchFamily="18" charset="2"/>
                <a:buChar char=""/>
                <a:defRPr/>
              </a:pPr>
              <a:r>
                <a:rPr lang="fr-FR" sz="1600" dirty="0">
                  <a:solidFill>
                    <a:prstClr val="black"/>
                  </a:solidFill>
                </a:rPr>
                <a:t>Donne de bons résultats</a:t>
              </a:r>
            </a:p>
          </p:txBody>
        </p:sp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C7A7788B-CA61-43BB-8FC6-FA8A9FB44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388" y="2583207"/>
              <a:ext cx="4088645" cy="3026029"/>
            </a:xfrm>
            <a:prstGeom prst="rect">
              <a:avLst/>
            </a:prstGeom>
          </p:spPr>
        </p:pic>
      </p:grp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34EF5E1-234B-4543-9800-50AC54836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3CF41-B989-419D-8E31-B224FF457045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contenu 1"/>
          <p:cNvSpPr>
            <a:spLocks noGrp="1"/>
          </p:cNvSpPr>
          <p:nvPr>
            <p:ph idx="1"/>
          </p:nvPr>
        </p:nvSpPr>
        <p:spPr>
          <a:xfrm>
            <a:off x="214313" y="976931"/>
            <a:ext cx="5071875" cy="1281509"/>
          </a:xfrm>
        </p:spPr>
        <p:txBody>
          <a:bodyPr/>
          <a:lstStyle/>
          <a:p>
            <a:pPr marL="109537" indent="0" eaLnBrk="1" hangingPunct="1">
              <a:lnSpc>
                <a:spcPct val="150000"/>
              </a:lnSpc>
              <a:buNone/>
            </a:pPr>
            <a:r>
              <a:rPr lang="fr-FR" sz="1800" b="1" dirty="0">
                <a:solidFill>
                  <a:srgbClr val="FF0000"/>
                </a:solidFill>
                <a:latin typeface="+mj-lt"/>
                <a:cs typeface="+mn-cs"/>
                <a:sym typeface="Wingdings" pitchFamily="2" charset="2"/>
              </a:rPr>
              <a:t>logiciel 2D FEMM :</a:t>
            </a:r>
            <a:endParaRPr lang="fr-FR" altLang="fr-FR" sz="1800" dirty="0"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fr-FR" sz="1600" spc="-5" dirty="0">
                <a:effectLst/>
                <a:latin typeface="+mj-lt"/>
                <a:ea typeface="MS Mincho" panose="02020609040205080304" pitchFamily="49" charset="-128"/>
              </a:rPr>
              <a:t>Direction Axial OZ </a:t>
            </a:r>
            <a:r>
              <a:rPr lang="fr-FR" sz="1600" spc="-5" dirty="0">
                <a:effectLst/>
                <a:latin typeface="+mj-lt"/>
                <a:ea typeface="MS Mincho" panose="02020609040205080304" pitchFamily="49" charset="-128"/>
                <a:sym typeface="Wingdings" panose="05000000000000000000" pitchFamily="2" charset="2"/>
              </a:rPr>
              <a:t> </a:t>
            </a:r>
            <a:r>
              <a:rPr lang="fr-FR" sz="1600" spc="-5" dirty="0" err="1">
                <a:effectLst/>
                <a:latin typeface="+mj-lt"/>
                <a:ea typeface="MS Mincho" panose="02020609040205080304" pitchFamily="49" charset="-128"/>
                <a:sym typeface="Wingdings" panose="05000000000000000000" pitchFamily="2" charset="2"/>
              </a:rPr>
              <a:t>Bmoy</a:t>
            </a:r>
            <a:r>
              <a:rPr lang="fr-FR" sz="1600" spc="-5" dirty="0">
                <a:effectLst/>
                <a:latin typeface="+mj-lt"/>
                <a:ea typeface="MS Mincho" panose="02020609040205080304" pitchFamily="49" charset="-128"/>
                <a:sym typeface="Wingdings" panose="05000000000000000000" pitchFamily="2" charset="2"/>
              </a:rPr>
              <a:t>=0,76T </a:t>
            </a:r>
            <a:r>
              <a:rPr lang="fr-FR" sz="900" spc="-5" dirty="0">
                <a:effectLst/>
                <a:latin typeface="+mj-lt"/>
                <a:ea typeface="MS Mincho" panose="02020609040205080304" pitchFamily="49" charset="-128"/>
                <a:sym typeface="Wingdings" panose="05000000000000000000" pitchFamily="2" charset="2"/>
              </a:rPr>
              <a:t>(valeur surestimée)</a:t>
            </a:r>
            <a:endParaRPr lang="fr-FR" sz="900" spc="-5" dirty="0">
              <a:effectLst/>
              <a:latin typeface="+mj-lt"/>
              <a:ea typeface="MS Mincho" panose="02020609040205080304" pitchFamily="49" charset="-128"/>
            </a:endParaRPr>
          </a:p>
          <a:p>
            <a:pPr eaLnBrk="1" hangingPunct="1">
              <a:lnSpc>
                <a:spcPct val="150000"/>
              </a:lnSpc>
            </a:pPr>
            <a:r>
              <a:rPr lang="fr-FR" sz="1600" spc="-5" dirty="0">
                <a:latin typeface="+mj-lt"/>
                <a:ea typeface="MS Mincho" panose="02020609040205080304" pitchFamily="49" charset="-128"/>
              </a:rPr>
              <a:t>Direction Tangentielle OY </a:t>
            </a:r>
            <a:r>
              <a:rPr lang="fr-FR" sz="1600" spc="-5" dirty="0">
                <a:latin typeface="+mj-lt"/>
                <a:ea typeface="MS Mincho" panose="02020609040205080304" pitchFamily="49" charset="-128"/>
                <a:sym typeface="Wingdings" panose="05000000000000000000" pitchFamily="2" charset="2"/>
              </a:rPr>
              <a:t> quasi sinusoïdal</a:t>
            </a:r>
            <a:endParaRPr lang="fr-FR" sz="1600" spc="-5" dirty="0">
              <a:effectLst/>
              <a:latin typeface="+mj-lt"/>
              <a:ea typeface="MS Mincho" panose="02020609040205080304" pitchFamily="49" charset="-12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dirty="0"/>
              <a:t>Champ magnétique dans l’entrefer </a:t>
            </a:r>
            <a:r>
              <a:rPr lang="fr-FR" sz="2000" dirty="0"/>
              <a:t>(1/2)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5280" y="780433"/>
            <a:ext cx="3683000" cy="247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5C8849D-3140-4D82-A119-2CA16C396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20813" y="3248180"/>
            <a:ext cx="2028771" cy="3683000"/>
          </a:xfrm>
          <a:prstGeom prst="rect">
            <a:avLst/>
          </a:prstGeom>
        </p:spPr>
      </p:pic>
      <p:graphicFrame>
        <p:nvGraphicFramePr>
          <p:cNvPr id="16" name="Objet 15">
            <a:extLst>
              <a:ext uri="{FF2B5EF4-FFF2-40B4-BE49-F238E27FC236}">
                <a16:creationId xmlns:a16="http://schemas.microsoft.com/office/drawing/2014/main" id="{0A7DC97E-07A9-44C8-9764-99C3ADDA01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331645"/>
              </p:ext>
            </p:extLst>
          </p:nvPr>
        </p:nvGraphicFramePr>
        <p:xfrm>
          <a:off x="1423944" y="2406842"/>
          <a:ext cx="1761564" cy="79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422400" imgH="660400" progId="Equation.3">
                  <p:embed/>
                </p:oleObj>
              </mc:Choice>
              <mc:Fallback>
                <p:oleObj r:id="rId4" imgW="1422400" imgH="660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44" y="2406842"/>
                        <a:ext cx="1761564" cy="790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ZoneTexte 17">
            <a:extLst>
              <a:ext uri="{FF2B5EF4-FFF2-40B4-BE49-F238E27FC236}">
                <a16:creationId xmlns:a16="http://schemas.microsoft.com/office/drawing/2014/main" id="{7AA2A1C4-CDB3-4578-8FF9-9A780159C512}"/>
              </a:ext>
            </a:extLst>
          </p:cNvPr>
          <p:cNvSpPr txBox="1"/>
          <p:nvPr/>
        </p:nvSpPr>
        <p:spPr>
          <a:xfrm>
            <a:off x="5232068" y="6177501"/>
            <a:ext cx="348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Lignes de champ magnétique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5DF6530-D16B-4C4A-9329-A48771FD7BB1}"/>
              </a:ext>
            </a:extLst>
          </p:cNvPr>
          <p:cNvSpPr txBox="1"/>
          <p:nvPr/>
        </p:nvSpPr>
        <p:spPr>
          <a:xfrm>
            <a:off x="5286188" y="3400822"/>
            <a:ext cx="3298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i="1" spc="-5" dirty="0">
                <a:effectLst/>
                <a:latin typeface="+mj-lt"/>
                <a:ea typeface="MS Mincho" panose="02020609040205080304" pitchFamily="49" charset="-128"/>
              </a:rPr>
              <a:t>Développé de la génératrice</a:t>
            </a:r>
            <a:endParaRPr lang="fr-FR" i="1" dirty="0">
              <a:latin typeface="+mj-lt"/>
            </a:endParaRP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AD9B7784-5AEC-42FD-B687-648FC4D2DD89}"/>
              </a:ext>
            </a:extLst>
          </p:cNvPr>
          <p:cNvGrpSpPr/>
          <p:nvPr/>
        </p:nvGrpSpPr>
        <p:grpSpPr>
          <a:xfrm>
            <a:off x="-11289" y="3345357"/>
            <a:ext cx="9035589" cy="3531572"/>
            <a:chOff x="-11289" y="3345357"/>
            <a:chExt cx="9035589" cy="3531572"/>
          </a:xfrm>
        </p:grpSpPr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0FCEA254-6EF7-44DA-8669-8B8C49D2DD50}"/>
                </a:ext>
              </a:extLst>
            </p:cNvPr>
            <p:cNvGrpSpPr/>
            <p:nvPr/>
          </p:nvGrpSpPr>
          <p:grpSpPr>
            <a:xfrm>
              <a:off x="-11289" y="3345357"/>
              <a:ext cx="9035589" cy="3531572"/>
              <a:chOff x="-9144" y="3347662"/>
              <a:chExt cx="9035589" cy="3531572"/>
            </a:xfrm>
          </p:grpSpPr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FD22BEBD-A848-4767-BAAE-4F4840CBF5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144" y="3347662"/>
                <a:ext cx="4632031" cy="3531571"/>
              </a:xfrm>
              <a:prstGeom prst="rect">
                <a:avLst/>
              </a:prstGeom>
            </p:spPr>
          </p:pic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2C620953-F241-4F1A-9A05-32D2378F5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734" y="3347664"/>
                <a:ext cx="4106711" cy="3531570"/>
              </a:xfrm>
              <a:prstGeom prst="rect">
                <a:avLst/>
              </a:prstGeom>
            </p:spPr>
          </p:pic>
        </p:grp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DEFE2273-9726-481C-8B06-A9FCAC94091D}"/>
                </a:ext>
              </a:extLst>
            </p:cNvPr>
            <p:cNvSpPr txBox="1"/>
            <p:nvPr/>
          </p:nvSpPr>
          <p:spPr>
            <a:xfrm>
              <a:off x="322296" y="3651445"/>
              <a:ext cx="1413602" cy="246221"/>
            </a:xfrm>
            <a:prstGeom prst="rect">
              <a:avLst/>
            </a:prstGeom>
            <a:solidFill>
              <a:srgbClr val="FF9900"/>
            </a:solidFill>
          </p:spPr>
          <p:txBody>
            <a:bodyPr wrap="square">
              <a:spAutoFit/>
            </a:bodyPr>
            <a:lstStyle/>
            <a:p>
              <a:r>
                <a:rPr lang="fr-FR" sz="1000" i="1" dirty="0">
                  <a:solidFill>
                    <a:prstClr val="black"/>
                  </a:solidFill>
                </a:rPr>
                <a:t>Direction Axiale OZ</a:t>
              </a:r>
              <a:endParaRPr lang="fr-FR" sz="1000" i="1" dirty="0"/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0EEEA3EC-A9AB-4B33-9D13-13A6EB0515F0}"/>
                </a:ext>
              </a:extLst>
            </p:cNvPr>
            <p:cNvSpPr txBox="1"/>
            <p:nvPr/>
          </p:nvSpPr>
          <p:spPr>
            <a:xfrm>
              <a:off x="5175280" y="3627424"/>
              <a:ext cx="1874744" cy="246221"/>
            </a:xfrm>
            <a:prstGeom prst="rect">
              <a:avLst/>
            </a:prstGeom>
            <a:solidFill>
              <a:srgbClr val="FF9900"/>
            </a:solidFill>
          </p:spPr>
          <p:txBody>
            <a:bodyPr wrap="square">
              <a:spAutoFit/>
            </a:bodyPr>
            <a:lstStyle/>
            <a:p>
              <a:r>
                <a:rPr lang="fr-FR" sz="1000" i="1" dirty="0">
                  <a:solidFill>
                    <a:prstClr val="black"/>
                  </a:solidFill>
                </a:rPr>
                <a:t>Direction Tangentielle OY</a:t>
              </a:r>
              <a:endParaRPr lang="fr-FR" sz="1000" i="1" dirty="0"/>
            </a:p>
          </p:txBody>
        </p:sp>
      </p:grp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20C9F63-86E2-4A32-B177-E45BBF9B8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3CF41-B989-419D-8E31-B224FF457045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503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5D70E0D-A7DE-4541-A9FD-9CD894280D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550" y="3693125"/>
            <a:ext cx="1701140" cy="2369316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dirty="0"/>
              <a:t>Champ magnétique dans l’entrefer </a:t>
            </a:r>
            <a:r>
              <a:rPr lang="fr-FR" sz="2000" dirty="0"/>
              <a:t>(2/2)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0996" y="773869"/>
            <a:ext cx="8504154" cy="1102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255588">
              <a:lnSpc>
                <a:spcPct val="150000"/>
              </a:lnSpc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r>
              <a:rPr lang="fr-FR" b="1" dirty="0">
                <a:solidFill>
                  <a:srgbClr val="FF0000"/>
                </a:solidFill>
                <a:latin typeface="+mj-lt"/>
                <a:cs typeface="+mn-cs"/>
                <a:sym typeface="Wingdings" pitchFamily="2" charset="2"/>
              </a:rPr>
              <a:t>logiciel 3D COMSOL :</a:t>
            </a:r>
          </a:p>
          <a:p>
            <a:pPr marL="365125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  <a:defRPr/>
            </a:pPr>
            <a:r>
              <a:rPr lang="fr-FR" sz="1600" dirty="0">
                <a:solidFill>
                  <a:prstClr val="black"/>
                </a:solidFill>
              </a:rPr>
              <a:t>Direction Axiale OZ </a:t>
            </a:r>
            <a:r>
              <a:rPr lang="fr-FR" sz="1600" dirty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</a:p>
          <a:p>
            <a:pPr marL="365125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  <a:defRPr/>
            </a:pPr>
            <a:r>
              <a:rPr lang="fr-FR" sz="1600" dirty="0">
                <a:solidFill>
                  <a:prstClr val="black"/>
                </a:solidFill>
                <a:sym typeface="Wingdings" panose="05000000000000000000" pitchFamily="2" charset="2"/>
              </a:rPr>
              <a:t>Direction Radiale OX 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1086" y="922285"/>
            <a:ext cx="2927558" cy="188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70746"/>
            <a:ext cx="3469312" cy="378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413" y="3037245"/>
            <a:ext cx="3434594" cy="382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Groupe 33">
            <a:extLst>
              <a:ext uri="{FF2B5EF4-FFF2-40B4-BE49-F238E27FC236}">
                <a16:creationId xmlns:a16="http://schemas.microsoft.com/office/drawing/2014/main" id="{CD9AF3E2-6949-4538-A76E-3A07416E8C6F}"/>
              </a:ext>
            </a:extLst>
          </p:cNvPr>
          <p:cNvGrpSpPr/>
          <p:nvPr/>
        </p:nvGrpSpPr>
        <p:grpSpPr>
          <a:xfrm>
            <a:off x="1009423" y="3037245"/>
            <a:ext cx="4134440" cy="3475315"/>
            <a:chOff x="1009423" y="3037245"/>
            <a:chExt cx="4134440" cy="3475315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26BC3F76-2AFB-45FC-91B1-7B2D0D2D63E0}"/>
                </a:ext>
              </a:extLst>
            </p:cNvPr>
            <p:cNvSpPr txBox="1"/>
            <p:nvPr/>
          </p:nvSpPr>
          <p:spPr>
            <a:xfrm>
              <a:off x="1009423" y="3037245"/>
              <a:ext cx="1858816" cy="307777"/>
            </a:xfrm>
            <a:prstGeom prst="rect">
              <a:avLst/>
            </a:prstGeom>
            <a:solidFill>
              <a:srgbClr val="FF9900"/>
            </a:solidFill>
          </p:spPr>
          <p:txBody>
            <a:bodyPr wrap="square">
              <a:spAutoFit/>
            </a:bodyPr>
            <a:lstStyle/>
            <a:p>
              <a:r>
                <a:rPr lang="fr-FR" sz="1400" i="1" dirty="0">
                  <a:solidFill>
                    <a:prstClr val="black"/>
                  </a:solidFill>
                </a:rPr>
                <a:t>Direction Axiale OZ</a:t>
              </a:r>
              <a:endParaRPr lang="fr-FR" sz="1400" i="1" dirty="0"/>
            </a:p>
          </p:txBody>
        </p: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A9FE7CF4-A5ED-451C-84E9-9D5D03733D0A}"/>
                </a:ext>
              </a:extLst>
            </p:cNvPr>
            <p:cNvCxnSpPr>
              <a:cxnSpLocks/>
            </p:cNvCxnSpPr>
            <p:nvPr/>
          </p:nvCxnSpPr>
          <p:spPr>
            <a:xfrm>
              <a:off x="5143863" y="4480560"/>
              <a:ext cx="0" cy="558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F8E0E00C-D109-4B06-9801-F9FEB880FC0B}"/>
                </a:ext>
              </a:extLst>
            </p:cNvPr>
            <p:cNvCxnSpPr>
              <a:cxnSpLocks/>
            </p:cNvCxnSpPr>
            <p:nvPr/>
          </p:nvCxnSpPr>
          <p:spPr>
            <a:xfrm>
              <a:off x="5143863" y="5110480"/>
              <a:ext cx="0" cy="84328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149B3FC1-2041-4EF2-906A-8F1BA955A4ED}"/>
                </a:ext>
              </a:extLst>
            </p:cNvPr>
            <p:cNvCxnSpPr>
              <a:cxnSpLocks/>
            </p:cNvCxnSpPr>
            <p:nvPr/>
          </p:nvCxnSpPr>
          <p:spPr>
            <a:xfrm>
              <a:off x="5143863" y="5953760"/>
              <a:ext cx="0" cy="558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 : en angle 24">
              <a:extLst>
                <a:ext uri="{FF2B5EF4-FFF2-40B4-BE49-F238E27FC236}">
                  <a16:creationId xmlns:a16="http://schemas.microsoft.com/office/drawing/2014/main" id="{0E7128F3-95F7-4F4F-8F2E-E2B8DEBB1F21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>
              <a:off x="2868239" y="3191134"/>
              <a:ext cx="2275624" cy="1200855"/>
            </a:xfrm>
            <a:prstGeom prst="bentConnector3">
              <a:avLst>
                <a:gd name="adj1" fmla="val 100005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978834CE-0B39-4359-B8E9-7561FCF3D16E}"/>
              </a:ext>
            </a:extLst>
          </p:cNvPr>
          <p:cNvGrpSpPr/>
          <p:nvPr/>
        </p:nvGrpSpPr>
        <p:grpSpPr>
          <a:xfrm>
            <a:off x="4225400" y="3037244"/>
            <a:ext cx="4388273" cy="3240202"/>
            <a:chOff x="4225400" y="3037244"/>
            <a:chExt cx="4388273" cy="3240202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DCA4975-9A78-4124-AA6E-5C8B82DD3DF3}"/>
                </a:ext>
              </a:extLst>
            </p:cNvPr>
            <p:cNvSpPr txBox="1"/>
            <p:nvPr/>
          </p:nvSpPr>
          <p:spPr>
            <a:xfrm>
              <a:off x="6636056" y="3037244"/>
              <a:ext cx="1977617" cy="307777"/>
            </a:xfrm>
            <a:prstGeom prst="rect">
              <a:avLst/>
            </a:prstGeom>
            <a:solidFill>
              <a:srgbClr val="FF9900"/>
            </a:solidFill>
          </p:spPr>
          <p:txBody>
            <a:bodyPr wrap="square">
              <a:spAutoFit/>
            </a:bodyPr>
            <a:lstStyle/>
            <a:p>
              <a:r>
                <a:rPr lang="fr-FR" sz="1400" i="1" dirty="0">
                  <a:solidFill>
                    <a:prstClr val="black"/>
                  </a:solidFill>
                </a:rPr>
                <a:t>Direction Radiale OX</a:t>
              </a:r>
              <a:endParaRPr lang="fr-FR" sz="1400" i="1" dirty="0"/>
            </a:p>
          </p:txBody>
        </p: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79D57663-F08A-4E6A-AB93-D5EC553C5989}"/>
                </a:ext>
              </a:extLst>
            </p:cNvPr>
            <p:cNvCxnSpPr/>
            <p:nvPr/>
          </p:nvCxnSpPr>
          <p:spPr>
            <a:xfrm flipH="1">
              <a:off x="4225400" y="5576406"/>
              <a:ext cx="131853" cy="701040"/>
            </a:xfrm>
            <a:prstGeom prst="line">
              <a:avLst/>
            </a:prstGeom>
            <a:ln w="38100">
              <a:solidFill>
                <a:srgbClr val="0BB50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1B5090E7-7628-472D-BA97-D8F08D4E85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15868" y="4391989"/>
              <a:ext cx="56132" cy="38114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12B3690A-FAFF-4B02-B2C5-BE9F999C6D3C}"/>
                </a:ext>
              </a:extLst>
            </p:cNvPr>
            <p:cNvCxnSpPr/>
            <p:nvPr/>
          </p:nvCxnSpPr>
          <p:spPr>
            <a:xfrm flipH="1">
              <a:off x="4357253" y="4857290"/>
              <a:ext cx="131853" cy="701040"/>
            </a:xfrm>
            <a:prstGeom prst="line">
              <a:avLst/>
            </a:prstGeom>
            <a:ln w="38100">
              <a:solidFill>
                <a:srgbClr val="0BB50B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 : en angle 41">
              <a:extLst>
                <a:ext uri="{FF2B5EF4-FFF2-40B4-BE49-F238E27FC236}">
                  <a16:creationId xmlns:a16="http://schemas.microsoft.com/office/drawing/2014/main" id="{AE728F03-A5AB-410D-8720-B7EA1C51CEED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rot="10800000" flipV="1">
              <a:off x="4572000" y="3191132"/>
              <a:ext cx="2064056" cy="1167909"/>
            </a:xfrm>
            <a:prstGeom prst="bentConnector3">
              <a:avLst>
                <a:gd name="adj1" fmla="val 99921"/>
              </a:avLst>
            </a:prstGeom>
            <a:ln>
              <a:solidFill>
                <a:srgbClr val="0BB50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Image 57">
            <a:extLst>
              <a:ext uri="{FF2B5EF4-FFF2-40B4-BE49-F238E27FC236}">
                <a16:creationId xmlns:a16="http://schemas.microsoft.com/office/drawing/2014/main" id="{44DA1BAC-5B05-4BB0-9B52-3DDD31D704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5573" y="1327411"/>
            <a:ext cx="1505843" cy="426757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6B455E25-5FE6-4D7C-94E1-2C1E9BA29B0C}"/>
              </a:ext>
            </a:extLst>
          </p:cNvPr>
          <p:cNvSpPr txBox="1"/>
          <p:nvPr/>
        </p:nvSpPr>
        <p:spPr>
          <a:xfrm>
            <a:off x="3663605" y="6535397"/>
            <a:ext cx="22756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/>
              <a:t>Secteur (1/8 de la génératrice)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0F81A65-1283-42A1-B031-BDC878D41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3CF41-B989-419D-8E31-B224FF457045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76E01075-EBBB-4318-A2D5-A9A55DB67413}"/>
              </a:ext>
            </a:extLst>
          </p:cNvPr>
          <p:cNvGrpSpPr/>
          <p:nvPr/>
        </p:nvGrpSpPr>
        <p:grpSpPr>
          <a:xfrm>
            <a:off x="-9145" y="1517542"/>
            <a:ext cx="9144000" cy="5358634"/>
            <a:chOff x="19863" y="1508874"/>
            <a:chExt cx="9144000" cy="5358634"/>
          </a:xfrm>
        </p:grpSpPr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6A57BD2E-5BAF-4381-90A5-90B23843D177}"/>
                </a:ext>
              </a:extLst>
            </p:cNvPr>
            <p:cNvGrpSpPr/>
            <p:nvPr/>
          </p:nvGrpSpPr>
          <p:grpSpPr>
            <a:xfrm>
              <a:off x="19863" y="1508874"/>
              <a:ext cx="9144000" cy="5358634"/>
              <a:chOff x="19863" y="1508874"/>
              <a:chExt cx="9144000" cy="5358634"/>
            </a:xfrm>
          </p:grpSpPr>
          <p:grpSp>
            <p:nvGrpSpPr>
              <p:cNvPr id="17" name="Groupe 16">
                <a:extLst>
                  <a:ext uri="{FF2B5EF4-FFF2-40B4-BE49-F238E27FC236}">
                    <a16:creationId xmlns:a16="http://schemas.microsoft.com/office/drawing/2014/main" id="{9F7392BC-44C4-4449-9745-E32120FF42B4}"/>
                  </a:ext>
                </a:extLst>
              </p:cNvPr>
              <p:cNvGrpSpPr/>
              <p:nvPr/>
            </p:nvGrpSpPr>
            <p:grpSpPr>
              <a:xfrm>
                <a:off x="19863" y="2901535"/>
                <a:ext cx="9144000" cy="3965973"/>
                <a:chOff x="0" y="2896270"/>
                <a:chExt cx="9144000" cy="3965973"/>
              </a:xfrm>
            </p:grpSpPr>
            <p:pic>
              <p:nvPicPr>
                <p:cNvPr id="16" name="Image 15">
                  <a:extLst>
                    <a:ext uri="{FF2B5EF4-FFF2-40B4-BE49-F238E27FC236}">
                      <a16:creationId xmlns:a16="http://schemas.microsoft.com/office/drawing/2014/main" id="{F973AFF1-12E6-490D-AB8C-3778BBCCC6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0" y="3017935"/>
                  <a:ext cx="9144000" cy="3844308"/>
                </a:xfrm>
                <a:prstGeom prst="rect">
                  <a:avLst/>
                </a:prstGeom>
              </p:spPr>
            </p:pic>
            <p:sp>
              <p:nvSpPr>
                <p:cNvPr id="23" name="ZoneTexte 22">
                  <a:extLst>
                    <a:ext uri="{FF2B5EF4-FFF2-40B4-BE49-F238E27FC236}">
                      <a16:creationId xmlns:a16="http://schemas.microsoft.com/office/drawing/2014/main" id="{8BB3E365-E108-4FFF-9E4C-6C26717A72B4}"/>
                    </a:ext>
                  </a:extLst>
                </p:cNvPr>
                <p:cNvSpPr txBox="1"/>
                <p:nvPr/>
              </p:nvSpPr>
              <p:spPr>
                <a:xfrm>
                  <a:off x="3713666" y="2896270"/>
                  <a:ext cx="2447420" cy="307777"/>
                </a:xfrm>
                <a:prstGeom prst="rect">
                  <a:avLst/>
                </a:prstGeom>
                <a:solidFill>
                  <a:srgbClr val="FF9900"/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fr-FR" sz="1400" i="1" dirty="0">
                      <a:solidFill>
                        <a:prstClr val="black"/>
                      </a:solidFill>
                    </a:rPr>
                    <a:t>Direction Tangentielle OY</a:t>
                  </a:r>
                  <a:endParaRPr lang="fr-FR" sz="1400" i="1" dirty="0"/>
                </a:p>
              </p:txBody>
            </p:sp>
          </p:grpSp>
          <p:grpSp>
            <p:nvGrpSpPr>
              <p:cNvPr id="50" name="Groupe 49">
                <a:extLst>
                  <a:ext uri="{FF2B5EF4-FFF2-40B4-BE49-F238E27FC236}">
                    <a16:creationId xmlns:a16="http://schemas.microsoft.com/office/drawing/2014/main" id="{309DB41E-8C6D-4982-A3EA-79B77C6AEA50}"/>
                  </a:ext>
                </a:extLst>
              </p:cNvPr>
              <p:cNvGrpSpPr/>
              <p:nvPr/>
            </p:nvGrpSpPr>
            <p:grpSpPr>
              <a:xfrm>
                <a:off x="7934664" y="1508874"/>
                <a:ext cx="752135" cy="504285"/>
                <a:chOff x="5430215" y="1945140"/>
                <a:chExt cx="512943" cy="411671"/>
              </a:xfrm>
            </p:grpSpPr>
            <p:sp>
              <p:nvSpPr>
                <p:cNvPr id="49" name="Arc 48">
                  <a:extLst>
                    <a:ext uri="{FF2B5EF4-FFF2-40B4-BE49-F238E27FC236}">
                      <a16:creationId xmlns:a16="http://schemas.microsoft.com/office/drawing/2014/main" id="{B2D7D0C3-7997-49C4-9257-09920EDE1ADE}"/>
                    </a:ext>
                  </a:extLst>
                </p:cNvPr>
                <p:cNvSpPr/>
                <p:nvPr/>
              </p:nvSpPr>
              <p:spPr>
                <a:xfrm>
                  <a:off x="5430215" y="1946897"/>
                  <a:ext cx="488950" cy="409914"/>
                </a:xfrm>
                <a:prstGeom prst="arc">
                  <a:avLst/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6" name="Arc 55">
                  <a:extLst>
                    <a:ext uri="{FF2B5EF4-FFF2-40B4-BE49-F238E27FC236}">
                      <a16:creationId xmlns:a16="http://schemas.microsoft.com/office/drawing/2014/main" id="{5371856E-37A1-412C-A3E6-D7B8D61B5801}"/>
                    </a:ext>
                  </a:extLst>
                </p:cNvPr>
                <p:cNvSpPr/>
                <p:nvPr/>
              </p:nvSpPr>
              <p:spPr>
                <a:xfrm flipH="1">
                  <a:off x="5454208" y="1945140"/>
                  <a:ext cx="488950" cy="409914"/>
                </a:xfrm>
                <a:prstGeom prst="arc">
                  <a:avLst/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cxnSp>
            <p:nvCxnSpPr>
              <p:cNvPr id="52" name="Connecteur : en angle 51">
                <a:extLst>
                  <a:ext uri="{FF2B5EF4-FFF2-40B4-BE49-F238E27FC236}">
                    <a16:creationId xmlns:a16="http://schemas.microsoft.com/office/drawing/2014/main" id="{BA24BA5B-9299-4E78-A25A-BC931ADBD3C0}"/>
                  </a:ext>
                </a:extLst>
              </p:cNvPr>
              <p:cNvCxnSpPr>
                <a:cxnSpLocks/>
                <a:stCxn id="23" idx="3"/>
              </p:cNvCxnSpPr>
              <p:nvPr/>
            </p:nvCxnSpPr>
            <p:spPr>
              <a:xfrm flipV="1">
                <a:off x="6180949" y="1746250"/>
                <a:ext cx="1753715" cy="1309174"/>
              </a:xfrm>
              <a:prstGeom prst="bentConnector3">
                <a:avLst>
                  <a:gd name="adj1" fmla="val 66656"/>
                </a:avLst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40F7F4A5-3CDE-4B60-9D36-88E2B739769B}"/>
                </a:ext>
              </a:extLst>
            </p:cNvPr>
            <p:cNvSpPr txBox="1"/>
            <p:nvPr/>
          </p:nvSpPr>
          <p:spPr>
            <a:xfrm>
              <a:off x="390996" y="1830966"/>
              <a:ext cx="539715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65125" marR="0" lvl="0" indent="-255588" algn="l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2DA2BF"/>
                </a:buClr>
                <a:buSzPct val="68000"/>
                <a:buFont typeface="Wingdings 3" pitchFamily="18" charset="2"/>
                <a:buChar char=""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Arial" charset="0"/>
                  <a:sym typeface="Wingdings" panose="05000000000000000000" pitchFamily="2" charset="2"/>
                </a:rPr>
                <a:t>Direction Tangentielle OY  champ tournant  forme quasi sinusoïdale 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Arial" charset="0"/>
              </a:endParaRPr>
            </a:p>
          </p:txBody>
        </p:sp>
        <p:graphicFrame>
          <p:nvGraphicFramePr>
            <p:cNvPr id="61" name="Objet 60">
              <a:extLst>
                <a:ext uri="{FF2B5EF4-FFF2-40B4-BE49-F238E27FC236}">
                  <a16:creationId xmlns:a16="http://schemas.microsoft.com/office/drawing/2014/main" id="{130D28AB-05C6-4598-955B-22A14E22CFF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3516798"/>
                </p:ext>
              </p:extLst>
            </p:nvPr>
          </p:nvGraphicFramePr>
          <p:xfrm>
            <a:off x="1268133" y="2349318"/>
            <a:ext cx="2033587" cy="911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1422400" imgH="660400" progId="Equation.3">
                    <p:embed/>
                  </p:oleObj>
                </mc:Choice>
                <mc:Fallback>
                  <p:oleObj r:id="rId8" imgW="1422400" imgH="660400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8133" y="2349318"/>
                          <a:ext cx="2033587" cy="9112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31674" y="37474"/>
            <a:ext cx="840108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dirty="0"/>
              <a:t>Calcul de la </a:t>
            </a:r>
            <a:r>
              <a:rPr lang="fr-FR" sz="3200" dirty="0" err="1"/>
              <a:t>f.é.m</a:t>
            </a:r>
            <a:r>
              <a:rPr lang="fr-FR" sz="3200" dirty="0"/>
              <a:t> induite </a:t>
            </a:r>
            <a:r>
              <a:rPr lang="fr-FR" sz="2000" dirty="0"/>
              <a:t>(1/3)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31674" y="1070220"/>
            <a:ext cx="8504154" cy="1113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255588">
              <a:lnSpc>
                <a:spcPct val="150000"/>
              </a:lnSpc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r>
              <a:rPr lang="fr-FR" b="1" dirty="0">
                <a:solidFill>
                  <a:srgbClr val="FF0000"/>
                </a:solidFill>
                <a:latin typeface="+mj-lt"/>
                <a:cs typeface="+mn-cs"/>
                <a:sym typeface="Wingdings" pitchFamily="2" charset="2"/>
              </a:rPr>
              <a:t>Loi de Lenz-Faraday :</a:t>
            </a:r>
          </a:p>
          <a:p>
            <a:pPr marL="365125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  <a:defRPr/>
            </a:pPr>
            <a:r>
              <a:rPr lang="fr-FR" sz="1800" spc="-5" dirty="0">
                <a:effectLst/>
                <a:latin typeface="+mj-lt"/>
                <a:ea typeface="MS Mincho" panose="02020609040205080304" pitchFamily="49" charset="-128"/>
              </a:rPr>
              <a:t>Pour une bobine de N spires baignant dans un champ magnétique perpendiculaire, la force électromotrice (</a:t>
            </a:r>
            <a:r>
              <a:rPr lang="fr-FR" sz="1800" spc="-5" dirty="0" err="1">
                <a:effectLst/>
                <a:latin typeface="+mj-lt"/>
                <a:ea typeface="MS Mincho" panose="02020609040205080304" pitchFamily="49" charset="-128"/>
              </a:rPr>
              <a:t>f.é.m</a:t>
            </a:r>
            <a:r>
              <a:rPr lang="fr-FR" sz="1800" spc="-5" dirty="0">
                <a:effectLst/>
                <a:latin typeface="+mj-lt"/>
                <a:ea typeface="MS Mincho" panose="02020609040205080304" pitchFamily="49" charset="-128"/>
              </a:rPr>
              <a:t>)</a:t>
            </a:r>
            <a:r>
              <a:rPr lang="fr-FR" sz="1800" spc="-5" baseline="30000" dirty="0">
                <a:effectLst/>
                <a:latin typeface="+mj-lt"/>
                <a:ea typeface="MS Mincho" panose="02020609040205080304" pitchFamily="49" charset="-128"/>
              </a:rPr>
              <a:t> </a:t>
            </a:r>
            <a:r>
              <a:rPr lang="fr-FR" sz="1800" spc="-5" dirty="0">
                <a:effectLst/>
                <a:latin typeface="+mj-lt"/>
                <a:ea typeface="MS Mincho" panose="02020609040205080304" pitchFamily="49" charset="-128"/>
              </a:rPr>
              <a:t> induite vaut :</a:t>
            </a:r>
            <a:endParaRPr lang="fr-FR" sz="1600" dirty="0">
              <a:solidFill>
                <a:prstClr val="black"/>
              </a:solidFill>
              <a:latin typeface="+mj-lt"/>
              <a:sym typeface="Wingdings" panose="05000000000000000000" pitchFamily="2" charset="2"/>
            </a:endParaRPr>
          </a:p>
        </p:txBody>
      </p:sp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3B4BFFAC-234B-44A8-8782-A23A0A8B1D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192964"/>
              </p:ext>
            </p:extLst>
          </p:nvPr>
        </p:nvGraphicFramePr>
        <p:xfrm>
          <a:off x="1757122" y="2647976"/>
          <a:ext cx="4547939" cy="662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628900" imgH="393700" progId="Equation.3">
                  <p:embed/>
                </p:oleObj>
              </mc:Choice>
              <mc:Fallback>
                <p:oleObj r:id="rId2" imgW="2628900" imgH="3937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122" y="2647976"/>
                        <a:ext cx="4547939" cy="6621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ZoneTexte 36">
            <a:extLst>
              <a:ext uri="{FF2B5EF4-FFF2-40B4-BE49-F238E27FC236}">
                <a16:creationId xmlns:a16="http://schemas.microsoft.com/office/drawing/2014/main" id="{4F6A6919-1CA8-4193-A1FA-6CB668739E78}"/>
              </a:ext>
            </a:extLst>
          </p:cNvPr>
          <p:cNvSpPr txBox="1"/>
          <p:nvPr/>
        </p:nvSpPr>
        <p:spPr>
          <a:xfrm>
            <a:off x="0" y="4027252"/>
            <a:ext cx="6490838" cy="2004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00" algn="just">
              <a:lnSpc>
                <a:spcPct val="150000"/>
              </a:lnSpc>
              <a:spcAft>
                <a:spcPts val="0"/>
              </a:spcAft>
              <a:tabLst>
                <a:tab pos="182880" algn="l"/>
                <a:tab pos="270510" algn="l"/>
              </a:tabLst>
            </a:pPr>
            <a:r>
              <a:rPr lang="fr-FR" sz="1400" spc="-5" dirty="0">
                <a:effectLst/>
                <a:latin typeface="+mj-lt"/>
                <a:ea typeface="MS Mincho" panose="02020609040205080304" pitchFamily="49" charset="-128"/>
              </a:rPr>
              <a:t>Où : </a:t>
            </a:r>
            <a:r>
              <a:rPr lang="fr-FR" sz="1400" spc="-5" dirty="0">
                <a:effectLst/>
                <a:latin typeface="+mj-lt"/>
                <a:ea typeface="MS Mincho" panose="02020609040205080304" pitchFamily="49" charset="-128"/>
                <a:sym typeface="Symbol" panose="05050102010706020507" pitchFamily="18" charset="2"/>
              </a:rPr>
              <a:t></a:t>
            </a:r>
            <a:r>
              <a:rPr lang="fr-FR" sz="1400" spc="-5" dirty="0">
                <a:effectLst/>
                <a:latin typeface="+mj-lt"/>
                <a:ea typeface="MS Mincho" panose="02020609040205080304" pitchFamily="49" charset="-128"/>
              </a:rPr>
              <a:t> = B.S : flux magnétique traversant les spires </a:t>
            </a:r>
            <a:r>
              <a:rPr lang="fr-FR" sz="1400" spc="-5" dirty="0">
                <a:solidFill>
                  <a:srgbClr val="222222"/>
                </a:solidFill>
                <a:effectLst/>
                <a:latin typeface="+mj-lt"/>
                <a:ea typeface="MS Mincho" panose="02020609040205080304" pitchFamily="49" charset="-128"/>
              </a:rPr>
              <a:t> (Wb)</a:t>
            </a:r>
            <a:endParaRPr lang="fr-FR" sz="1400" spc="-5" dirty="0">
              <a:effectLst/>
              <a:latin typeface="+mj-lt"/>
              <a:ea typeface="MS Mincho" panose="02020609040205080304" pitchFamily="49" charset="-128"/>
            </a:endParaRPr>
          </a:p>
          <a:p>
            <a:pPr indent="72000" algn="just">
              <a:lnSpc>
                <a:spcPct val="150000"/>
              </a:lnSpc>
              <a:spcAft>
                <a:spcPts val="0"/>
              </a:spcAft>
              <a:tabLst>
                <a:tab pos="182880" algn="l"/>
                <a:tab pos="270510" algn="l"/>
              </a:tabLst>
            </a:pPr>
            <a:r>
              <a:rPr lang="fr-FR" sz="1400" spc="-5" dirty="0">
                <a:effectLst/>
                <a:latin typeface="+mj-lt"/>
                <a:ea typeface="MS Mincho" panose="02020609040205080304" pitchFamily="49" charset="-128"/>
              </a:rPr>
              <a:t>	      </a:t>
            </a:r>
            <a:r>
              <a:rPr lang="fr-FR" sz="1400" spc="-5" dirty="0" err="1">
                <a:effectLst/>
                <a:latin typeface="+mj-lt"/>
                <a:ea typeface="MS Mincho" panose="02020609040205080304" pitchFamily="49" charset="-128"/>
              </a:rPr>
              <a:t>Nsp</a:t>
            </a:r>
            <a:r>
              <a:rPr lang="fr-FR" sz="1400" spc="-5" dirty="0">
                <a:effectLst/>
                <a:latin typeface="+mj-lt"/>
                <a:ea typeface="MS Mincho" panose="02020609040205080304" pitchFamily="49" charset="-128"/>
              </a:rPr>
              <a:t> : nombre de spires dans une bobine</a:t>
            </a:r>
          </a:p>
          <a:p>
            <a:pPr indent="72000" algn="just">
              <a:lnSpc>
                <a:spcPct val="150000"/>
              </a:lnSpc>
              <a:spcAft>
                <a:spcPts val="0"/>
              </a:spcAft>
              <a:tabLst>
                <a:tab pos="182880" algn="l"/>
                <a:tab pos="270510" algn="l"/>
              </a:tabLst>
            </a:pPr>
            <a:r>
              <a:rPr lang="fr-FR" sz="1400" spc="-5" dirty="0">
                <a:effectLst/>
                <a:latin typeface="+mj-lt"/>
                <a:ea typeface="MS Mincho" panose="02020609040205080304" pitchFamily="49" charset="-128"/>
              </a:rPr>
              <a:t>	      B : champ magnétique (T)</a:t>
            </a:r>
          </a:p>
          <a:p>
            <a:pPr indent="72000" algn="just">
              <a:lnSpc>
                <a:spcPct val="150000"/>
              </a:lnSpc>
              <a:spcAft>
                <a:spcPts val="0"/>
              </a:spcAft>
              <a:tabLst>
                <a:tab pos="182880" algn="l"/>
                <a:tab pos="270510" algn="l"/>
              </a:tabLst>
            </a:pPr>
            <a:r>
              <a:rPr lang="fr-FR" sz="1400" spc="-5" dirty="0">
                <a:effectLst/>
                <a:latin typeface="+mj-lt"/>
                <a:ea typeface="MS Mincho" panose="02020609040205080304" pitchFamily="49" charset="-128"/>
              </a:rPr>
              <a:t>	      S : surface embrassée par le flux magnétique (m²)</a:t>
            </a:r>
          </a:p>
          <a:p>
            <a:pPr indent="72000" algn="just">
              <a:lnSpc>
                <a:spcPct val="150000"/>
              </a:lnSpc>
              <a:spcAft>
                <a:spcPts val="0"/>
              </a:spcAft>
              <a:tabLst>
                <a:tab pos="182880" algn="l"/>
                <a:tab pos="270510" algn="l"/>
              </a:tabLst>
            </a:pPr>
            <a:r>
              <a:rPr lang="fr-FR" sz="1400" spc="-5" dirty="0">
                <a:effectLst/>
                <a:latin typeface="+mj-lt"/>
                <a:ea typeface="MS Mincho" panose="02020609040205080304" pitchFamily="49" charset="-128"/>
              </a:rPr>
              <a:t>	      </a:t>
            </a:r>
            <a:r>
              <a:rPr lang="fr-FR" sz="1400" spc="-5" dirty="0">
                <a:effectLst/>
                <a:latin typeface="+mj-lt"/>
                <a:ea typeface="MS Mincho" panose="02020609040205080304" pitchFamily="49" charset="-128"/>
                <a:sym typeface="Symbol" panose="05050102010706020507" pitchFamily="18" charset="2"/>
              </a:rPr>
              <a:t></a:t>
            </a:r>
            <a:r>
              <a:rPr lang="fr-FR" sz="1400" spc="-5" dirty="0">
                <a:effectLst/>
                <a:latin typeface="+mj-lt"/>
                <a:ea typeface="MS Mincho" panose="02020609040205080304" pitchFamily="49" charset="-128"/>
              </a:rPr>
              <a:t> = 2</a:t>
            </a:r>
            <a:r>
              <a:rPr lang="fr-FR" sz="1400" spc="-5" dirty="0">
                <a:effectLst/>
                <a:latin typeface="+mj-lt"/>
                <a:ea typeface="MS Mincho" panose="02020609040205080304" pitchFamily="49" charset="-128"/>
                <a:sym typeface="Symbol" panose="05050102010706020507" pitchFamily="18" charset="2"/>
              </a:rPr>
              <a:t></a:t>
            </a:r>
            <a:r>
              <a:rPr lang="fr-FR" sz="1400" spc="-5" dirty="0">
                <a:effectLst/>
                <a:latin typeface="+mj-lt"/>
                <a:ea typeface="MS Mincho" panose="02020609040205080304" pitchFamily="49" charset="-128"/>
              </a:rPr>
              <a:t>Ntrs : vitesse angulaire (rd/s)</a:t>
            </a:r>
          </a:p>
          <a:p>
            <a:pPr indent="72000" algn="just">
              <a:lnSpc>
                <a:spcPct val="150000"/>
              </a:lnSpc>
              <a:spcAft>
                <a:spcPts val="0"/>
              </a:spcAft>
              <a:tabLst>
                <a:tab pos="182880" algn="l"/>
                <a:tab pos="270510" algn="l"/>
              </a:tabLst>
            </a:pPr>
            <a:r>
              <a:rPr lang="fr-FR" sz="1400" spc="-5" dirty="0">
                <a:effectLst/>
                <a:latin typeface="+mj-lt"/>
                <a:ea typeface="MS Mincho" panose="02020609040205080304" pitchFamily="49" charset="-128"/>
              </a:rPr>
              <a:t>	      </a:t>
            </a:r>
            <a:r>
              <a:rPr lang="fr-FR" sz="1400" spc="-5" dirty="0" err="1">
                <a:effectLst/>
                <a:latin typeface="+mj-lt"/>
                <a:ea typeface="MS Mincho" panose="02020609040205080304" pitchFamily="49" charset="-128"/>
              </a:rPr>
              <a:t>Ntrs</a:t>
            </a:r>
            <a:r>
              <a:rPr lang="fr-FR" sz="1400" spc="-5" dirty="0">
                <a:effectLst/>
                <a:latin typeface="+mj-lt"/>
                <a:ea typeface="MS Mincho" panose="02020609040205080304" pitchFamily="49" charset="-128"/>
              </a:rPr>
              <a:t>= vitesse de rotation du rotor de la génératrice (tr/s)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A397A64D-1A8B-46F4-ADC8-617BC22F45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077" y="3428999"/>
            <a:ext cx="3594923" cy="3311315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6DE416F-C961-43F4-A562-8837BE4AC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3CF41-B989-419D-8E31-B224FF457045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5572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31674" y="37474"/>
            <a:ext cx="840108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dirty="0"/>
              <a:t>Calcul de la </a:t>
            </a:r>
            <a:r>
              <a:rPr lang="fr-FR" sz="3200" dirty="0" err="1"/>
              <a:t>f.é.m</a:t>
            </a:r>
            <a:r>
              <a:rPr lang="fr-FR" sz="3200" dirty="0"/>
              <a:t> induite </a:t>
            </a:r>
            <a:r>
              <a:rPr lang="fr-FR" sz="2000" dirty="0"/>
              <a:t>(2/3)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0996" y="904994"/>
            <a:ext cx="8504154" cy="69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r>
              <a:rPr lang="fr-FR" b="1" dirty="0">
                <a:solidFill>
                  <a:srgbClr val="FF0000"/>
                </a:solidFill>
                <a:latin typeface="+mj-lt"/>
                <a:cs typeface="+mn-cs"/>
                <a:sym typeface="Wingdings" pitchFamily="2" charset="2"/>
              </a:rPr>
              <a:t>Cas où B=</a:t>
            </a:r>
            <a:r>
              <a:rPr lang="fr-FR" b="1" dirty="0" err="1">
                <a:solidFill>
                  <a:srgbClr val="FF0000"/>
                </a:solidFill>
                <a:latin typeface="+mj-lt"/>
                <a:cs typeface="+mn-cs"/>
                <a:sym typeface="Wingdings" pitchFamily="2" charset="2"/>
              </a:rPr>
              <a:t>Cte</a:t>
            </a:r>
            <a:endParaRPr lang="fr-FR" sz="1800" spc="-5" dirty="0">
              <a:effectLst/>
              <a:latin typeface="+mj-lt"/>
              <a:ea typeface="MS Mincho" panose="02020609040205080304" pitchFamily="49" charset="-128"/>
            </a:endParaRPr>
          </a:p>
          <a:p>
            <a:pPr marL="365125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  <a:defRPr/>
            </a:pPr>
            <a:r>
              <a:rPr lang="fr-FR" sz="1800" spc="-5" dirty="0">
                <a:effectLst/>
                <a:latin typeface="+mj-lt"/>
                <a:ea typeface="MS Mincho" panose="02020609040205080304" pitchFamily="49" charset="-128"/>
              </a:rPr>
              <a:t>B=</a:t>
            </a:r>
            <a:r>
              <a:rPr lang="fr-FR" sz="1800" spc="-5" dirty="0" err="1">
                <a:effectLst/>
                <a:latin typeface="+mj-lt"/>
                <a:ea typeface="MS Mincho" panose="02020609040205080304" pitchFamily="49" charset="-128"/>
              </a:rPr>
              <a:t>Bmoy</a:t>
            </a:r>
            <a:r>
              <a:rPr lang="fr-FR" sz="1800" spc="-5" dirty="0">
                <a:effectLst/>
                <a:latin typeface="+mj-lt"/>
                <a:ea typeface="MS Mincho" panose="02020609040205080304" pitchFamily="49" charset="-128"/>
              </a:rPr>
              <a:t>=0,66T est constant, alors :</a:t>
            </a:r>
            <a:endParaRPr lang="fr-FR" sz="1600" dirty="0">
              <a:solidFill>
                <a:prstClr val="black"/>
              </a:solidFill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509DC50-2569-47A5-9F18-EF5AE3126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8D7BB027-1ECD-428B-8B54-A1AEA2A7A0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667153"/>
              </p:ext>
            </p:extLst>
          </p:nvPr>
        </p:nvGraphicFramePr>
        <p:xfrm>
          <a:off x="495892" y="1717832"/>
          <a:ext cx="3943460" cy="1072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616200" imgH="736600" progId="Equation.3">
                  <p:embed/>
                </p:oleObj>
              </mc:Choice>
              <mc:Fallback>
                <p:oleObj r:id="rId2" imgW="2616200" imgH="736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892" y="1717832"/>
                        <a:ext cx="3943460" cy="10726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3DE94AF3-FAB6-4301-9DD5-33D04B44DAEE}"/>
              </a:ext>
            </a:extLst>
          </p:cNvPr>
          <p:cNvSpPr txBox="1"/>
          <p:nvPr/>
        </p:nvSpPr>
        <p:spPr>
          <a:xfrm>
            <a:off x="331674" y="2907278"/>
            <a:ext cx="5585722" cy="510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00" algn="just">
              <a:lnSpc>
                <a:spcPct val="115000"/>
              </a:lnSpc>
              <a:spcAft>
                <a:spcPts val="0"/>
              </a:spcAft>
              <a:tabLst>
                <a:tab pos="182880" algn="l"/>
                <a:tab pos="270510" algn="l"/>
              </a:tabLst>
            </a:pPr>
            <a:r>
              <a:rPr lang="fr-FR" sz="1200" spc="-5" dirty="0">
                <a:effectLst/>
                <a:latin typeface="+mn-lt"/>
                <a:ea typeface="MS Mincho" panose="02020609040205080304" pitchFamily="49" charset="-128"/>
              </a:rPr>
              <a:t>Où : Lai : longueur du fil en interaction avec l’aimant (m)</a:t>
            </a:r>
          </a:p>
          <a:p>
            <a:pPr indent="72000" algn="just">
              <a:lnSpc>
                <a:spcPct val="115000"/>
              </a:lnSpc>
              <a:spcAft>
                <a:spcPts val="0"/>
              </a:spcAft>
              <a:tabLst>
                <a:tab pos="182880" algn="l"/>
                <a:tab pos="270510" algn="l"/>
              </a:tabLst>
            </a:pPr>
            <a:r>
              <a:rPr lang="fr-FR" sz="1200" spc="-5" dirty="0">
                <a:latin typeface="+mn-lt"/>
                <a:ea typeface="MS Mincho" panose="02020609040205080304" pitchFamily="49" charset="-128"/>
              </a:rPr>
              <a:t> </a:t>
            </a:r>
            <a:r>
              <a:rPr lang="fr-FR" sz="1200" spc="-5" dirty="0">
                <a:effectLst/>
                <a:latin typeface="+mn-lt"/>
                <a:ea typeface="MS Mincho" panose="02020609040205080304" pitchFamily="49" charset="-128"/>
              </a:rPr>
              <a:t>      </a:t>
            </a:r>
            <a:r>
              <a:rPr lang="fr-FR" sz="1200" spc="-5" dirty="0" err="1">
                <a:effectLst/>
                <a:latin typeface="+mn-lt"/>
                <a:ea typeface="MS Mincho" panose="02020609040205080304" pitchFamily="49" charset="-128"/>
              </a:rPr>
              <a:t>Vtang</a:t>
            </a:r>
            <a:r>
              <a:rPr lang="fr-FR" sz="1200" spc="-5" dirty="0">
                <a:effectLst/>
                <a:latin typeface="+mn-lt"/>
                <a:ea typeface="MS Mincho" panose="02020609040205080304" pitchFamily="49" charset="-128"/>
              </a:rPr>
              <a:t> =</a:t>
            </a:r>
            <a:r>
              <a:rPr lang="fr-FR" sz="1200" spc="-5" dirty="0">
                <a:effectLst/>
                <a:latin typeface="+mn-lt"/>
                <a:ea typeface="MS Mincho" panose="02020609040205080304" pitchFamily="49" charset="-128"/>
                <a:sym typeface="Symbol" panose="05050102010706020507" pitchFamily="18" charset="2"/>
              </a:rPr>
              <a:t></a:t>
            </a:r>
            <a:r>
              <a:rPr lang="fr-FR" sz="1200" spc="-5" dirty="0" err="1">
                <a:effectLst/>
                <a:latin typeface="+mn-lt"/>
                <a:ea typeface="MS Mincho" panose="02020609040205080304" pitchFamily="49" charset="-128"/>
              </a:rPr>
              <a:t>Rmoy</a:t>
            </a:r>
            <a:r>
              <a:rPr lang="fr-FR" sz="1200" spc="-5" dirty="0">
                <a:effectLst/>
                <a:latin typeface="+mn-lt"/>
                <a:ea typeface="MS Mincho" panose="02020609040205080304" pitchFamily="49" charset="-128"/>
              </a:rPr>
              <a:t>: vitesse tangentielle du milieu de l’aimant (m/s)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B22EF41-BA17-49CF-8FDA-F4B8BB01E762}"/>
              </a:ext>
            </a:extLst>
          </p:cNvPr>
          <p:cNvSpPr txBox="1"/>
          <p:nvPr/>
        </p:nvSpPr>
        <p:spPr>
          <a:xfrm>
            <a:off x="3768052" y="2454183"/>
            <a:ext cx="2103624" cy="3385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fr-FR" sz="1600" i="1" spc="-5" dirty="0">
                <a:effectLst/>
                <a:latin typeface="+mj-lt"/>
                <a:ea typeface="MS Mincho" panose="02020609040205080304" pitchFamily="49" charset="-128"/>
              </a:rPr>
              <a:t>Soit </a:t>
            </a:r>
            <a:r>
              <a:rPr lang="fr-FR" sz="1600" b="1" i="1" spc="-5" dirty="0">
                <a:effectLst/>
                <a:latin typeface="+mj-lt"/>
                <a:ea typeface="MS Mincho" panose="02020609040205080304" pitchFamily="49" charset="-128"/>
              </a:rPr>
              <a:t>Emax=0,49V</a:t>
            </a:r>
            <a:endParaRPr lang="fr-FR" sz="1200" i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E8F62E-F814-4198-AE2B-33C1DBE7089F}"/>
              </a:ext>
            </a:extLst>
          </p:cNvPr>
          <p:cNvSpPr/>
          <p:nvPr/>
        </p:nvSpPr>
        <p:spPr bwMode="auto">
          <a:xfrm>
            <a:off x="331674" y="3704129"/>
            <a:ext cx="5329824" cy="974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r>
              <a:rPr lang="fr-FR" b="1" dirty="0">
                <a:solidFill>
                  <a:srgbClr val="FF0000"/>
                </a:solidFill>
                <a:latin typeface="+mj-lt"/>
                <a:cs typeface="+mn-cs"/>
                <a:sym typeface="Wingdings" pitchFamily="2" charset="2"/>
              </a:rPr>
              <a:t>Cas où S=</a:t>
            </a:r>
            <a:r>
              <a:rPr lang="fr-FR" b="1" dirty="0" err="1">
                <a:solidFill>
                  <a:srgbClr val="FF0000"/>
                </a:solidFill>
                <a:latin typeface="+mj-lt"/>
                <a:cs typeface="+mn-cs"/>
                <a:sym typeface="Wingdings" pitchFamily="2" charset="2"/>
              </a:rPr>
              <a:t>Cte</a:t>
            </a:r>
            <a:endParaRPr lang="fr-FR" sz="1800" spc="-5" dirty="0">
              <a:effectLst/>
              <a:latin typeface="+mj-lt"/>
              <a:ea typeface="MS Mincho" panose="02020609040205080304" pitchFamily="49" charset="-128"/>
            </a:endParaRPr>
          </a:p>
          <a:p>
            <a:pPr marL="365125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  <a:defRPr/>
            </a:pPr>
            <a:r>
              <a:rPr lang="fr-FR" spc="-5" dirty="0">
                <a:latin typeface="+mj-lt"/>
                <a:ea typeface="MS Mincho" panose="02020609040205080304" pitchFamily="49" charset="-128"/>
              </a:rPr>
              <a:t>S=</a:t>
            </a:r>
            <a:r>
              <a:rPr lang="fr-FR" spc="-5" dirty="0" err="1">
                <a:latin typeface="+mj-lt"/>
                <a:ea typeface="MS Mincho" panose="02020609040205080304" pitchFamily="49" charset="-128"/>
              </a:rPr>
              <a:t>Cte</a:t>
            </a:r>
            <a:r>
              <a:rPr lang="fr-FR" spc="-5" dirty="0">
                <a:latin typeface="+mj-lt"/>
                <a:ea typeface="MS Mincho" panose="02020609040205080304" pitchFamily="49" charset="-128"/>
              </a:rPr>
              <a:t>=</a:t>
            </a:r>
            <a:r>
              <a:rPr lang="fr-FR" spc="-5" dirty="0" err="1">
                <a:latin typeface="+mj-lt"/>
                <a:ea typeface="MS Mincho" panose="02020609040205080304" pitchFamily="49" charset="-128"/>
              </a:rPr>
              <a:t>S</a:t>
            </a:r>
            <a:r>
              <a:rPr lang="fr-FR" sz="1200" spc="-5" dirty="0" err="1">
                <a:latin typeface="+mj-lt"/>
                <a:ea typeface="MS Mincho" panose="02020609040205080304" pitchFamily="49" charset="-128"/>
              </a:rPr>
              <a:t>aimant</a:t>
            </a:r>
            <a:r>
              <a:rPr lang="fr-FR" spc="-5" dirty="0">
                <a:latin typeface="+mj-lt"/>
                <a:ea typeface="MS Mincho" panose="02020609040205080304" pitchFamily="49" charset="-128"/>
              </a:rPr>
              <a:t>=20x40mm² et</a:t>
            </a:r>
            <a:r>
              <a:rPr lang="fr-FR" sz="1800" spc="-5" dirty="0">
                <a:effectLst/>
                <a:latin typeface="+mj-lt"/>
                <a:ea typeface="MS Mincho" panose="02020609040205080304" pitchFamily="49" charset="-128"/>
              </a:rPr>
              <a:t> B=champ tournant sinusoïdal, alors :</a:t>
            </a:r>
            <a:endParaRPr lang="fr-FR" sz="1600" dirty="0">
              <a:solidFill>
                <a:prstClr val="black"/>
              </a:solidFill>
              <a:latin typeface="+mj-lt"/>
              <a:sym typeface="Wingdings" panose="05000000000000000000" pitchFamily="2" charset="2"/>
            </a:endParaRPr>
          </a:p>
        </p:txBody>
      </p:sp>
      <p:graphicFrame>
        <p:nvGraphicFramePr>
          <p:cNvPr id="16" name="Objet 15">
            <a:extLst>
              <a:ext uri="{FF2B5EF4-FFF2-40B4-BE49-F238E27FC236}">
                <a16:creationId xmlns:a16="http://schemas.microsoft.com/office/drawing/2014/main" id="{441D6B55-42FC-4076-8BE8-CA17162957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251744"/>
              </p:ext>
            </p:extLst>
          </p:nvPr>
        </p:nvGraphicFramePr>
        <p:xfrm>
          <a:off x="1960198" y="4678755"/>
          <a:ext cx="5223603" cy="1878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619500" imgH="1308100" progId="Unknown">
                  <p:embed/>
                </p:oleObj>
              </mc:Choice>
              <mc:Fallback>
                <p:oleObj r:id="rId4" imgW="3619500" imgH="1308100" progId="Unknown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0198" y="4678755"/>
                        <a:ext cx="5223603" cy="18789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ZoneTexte 17">
            <a:extLst>
              <a:ext uri="{FF2B5EF4-FFF2-40B4-BE49-F238E27FC236}">
                <a16:creationId xmlns:a16="http://schemas.microsoft.com/office/drawing/2014/main" id="{48B91BB3-D76F-4363-B208-F6B36536D4C2}"/>
              </a:ext>
            </a:extLst>
          </p:cNvPr>
          <p:cNvSpPr txBox="1"/>
          <p:nvPr/>
        </p:nvSpPr>
        <p:spPr>
          <a:xfrm>
            <a:off x="5232358" y="5967009"/>
            <a:ext cx="2103625" cy="3385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fr-FR" sz="1600" i="1" spc="-5" dirty="0">
                <a:effectLst/>
                <a:latin typeface="+mj-lt"/>
                <a:ea typeface="MS Mincho" panose="02020609040205080304" pitchFamily="49" charset="-128"/>
              </a:rPr>
              <a:t>Soit </a:t>
            </a:r>
            <a:r>
              <a:rPr lang="fr-FR" sz="1600" b="1" i="1" spc="-5" dirty="0">
                <a:effectLst/>
                <a:latin typeface="+mj-lt"/>
                <a:ea typeface="MS Mincho" panose="02020609040205080304" pitchFamily="49" charset="-128"/>
              </a:rPr>
              <a:t>Emax=0,53V</a:t>
            </a:r>
            <a:endParaRPr lang="fr-FR" sz="1200" i="1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487643F-06DF-4025-9C0E-15A94C144F33}"/>
              </a:ext>
            </a:extLst>
          </p:cNvPr>
          <p:cNvSpPr txBox="1"/>
          <p:nvPr/>
        </p:nvSpPr>
        <p:spPr>
          <a:xfrm>
            <a:off x="6460905" y="414577"/>
            <a:ext cx="2683095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fr-FR" sz="1800" i="1" spc="-5" dirty="0" err="1">
                <a:effectLst/>
                <a:latin typeface="+mj-lt"/>
                <a:ea typeface="MS Mincho" panose="02020609040205080304" pitchFamily="49" charset="-128"/>
              </a:rPr>
              <a:t>Ntrs</a:t>
            </a:r>
            <a:r>
              <a:rPr lang="fr-FR" sz="1800" i="1" spc="-5" dirty="0">
                <a:effectLst/>
                <a:latin typeface="+mj-lt"/>
                <a:ea typeface="MS Mincho" panose="02020609040205080304" pitchFamily="49" charset="-128"/>
              </a:rPr>
              <a:t>=1tr/s et </a:t>
            </a:r>
            <a:r>
              <a:rPr lang="fr-FR" sz="1800" i="1" spc="-5" dirty="0" err="1">
                <a:effectLst/>
                <a:latin typeface="+mj-lt"/>
                <a:ea typeface="MS Mincho" panose="02020609040205080304" pitchFamily="49" charset="-128"/>
              </a:rPr>
              <a:t>Nsp</a:t>
            </a:r>
            <a:r>
              <a:rPr lang="fr-FR" sz="1800" i="1" spc="-5" dirty="0">
                <a:effectLst/>
                <a:latin typeface="+mj-lt"/>
                <a:ea typeface="MS Mincho" panose="02020609040205080304" pitchFamily="49" charset="-128"/>
              </a:rPr>
              <a:t>=20 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44A5E4C-6149-4E66-92A1-4EF03208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3CF41-B989-419D-8E31-B224FF457045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B0A192-5B5B-4E8F-95D0-FAFDF952B9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378" y="1180474"/>
            <a:ext cx="3252178" cy="301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7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5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31674" y="37474"/>
            <a:ext cx="840108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dirty="0"/>
              <a:t>Calcul de la </a:t>
            </a:r>
            <a:r>
              <a:rPr lang="fr-FR" sz="3200" dirty="0" err="1"/>
              <a:t>f.é.m</a:t>
            </a:r>
            <a:r>
              <a:rPr lang="fr-FR" sz="3200" dirty="0"/>
              <a:t> induite </a:t>
            </a:r>
            <a:r>
              <a:rPr lang="fr-FR" sz="2000" dirty="0"/>
              <a:t>(3/3)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0997" y="904994"/>
            <a:ext cx="4184192" cy="2133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r>
              <a:rPr lang="fr-FR" b="1" dirty="0">
                <a:solidFill>
                  <a:srgbClr val="FF0000"/>
                </a:solidFill>
                <a:latin typeface="+mj-lt"/>
                <a:cs typeface="+mn-cs"/>
                <a:sym typeface="Wingdings" pitchFamily="2" charset="2"/>
              </a:rPr>
              <a:t>Méthode graphique</a:t>
            </a:r>
            <a:endParaRPr lang="fr-FR" sz="1800" spc="-5" dirty="0">
              <a:effectLst/>
              <a:latin typeface="+mj-lt"/>
              <a:ea typeface="MS Mincho" panose="02020609040205080304" pitchFamily="49" charset="-128"/>
            </a:endParaRPr>
          </a:p>
          <a:p>
            <a:pPr marL="365125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  <a:defRPr/>
            </a:pPr>
            <a:r>
              <a:rPr lang="fr-FR" sz="1800" spc="-5" dirty="0">
                <a:effectLst/>
                <a:latin typeface="+mj-lt"/>
                <a:ea typeface="MS Mincho" panose="02020609040205080304" pitchFamily="49" charset="-128"/>
              </a:rPr>
              <a:t>Détermination graphique de la longueur des pistes sous chaque pôle à chaque incrément </a:t>
            </a:r>
            <a:r>
              <a:rPr lang="fr-FR" sz="1800" spc="-5" dirty="0">
                <a:effectLst/>
                <a:latin typeface="+mj-lt"/>
                <a:ea typeface="MS Mincho" panose="02020609040205080304" pitchFamily="49" charset="-128"/>
                <a:sym typeface="Symbol" panose="05050102010706020507" pitchFamily="18" charset="2"/>
              </a:rPr>
              <a:t></a:t>
            </a:r>
            <a:endParaRPr lang="fr-FR" sz="1800" spc="-5" dirty="0">
              <a:effectLst/>
              <a:latin typeface="+mj-lt"/>
              <a:ea typeface="MS Mincho" panose="02020609040205080304" pitchFamily="49" charset="-128"/>
            </a:endParaRPr>
          </a:p>
          <a:p>
            <a:pPr marL="365125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  <a:defRPr/>
            </a:pPr>
            <a:r>
              <a:rPr lang="fr-FR" spc="-5" dirty="0">
                <a:solidFill>
                  <a:prstClr val="black"/>
                </a:solidFill>
                <a:latin typeface="+mj-lt"/>
                <a:ea typeface="MS Mincho" panose="02020609040205080304" pitchFamily="49" charset="-128"/>
                <a:sym typeface="Wingdings" panose="05000000000000000000" pitchFamily="2" charset="2"/>
              </a:rPr>
              <a:t>Plus laborieux mais prend en compte la géométrie de la bobine</a:t>
            </a:r>
            <a:endParaRPr lang="fr-FR" sz="1600" dirty="0">
              <a:solidFill>
                <a:prstClr val="black"/>
              </a:solidFill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509DC50-2569-47A5-9F18-EF5AE3126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B22EF41-BA17-49CF-8FDA-F4B8BB01E762}"/>
              </a:ext>
            </a:extLst>
          </p:cNvPr>
          <p:cNvSpPr txBox="1"/>
          <p:nvPr/>
        </p:nvSpPr>
        <p:spPr>
          <a:xfrm>
            <a:off x="1431280" y="3199449"/>
            <a:ext cx="2103624" cy="3385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fr-FR" sz="1600" i="1" spc="-5" dirty="0">
                <a:effectLst/>
                <a:latin typeface="+mj-lt"/>
                <a:ea typeface="MS Mincho" panose="02020609040205080304" pitchFamily="49" charset="-128"/>
              </a:rPr>
              <a:t>Soit </a:t>
            </a:r>
            <a:r>
              <a:rPr lang="fr-FR" sz="1600" b="1" i="1" spc="-5" dirty="0">
                <a:effectLst/>
                <a:latin typeface="+mj-lt"/>
                <a:ea typeface="MS Mincho" panose="02020609040205080304" pitchFamily="49" charset="-128"/>
              </a:rPr>
              <a:t>Emax=0,48V</a:t>
            </a:r>
            <a:endParaRPr lang="fr-FR" sz="1200" i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E8F62E-F814-4198-AE2B-33C1DBE7089F}"/>
              </a:ext>
            </a:extLst>
          </p:cNvPr>
          <p:cNvSpPr/>
          <p:nvPr/>
        </p:nvSpPr>
        <p:spPr bwMode="auto">
          <a:xfrm>
            <a:off x="331674" y="3898131"/>
            <a:ext cx="4003259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r>
              <a:rPr lang="fr-FR" b="1" spc="-5" dirty="0">
                <a:solidFill>
                  <a:srgbClr val="FF0000"/>
                </a:solidFill>
                <a:latin typeface="+mj-lt"/>
                <a:ea typeface="MS Mincho" panose="02020609040205080304" pitchFamily="49" charset="-128"/>
                <a:cs typeface="+mn-cs"/>
                <a:sym typeface="Wingdings" pitchFamily="2" charset="2"/>
              </a:rPr>
              <a:t>L</a:t>
            </a:r>
            <a:r>
              <a:rPr lang="fr-FR" b="1" spc="-5" dirty="0">
                <a:solidFill>
                  <a:srgbClr val="FF0000"/>
                </a:solidFill>
                <a:latin typeface="+mj-lt"/>
                <a:ea typeface="MS Mincho" panose="02020609040205080304" pitchFamily="49" charset="-128"/>
              </a:rPr>
              <a:t>ogiciel 3D COMSOL</a:t>
            </a:r>
            <a:endParaRPr lang="fr-FR" sz="1800" spc="-5" dirty="0">
              <a:effectLst/>
              <a:latin typeface="+mj-lt"/>
              <a:ea typeface="MS Mincho" panose="02020609040205080304" pitchFamily="49" charset="-128"/>
            </a:endParaRPr>
          </a:p>
          <a:p>
            <a:pPr marL="365125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  <a:defRPr/>
            </a:pPr>
            <a:r>
              <a:rPr lang="fr-FR" sz="1800" spc="-5" dirty="0">
                <a:effectLst/>
                <a:latin typeface="+mn-lt"/>
                <a:ea typeface="MS Mincho" panose="02020609040205080304" pitchFamily="49" charset="-128"/>
              </a:rPr>
              <a:t>Valeur obtenue par simulation d’une bobine virtuelle qui ne représente pas tout à fait la réalité</a:t>
            </a:r>
            <a:r>
              <a:rPr lang="fr-FR" sz="1800" spc="-5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fr-FR" sz="1600" dirty="0">
              <a:solidFill>
                <a:prstClr val="black"/>
              </a:solidFill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8B91BB3-D76F-4363-B208-F6B36536D4C2}"/>
              </a:ext>
            </a:extLst>
          </p:cNvPr>
          <p:cNvSpPr txBox="1"/>
          <p:nvPr/>
        </p:nvSpPr>
        <p:spPr>
          <a:xfrm>
            <a:off x="1431280" y="5756569"/>
            <a:ext cx="2103625" cy="3385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fr-FR" sz="1600" i="1" spc="-5" dirty="0">
                <a:effectLst/>
                <a:latin typeface="+mj-lt"/>
                <a:ea typeface="MS Mincho" panose="02020609040205080304" pitchFamily="49" charset="-128"/>
              </a:rPr>
              <a:t>Soit </a:t>
            </a:r>
            <a:r>
              <a:rPr lang="fr-FR" sz="1600" b="1" i="1" spc="-5" dirty="0">
                <a:effectLst/>
                <a:latin typeface="+mj-lt"/>
                <a:ea typeface="MS Mincho" panose="02020609040205080304" pitchFamily="49" charset="-128"/>
              </a:rPr>
              <a:t>Emax=0,63V</a:t>
            </a:r>
            <a:endParaRPr lang="fr-FR" sz="1200" i="1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487643F-06DF-4025-9C0E-15A94C144F33}"/>
              </a:ext>
            </a:extLst>
          </p:cNvPr>
          <p:cNvSpPr txBox="1"/>
          <p:nvPr/>
        </p:nvSpPr>
        <p:spPr>
          <a:xfrm>
            <a:off x="6432432" y="464549"/>
            <a:ext cx="2666117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fr-FR" sz="1800" i="1" spc="-5" dirty="0" err="1">
                <a:effectLst/>
                <a:latin typeface="+mj-lt"/>
                <a:ea typeface="MS Mincho" panose="02020609040205080304" pitchFamily="49" charset="-128"/>
              </a:rPr>
              <a:t>Ntrs</a:t>
            </a:r>
            <a:r>
              <a:rPr lang="fr-FR" sz="1800" i="1" spc="-5" dirty="0">
                <a:effectLst/>
                <a:latin typeface="+mj-lt"/>
                <a:ea typeface="MS Mincho" panose="02020609040205080304" pitchFamily="49" charset="-128"/>
              </a:rPr>
              <a:t>=1tr/s et </a:t>
            </a:r>
            <a:r>
              <a:rPr lang="fr-FR" sz="1800" i="1" spc="-5" dirty="0" err="1">
                <a:effectLst/>
                <a:latin typeface="+mj-lt"/>
                <a:ea typeface="MS Mincho" panose="02020609040205080304" pitchFamily="49" charset="-128"/>
              </a:rPr>
              <a:t>Nsp</a:t>
            </a:r>
            <a:r>
              <a:rPr lang="fr-FR" sz="1800" i="1" spc="-5" dirty="0">
                <a:effectLst/>
                <a:latin typeface="+mj-lt"/>
                <a:ea typeface="MS Mincho" panose="02020609040205080304" pitchFamily="49" charset="-128"/>
              </a:rPr>
              <a:t>=20 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1DAC302-3394-4C9D-8CCB-76C6FCE15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3CF41-B989-419D-8E31-B224FF457045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FC2DB08-831D-4DF6-9732-53146A4A7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88" y="1701401"/>
            <a:ext cx="4568811" cy="423252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518FECF-38E6-49B6-BC80-0C4C14AE2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959" y="1599302"/>
            <a:ext cx="3781795" cy="470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1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otond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Rotond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Rotond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Rotond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3910</TotalTime>
  <Words>1137</Words>
  <Application>Microsoft Office PowerPoint</Application>
  <PresentationFormat>Affichage à l'écran (4:3)</PresentationFormat>
  <Paragraphs>133</Paragraphs>
  <Slides>15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5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Rotonde</vt:lpstr>
      <vt:lpstr>Microsoft Éditeur d'équations 3.0</vt:lpstr>
      <vt:lpstr>Unknown</vt:lpstr>
      <vt:lpstr>Génératrice pour éolienne à flux axial avec stator en circuits imprimés    Fabrice FRUGIER, Denis RAULIN, Didier DUCLOS, Cécile DOLLÉ,  Martine GRISENTI, François VERNAY, Jacky BRESSON  </vt:lpstr>
      <vt:lpstr>Introduction</vt:lpstr>
      <vt:lpstr>Structure de la génératrice</vt:lpstr>
      <vt:lpstr>Simulation magnétique du rotor</vt:lpstr>
      <vt:lpstr>Champ magnétique dans l’entrefer (1/2)</vt:lpstr>
      <vt:lpstr>Champ magnétique dans l’entrefer (2/2)</vt:lpstr>
      <vt:lpstr>Calcul de la f.é.m induite (1/3)</vt:lpstr>
      <vt:lpstr>Calcul de la f.é.m induite (2/3)</vt:lpstr>
      <vt:lpstr>Calcul de la f.é.m induite (3/3)</vt:lpstr>
      <vt:lpstr>Calcul de la f.é.m induite (3/3)</vt:lpstr>
      <vt:lpstr>Banc de tests</vt:lpstr>
      <vt:lpstr>Essais à vide et en charge</vt:lpstr>
      <vt:lpstr>Essais à vide et en charge</vt:lpstr>
      <vt:lpstr>Conclusion</vt:lpstr>
      <vt:lpstr>Merci de votre attention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Optimisation du transfert d’énergie  d’une éolienne par convertisseur buck-boost Jacky BRESSON, Fabrice FRUGIER, Didier DUCLOS</dc:title>
  <dc:creator>utilisateur</dc:creator>
  <cp:lastModifiedBy>Bresson Jacky</cp:lastModifiedBy>
  <cp:revision>281</cp:revision>
  <dcterms:created xsi:type="dcterms:W3CDTF">2016-04-12T12:17:31Z</dcterms:created>
  <dcterms:modified xsi:type="dcterms:W3CDTF">2021-05-03T17:31:46Z</dcterms:modified>
</cp:coreProperties>
</file>